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slideMasters/slideMaster12.xml" ContentType="application/vnd.openxmlformats-officedocument.presentationml.slideMaster+xml"/>
  <Override PartName="/ppt/slides/slide12.xml" ContentType="application/vnd.openxmlformats-officedocument.presentationml.slide+xml"/>
  <Override PartName="/ppt/slideMasters/slideMaster13.xml" ContentType="application/vnd.openxmlformats-officedocument.presentationml.slideMaster+xml"/>
  <Override PartName="/ppt/slides/slide13.xml" ContentType="application/vnd.openxmlformats-officedocument.presentationml.slide+xml"/>
  <Override PartName="/ppt/slideMasters/slideMaster14.xml" ContentType="application/vnd.openxmlformats-officedocument.presentationml.slideMaster+xml"/>
  <Override PartName="/ppt/slides/slide14.xml" ContentType="application/vnd.openxmlformats-officedocument.presentationml.slide+xml"/>
  <Override PartName="/ppt/slideMasters/slideMaster15.xml" ContentType="application/vnd.openxmlformats-officedocument.presentationml.slideMaster+xml"/>
  <Override PartName="/ppt/slides/slide15.xml" ContentType="application/vnd.openxmlformats-officedocument.presentationml.slide+xml"/>
  <Override PartName="/ppt/slideMasters/slideMaster16.xml" ContentType="application/vnd.openxmlformats-officedocument.presentationml.slideMaster+xml"/>
  <Override PartName="/ppt/slides/slide16.xml" ContentType="application/vnd.openxmlformats-officedocument.presentationml.slide+xml"/>
  <Override PartName="/ppt/slideMasters/slideMaster17.xml" ContentType="application/vnd.openxmlformats-officedocument.presentationml.slideMaster+xml"/>
  <Override PartName="/ppt/slides/slide17.xml" ContentType="application/vnd.openxmlformats-officedocument.presentationml.slide+xml"/>
  <Override PartName="/ppt/slideMasters/slideMaster18.xml" ContentType="application/vnd.openxmlformats-officedocument.presentationml.slideMaster+xml"/>
  <Override PartName="/ppt/slides/slide18.xml" ContentType="application/vnd.openxmlformats-officedocument.presentationml.slide+xml"/>
  <Override PartName="/ppt/slideMasters/slideMaster19.xml" ContentType="application/vnd.openxmlformats-officedocument.presentationml.slideMaster+xml"/>
  <Override PartName="/ppt/slides/slide19.xml" ContentType="application/vnd.openxmlformats-officedocument.presentationml.slide+xml"/>
  <Override PartName="/ppt/slideMasters/slideMaster20.xml" ContentType="application/vnd.openxmlformats-officedocument.presentationml.slideMaster+xml"/>
  <Override PartName="/ppt/slides/slide20.xml" ContentType="application/vnd.openxmlformats-officedocument.presentationml.slide+xml"/>
  <Override PartName="/ppt/slideMasters/slideMaster21.xml" ContentType="application/vnd.openxmlformats-officedocument.presentationml.slideMaster+xml"/>
  <Override PartName="/ppt/slides/slide21.xml" ContentType="application/vnd.openxmlformats-officedocument.presentationml.slide+xml"/>
  <Override PartName="/ppt/slideMasters/slideMaster22.xml" ContentType="application/vnd.openxmlformats-officedocument.presentationml.slideMaster+xml"/>
  <Override PartName="/ppt/slides/slide22.xml" ContentType="application/vnd.openxmlformats-officedocument.presentationml.slide+xml"/>
  <Override PartName="/ppt/slideMasters/slideMaster23.xml" ContentType="application/vnd.openxmlformats-officedocument.presentationml.slideMaster+xml"/>
  <Override PartName="/ppt/slides/slide23.xml" ContentType="application/vnd.openxmlformats-officedocument.presentationml.slide+xml"/>
  <Override PartName="/ppt/slideMasters/slideMaster24.xml" ContentType="application/vnd.openxmlformats-officedocument.presentationml.slideMaster+xml"/>
  <Override PartName="/ppt/slides/slide24.xml" ContentType="application/vnd.openxmlformats-officedocument.presentationml.slide+xml"/>
  <Override PartName="/ppt/slideMasters/slideMaster25.xml" ContentType="application/vnd.openxmlformats-officedocument.presentationml.slideMaster+xml"/>
  <Override PartName="/ppt/slides/slide25.xml" ContentType="application/vnd.openxmlformats-officedocument.presentationml.slide+xml"/>
  <Override PartName="/ppt/slideMasters/slideMaster26.xml" ContentType="application/vnd.openxmlformats-officedocument.presentationml.slideMaster+xml"/>
  <Override PartName="/ppt/slides/slide26.xml" ContentType="application/vnd.openxmlformats-officedocument.presentationml.slide+xml"/>
  <Override PartName="/ppt/slideMasters/slideMaster27.xml" ContentType="application/vnd.openxmlformats-officedocument.presentationml.slideMaster+xml"/>
  <Override PartName="/ppt/slides/slide27.xml" ContentType="application/vnd.openxmlformats-officedocument.presentationml.slide+xml"/>
  <Override PartName="/ppt/slideMasters/slideMaster28.xml" ContentType="application/vnd.openxmlformats-officedocument.presentationml.slideMaster+xml"/>
  <Override PartName="/ppt/slides/slide28.xml" ContentType="application/vnd.openxmlformats-officedocument.presentationml.slide+xml"/>
  <Override PartName="/ppt/slideMasters/slideMaster29.xml" ContentType="application/vnd.openxmlformats-officedocument.presentationml.slideMaster+xml"/>
  <Override PartName="/ppt/slides/slide29.xml" ContentType="application/vnd.openxmlformats-officedocument.presentationml.slide+xml"/>
  <Override PartName="/ppt/slideMasters/slideMaster30.xml" ContentType="application/vnd.openxmlformats-officedocument.presentationml.slideMaster+xml"/>
  <Override PartName="/ppt/slides/slide30.xml" ContentType="application/vnd.openxmlformats-officedocument.presentationml.slide+xml"/>
  <Override PartName="/ppt/slideMasters/slideMaster31.xml" ContentType="application/vnd.openxmlformats-officedocument.presentationml.slideMaster+xml"/>
  <Override PartName="/ppt/slides/slide31.xml" ContentType="application/vnd.openxmlformats-officedocument.presentationml.slide+xml"/>
  <Override PartName="/ppt/slideMasters/slideMaster32.xml" ContentType="application/vnd.openxmlformats-officedocument.presentationml.slideMaster+xml"/>
  <Override PartName="/ppt/slides/slide32.xml" ContentType="application/vnd.openxmlformats-officedocument.presentationml.slide+xml"/>
  <Override PartName="/ppt/slideMasters/slideMaster33.xml" ContentType="application/vnd.openxmlformats-officedocument.presentationml.slideMaster+xml"/>
  <Override PartName="/ppt/slides/slide33.xml" ContentType="application/vnd.openxmlformats-officedocument.presentationml.slide+xml"/>
  <Override PartName="/ppt/slideMasters/slideMaster34.xml" ContentType="application/vnd.openxmlformats-officedocument.presentationml.slideMaster+xml"/>
  <Override PartName="/ppt/slides/slide34.xml" ContentType="application/vnd.openxmlformats-officedocument.presentationml.slide+xml"/>
  <Override PartName="/ppt/slideMasters/slideMaster35.xml" ContentType="application/vnd.openxmlformats-officedocument.presentationml.slideMaster+xml"/>
  <Override PartName="/ppt/slides/slide35.xml" ContentType="application/vnd.openxmlformats-officedocument.presentationml.slide+xml"/>
  <Override PartName="/ppt/slideMasters/slideMaster36.xml" ContentType="application/vnd.openxmlformats-officedocument.presentationml.slideMaster+xml"/>
  <Override PartName="/ppt/slides/slide36.xml" ContentType="application/vnd.openxmlformats-officedocument.presentationml.slide+xml"/>
  <Override PartName="/ppt/slideMasters/slideMaster37.xml" ContentType="application/vnd.openxmlformats-officedocument.presentationml.slideMaster+xml"/>
  <Override PartName="/ppt/slides/slide37.xml" ContentType="application/vnd.openxmlformats-officedocument.presentationml.slide+xml"/>
  <Override PartName="/ppt/slideMasters/slideMaster38.xml" ContentType="application/vnd.openxmlformats-officedocument.presentationml.slideMaster+xml"/>
  <Override PartName="/ppt/slides/slide38.xml" ContentType="application/vnd.openxmlformats-officedocument.presentationml.slide+xml"/>
  <Override PartName="/ppt/slideMasters/slideMaster39.xml" ContentType="application/vnd.openxmlformats-officedocument.presentationml.slideMaster+xml"/>
  <Override PartName="/ppt/slides/slide39.xml" ContentType="application/vnd.openxmlformats-officedocument.presentationml.slide+xml"/>
  <Override PartName="/ppt/slideMasters/slideMaster40.xml" ContentType="application/vnd.openxmlformats-officedocument.presentationml.slideMaster+xml"/>
  <Override PartName="/ppt/slides/slide40.xml" ContentType="application/vnd.openxmlformats-officedocument.presentationml.slide+xml"/>
  <Override PartName="/ppt/slideMasters/slideMaster41.xml" ContentType="application/vnd.openxmlformats-officedocument.presentationml.slideMaster+xml"/>
  <Override PartName="/ppt/slides/slide41.xml" ContentType="application/vnd.openxmlformats-officedocument.presentationml.slide+xml"/>
  <Override PartName="/ppt/slideMasters/slideMaster42.xml" ContentType="application/vnd.openxmlformats-officedocument.presentationml.slideMaster+xml"/>
  <Override PartName="/ppt/slides/slide42.xml" ContentType="application/vnd.openxmlformats-officedocument.presentationml.slide+xml"/>
  <Override PartName="/ppt/slideMasters/slideMaster43.xml" ContentType="application/vnd.openxmlformats-officedocument.presentationml.slideMaster+xml"/>
  <Override PartName="/ppt/slides/slide4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 id="293" r:id="rId39"/>
    <p:sldId id="294" r:id="rId40"/>
    <p:sldId id="295" r:id="rId41"/>
    <p:sldId id="296" r:id="rId42"/>
    <p:sldId id="297" r:id="rId43"/>
    <p:sldId id="298" r:id="rId44"/>
  </p:sldIdLst>
  <p:notesMasterIdLst>
    <p:notesMasterId r:id="rId45"/>
  </p:notesMasterIdLst>
  <p:sldSz cx="9144000" cy="5143500"/>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33" Type="http://schemas.openxmlformats.org/officeDocument/2006/relationships/slide" Target="slides/slide32.xml"/><Relationship Id="rId34" Type="http://schemas.openxmlformats.org/officeDocument/2006/relationships/slide" Target="slides/slide33.xml"/><Relationship Id="rId35" Type="http://schemas.openxmlformats.org/officeDocument/2006/relationships/slide" Target="slides/slide34.xml"/><Relationship Id="rId36" Type="http://schemas.openxmlformats.org/officeDocument/2006/relationships/slide" Target="slides/slide35.xml"/><Relationship Id="rId37" Type="http://schemas.openxmlformats.org/officeDocument/2006/relationships/slide" Target="slides/slide36.xml"/><Relationship Id="rId38" Type="http://schemas.openxmlformats.org/officeDocument/2006/relationships/slide" Target="slides/slide37.xml"/><Relationship Id="rId39" Type="http://schemas.openxmlformats.org/officeDocument/2006/relationships/slide" Target="slides/slide38.xml"/><Relationship Id="rId40" Type="http://schemas.openxmlformats.org/officeDocument/2006/relationships/slide" Target="slides/slide39.xml"/><Relationship Id="rId41" Type="http://schemas.openxmlformats.org/officeDocument/2006/relationships/slide" Target="slides/slide40.xml"/><Relationship Id="rId42" Type="http://schemas.openxmlformats.org/officeDocument/2006/relationships/slide" Target="slides/slide41.xml"/><Relationship Id="rId43" Type="http://schemas.openxmlformats.org/officeDocument/2006/relationships/slide" Target="slides/slide42.xml"/><Relationship Id="rId44" Type="http://schemas.openxmlformats.org/officeDocument/2006/relationships/slide" Target="slides/slide43.xml"/><Relationship Id="rId45" Type="http://schemas.openxmlformats.org/officeDocument/2006/relationships/notesMaster" Target="notesMasters/notesMaster1.xml"/><Relationship Id="rId46" Type="http://schemas.openxmlformats.org/officeDocument/2006/relationships/presProps" Target="presProps.xml"/><Relationship Id="rId47" Type="http://schemas.openxmlformats.org/officeDocument/2006/relationships/viewProps" Target="viewProps.xml"/><Relationship Id="rId48" Type="http://schemas.openxmlformats.org/officeDocument/2006/relationships/theme" Target="theme/theme1.xml"/><Relationship Id="rId49"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1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3.xml"/>
		</Relationships>
</file>

<file path=ppt/notesSlides/_rels/notesSlide1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4.xml"/>
		</Relationships>
</file>

<file path=ppt/notesSlides/_rels/notesSlide1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5.xml"/>
		</Relationships>
</file>

<file path=ppt/notesSlides/_rels/notesSlide1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6.xml"/>
		</Relationships>
</file>

<file path=ppt/notesSlides/_rels/notesSlide1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7.xml"/>
		</Relationships>
</file>

<file path=ppt/notesSlides/_rels/notesSlide1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8.xml"/>
		</Relationships>
</file>

<file path=ppt/notesSlides/_rels/notesSlide1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9.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2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0.xml"/>
		</Relationships>
</file>

<file path=ppt/notesSlides/_rels/notesSlide2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1.xml"/>
		</Relationships>
</file>

<file path=ppt/notesSlides/_rels/notesSlide2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2.xml"/>
		</Relationships>
</file>

<file path=ppt/notesSlides/_rels/notesSlide2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3.xml"/>
		</Relationships>
</file>

<file path=ppt/notesSlides/_rels/notesSlide2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4.xml"/>
		</Relationships>
</file>

<file path=ppt/notesSlides/_rels/notesSlide2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5.xml"/>
		</Relationships>
</file>

<file path=ppt/notesSlides/_rels/notesSlide2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6.xml"/>
		</Relationships>
</file>

<file path=ppt/notesSlides/_rels/notesSlide2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7.xml"/>
		</Relationships>
</file>

<file path=ppt/notesSlides/_rels/notesSlide2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8.xml"/>
		</Relationships>
</file>

<file path=ppt/notesSlides/_rels/notesSlide2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9.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3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0.xml"/>
		</Relationships>
</file>

<file path=ppt/notesSlides/_rels/notesSlide3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1.xml"/>
		</Relationships>
</file>

<file path=ppt/notesSlides/_rels/notesSlide3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2.xml"/>
		</Relationships>
</file>

<file path=ppt/notesSlides/_rels/notesSlide3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3.xml"/>
		</Relationships>
</file>

<file path=ppt/notesSlides/_rels/notesSlide3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4.xml"/>
		</Relationships>
</file>

<file path=ppt/notesSlides/_rels/notesSlide3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5.xml"/>
		</Relationships>
</file>

<file path=ppt/notesSlides/_rels/notesSlide3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6.xml"/>
		</Relationships>
</file>

<file path=ppt/notesSlides/_rels/notesSlide3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7.xml"/>
		</Relationships>
</file>

<file path=ppt/notesSlides/_rels/notesSlide3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8.xml"/>
		</Relationships>
</file>

<file path=ppt/notesSlides/_rels/notesSlide3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9.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4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0.xml"/>
		</Relationships>
</file>

<file path=ppt/notesSlides/_rels/notesSlide4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1.xml"/>
		</Relationships>
</file>

<file path=ppt/notesSlides/_rels/notesSlide4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2.xml"/>
		</Relationships>
</file>

<file path=ppt/notesSlides/_rels/notesSlide4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3.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Argument Essay kit. Core distinction: 'having an opinion' vs. 'having a defensible claim.' The qualify move and warrant-building are the two concepts that most change student outcomes.</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Ask students to identify the predicate in any thesis: could this predicate apply to a different subject without changing the argument? If yes, it is generic. If no, it is doing the work of a real claim.</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warrant is the most sophisticated concept in the unit. A student who can identify the warrant in any evidence-to-claim move has the tool to evaluate whether the evidence actually does what it is claimed to do.</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Classroom exercise: give students a piece of evidence and ask them to write the warrant explicitly before writing commentary. Students discover which evidence-to-claim connections are actually grounded.</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most useful check under time pressure is #4 — catches theses that are topic announcements in disguise. Students can run all four in about 60 seconds once the habit is formed.</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Show this table. Ask students: which column does your last argument essay thesis belong in? Most important row: 'Rubric result' — students who understand hedging earns 0 pts on Row A are more motivated to commit to a specific condition.</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Thesis 1: 0 points — Row A. Show without score, students sort independently (2 min), pair-share, then reveal. The reveal discussion is more analytically productive than showing the score directly.</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Thesis 2: 0 points — Row A. Show without score, students sort independently (2 min), pair-share, then reveal. The reveal discussion is more analytically productive than showing the score directly.</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Thesis 3: Partial — borderline. Show without score, students sort independently (2 min), pair-share, then reveal. The reveal discussion is more analytically productive than showing the score directly.</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Thesis 4: 1 point — Row A. Show without score, students sort independently (2 min), pair-share, then reveal. The reveal discussion is more analytically productive than showing the score directly.</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19</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Orientation. Thesis workshop (slides 16–21) is the most discussion-rich component — show each thesis without the score and ask students to sort before revealing.</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Thesis 5: 1 point — Row A. Show without score, students sort independently (2 min), pair-share, then reveal. The reveal discussion is more analytically productive than showing the score directly.</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Thesis 6: 1 point + sophistication signal. Show without score, students sort independently (2 min), pair-share, then reveal. The reveal discussion is more analytically productive than showing the score directly.</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Reorder test: could you swap body paragraphs without making the argument incoherent? If yes, they are a list. Have students perform this test on their most recent argument essay.</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Type 2 (complicating concession) earns the sophistication point most reliably — forces the writer to acknowledge a genuine exception, explain why it doesn't refute the thesis, and demonstrate understanding at a more precise level.</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thought experiment is worth extra time — students who learn to construct them can write confident argument essays even when they can't recall specific historical examples under pressure.</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Exercise: show students the first word of their second body paragraph. If it is 'Furthermore,' 'Additionally,' or 'Another,' ask them to replace it with a reasoning transition and see whether the resulting sentence reveals the paragraph was not actually a logical next step.</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15-minute pre-write is the most transferable product in this kit. Once practiced three or four times it becomes automatic — students enter the writing period with a functional skeleton rather than a blank page.</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Most common error in step 2: choosing qualify without identifying the condition. Require students to write the condition in one clause before committing to the qualify move.</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29</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Obj 1 = bell ringer. Obj 2–3 = warrant and qualify/hedge (slides 10–14). Obj 4 = line of reasoning (slides 23–26). Obj 5 = pre-write model (slides 28–32).</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self-check is the most important part of Step 3. Students who skip it and move to Step 4 with a weak thesis produce essays where sub-claims don't build toward anything specific.</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Have students write their own P1, P2, P3, then test logical dependency. Most common fix: P1 establishes the mechanism, P2 proves it is relevant, P3 proves it explains the specific outcome claimed.</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evidence check converts the pre-write from a planning exercise into a commitment. Students who discover they have no evidence for P2 in the pre-write (where they can change P2) are far better off than those who discover it mid-essay.</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Prompt 1: defend or challenge cleanest; qualify requires specifying what level of access. Prompt 2: qualify most invited by 'more than.' Prompt 3: genuinely open — all three moves defensible.</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Most important teaching point: prompt 3 is genuinely open. Most common error: students choose qualify for every prompt because they think it always scores higher. It only scores higher when the condition is specific — a confident defend often beats a vague qualify.</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weakness in the sample thesis: the hedging thesis disguised as nuanced qualification. 'Both play important roles' is the tell — students who internalized slide 14's qualify vs. hedge distinction will see this immediately.</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Return cards with one comment. Most useful for hedging revision: 'What specific condition distinguishes when competition drives innovation from when it doesn't?' Students who can answer in one clause are ready.</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39</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Answer key: 1-B, 2-C, 3-B. Q1 tests move identification — students who answer C ('qualifies') have confused 'challenges a specific assumption' with 'qualifies a claim under a condition.' Q3 tests the qualify vs. hedge distinction in a revision context.</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Answer key: 4-C, 5-B. Q5 option C is the most important distractor to discuss — students who believe qualify is always more sophisticated will make this choice and will carry that misconception into their next timed essay.</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prompt works well for the qualify move (failure is essential in some contexts, counterproductive in others), but defend and challenge are equally viable. The key word: 'essential' means 'cannot be achieved without' — students who identify this will write more precise theses than those who treat it as 'failure is often beneficial.'</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Pacing guide is designed so the thesis workshop (slides 16–21) is always included. If time is limited, cut slides 9–14 and rely on the thesis workshop to teach concepts inductively from examples rather than deductively from definitions.</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Have students underline the claim in the prompt before deciding on a move. Students who identify the claim precisely write more focused theses.</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Most time on the risk row. The qualify risk — hedging instead of qualifying — is the most common and most costly error across all three moves.</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Question 2 is the most valuable: identify evidence first, then choose move. Students who do this produce more precisely argued essays.</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Diagnostic question: 'What is the specific condition the writer is naming?' If the student cannot name it in one clause, it is hedging. Run this test on exit ticket theses and thesis workshop samples.</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image" Target="../media/image-11-1.png"/><Relationship Id="rId2" Type="http://schemas.openxmlformats.org/officeDocument/2006/relationships/slideLayout" Target="../slideLayouts/slideLayout1.xml"/><Relationship Id="rId3"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image" Target="../media/image-12-1.png"/><Relationship Id="rId2" Type="http://schemas.openxmlformats.org/officeDocument/2006/relationships/image" Target="../media/image-12-2.png"/><Relationship Id="rId3" Type="http://schemas.openxmlformats.org/officeDocument/2006/relationships/slideLayout" Target="../slideLayouts/slideLayout1.xml"/><Relationship Id="rId4"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image" Target="../media/image-2-1.png"/><Relationship Id="rId2" Type="http://schemas.openxmlformats.org/officeDocument/2006/relationships/image" Target="../media/image-2-2.png"/><Relationship Id="rId3" Type="http://schemas.openxmlformats.org/officeDocument/2006/relationships/image" Target="../media/image-2-3.png"/><Relationship Id="rId4" Type="http://schemas.openxmlformats.org/officeDocument/2006/relationships/image" Target="../media/image-2-4.png"/><Relationship Id="rId5" Type="http://schemas.openxmlformats.org/officeDocument/2006/relationships/image" Target="../media/image-2-5.png"/><Relationship Id="rId6" Type="http://schemas.openxmlformats.org/officeDocument/2006/relationships/image" Target="../media/image-2-6.png"/><Relationship Id="rId7" Type="http://schemas.openxmlformats.org/officeDocument/2006/relationships/slideLayout" Target="../slideLayouts/slideLayout1.xml"/><Relationship Id="rId8"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2.xml"/></Relationships>
</file>

<file path=ppt/slides/_rels/slide23.xml.rels><?xml version="1.0" encoding="UTF-8" standalone="yes"?>
<Relationships xmlns="http://schemas.openxmlformats.org/package/2006/relationships"><Relationship Id="rId1" Type="http://schemas.openxmlformats.org/officeDocument/2006/relationships/image" Target="../media/image-23-1.png"/><Relationship Id="rId2" Type="http://schemas.openxmlformats.org/officeDocument/2006/relationships/image" Target="../media/image-23-2.png"/><Relationship Id="rId3" Type="http://schemas.openxmlformats.org/officeDocument/2006/relationships/slideLayout" Target="../slideLayouts/slideLayout1.xml"/><Relationship Id="rId4" Type="http://schemas.openxmlformats.org/officeDocument/2006/relationships/notesSlide" Target="../notesSlides/notesSlide2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5.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7.xml"/></Relationships>
</file>

<file path=ppt/slides/_rels/slide28.xml.rels><?xml version="1.0" encoding="UTF-8" standalone="yes"?>
<Relationships xmlns="http://schemas.openxmlformats.org/package/2006/relationships"><Relationship Id="rId1" Type="http://schemas.openxmlformats.org/officeDocument/2006/relationships/image" Target="../media/image-28-1.png"/><Relationship Id="rId2" Type="http://schemas.openxmlformats.org/officeDocument/2006/relationships/image" Target="../media/image-28-2.png"/><Relationship Id="rId3" Type="http://schemas.openxmlformats.org/officeDocument/2006/relationships/image" Target="../media/image-28-3.png"/><Relationship Id="rId4" Type="http://schemas.openxmlformats.org/officeDocument/2006/relationships/image" Target="../media/image-28-4.png"/><Relationship Id="rId5" Type="http://schemas.openxmlformats.org/officeDocument/2006/relationships/image" Target="../media/image-28-5.png"/><Relationship Id="rId6" Type="http://schemas.openxmlformats.org/officeDocument/2006/relationships/slideLayout" Target="../slideLayouts/slideLayout1.xml"/><Relationship Id="rId7" Type="http://schemas.openxmlformats.org/officeDocument/2006/relationships/notesSlide" Target="../notesSlides/notesSlide28.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0.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3.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4.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5.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6.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8.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9.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0.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1.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image" Target="../media/image-6-1.png"/><Relationship Id="rId2" Type="http://schemas.openxmlformats.org/officeDocument/2006/relationships/image" Target="../media/image-6-2.png"/><Relationship Id="rId3" Type="http://schemas.openxmlformats.org/officeDocument/2006/relationships/image" Target="../media/image-6-3.png"/><Relationship Id="rId4" Type="http://schemas.openxmlformats.org/officeDocument/2006/relationships/slideLayout" Target="../slideLayouts/slideLayout1.xml"/><Relationship Id="rId5"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1A0508"/>
        </a:solidFill>
      </p:bgPr>
    </p:bg>
    <p:spTree>
      <p:nvGrpSpPr>
        <p:cNvPr id="1" name=""/>
        <p:cNvGrpSpPr/>
        <p:nvPr/>
      </p:nvGrpSpPr>
      <p:grpSpPr>
        <a:xfrm>
          <a:off x="0" y="0"/>
          <a:ext cx="0" cy="0"/>
          <a:chOff x="0" y="0"/>
          <a:chExt cx="0" cy="0"/>
        </a:xfrm>
      </p:grpSpPr>
      <p:sp>
        <p:nvSpPr>
          <p:cNvPr id="2" name="Shape 0"/>
          <p:cNvSpPr/>
          <p:nvPr/>
        </p:nvSpPr>
        <p:spPr>
          <a:xfrm>
            <a:off x="5852160" y="-1463040"/>
            <a:ext cx="6217920" cy="6217920"/>
          </a:xfrm>
          <a:prstGeom prst="ellipse">
            <a:avLst/>
          </a:prstGeom>
          <a:solidFill>
            <a:srgbClr val="9B1D2A">
              <a:alpha val="10000"/>
            </a:srgbClr>
          </a:solidFill>
          <a:ln w="12700">
            <a:solidFill>
              <a:srgbClr val="9B1D2A">
                <a:alpha val="10000"/>
              </a:srgbClr>
            </a:solidFill>
            <a:prstDash val="solid"/>
          </a:ln>
        </p:spPr>
      </p:sp>
      <p:sp>
        <p:nvSpPr>
          <p:cNvPr id="3" name="Shape 1"/>
          <p:cNvSpPr/>
          <p:nvPr/>
        </p:nvSpPr>
        <p:spPr>
          <a:xfrm>
            <a:off x="7132320" y="3291840"/>
            <a:ext cx="3474720" cy="3474720"/>
          </a:xfrm>
          <a:prstGeom prst="ellipse">
            <a:avLst/>
          </a:prstGeom>
          <a:solidFill>
            <a:srgbClr val="C47F17">
              <a:alpha val="9000"/>
            </a:srgbClr>
          </a:solidFill>
          <a:ln w="12700">
            <a:solidFill>
              <a:srgbClr val="C47F17">
                <a:alpha val="9000"/>
              </a:srgbClr>
            </a:solidFill>
            <a:prstDash val="solid"/>
          </a:ln>
        </p:spPr>
      </p:sp>
      <p:sp>
        <p:nvSpPr>
          <p:cNvPr id="4" name="Text 2"/>
          <p:cNvSpPr/>
          <p:nvPr/>
        </p:nvSpPr>
        <p:spPr>
          <a:xfrm>
            <a:off x="548640" y="548640"/>
            <a:ext cx="7315200" cy="438912"/>
          </a:xfrm>
          <a:prstGeom prst="rect">
            <a:avLst/>
          </a:prstGeom>
          <a:noFill/>
          <a:ln/>
        </p:spPr>
        <p:txBody>
          <a:bodyPr wrap="square" rtlCol="0" anchor="ctr"/>
          <a:lstStyle/>
          <a:p>
            <a:pPr indent="0" marL="0">
              <a:buNone/>
            </a:pPr>
            <a:r>
              <a:rPr lang="en-US" sz="1300" spc="200" kern="0" dirty="0">
                <a:solidFill>
                  <a:srgbClr val="F0C8D0"/>
                </a:solidFill>
                <a:latin typeface="Calibri" pitchFamily="34" charset="0"/>
                <a:ea typeface="Calibri" pitchFamily="34" charset="-122"/>
                <a:cs typeface="Calibri" pitchFamily="34" charset="-120"/>
              </a:rPr>
              <a:t>AP English Language &amp; Composition</a:t>
            </a:r>
            <a:endParaRPr lang="en-US" sz="1300" dirty="0"/>
          </a:p>
        </p:txBody>
      </p:sp>
      <p:sp>
        <p:nvSpPr>
          <p:cNvPr id="5" name="Text 3"/>
          <p:cNvSpPr/>
          <p:nvPr/>
        </p:nvSpPr>
        <p:spPr>
          <a:xfrm>
            <a:off x="548640" y="1024128"/>
            <a:ext cx="7680960" cy="1417320"/>
          </a:xfrm>
          <a:prstGeom prst="rect">
            <a:avLst/>
          </a:prstGeom>
          <a:noFill/>
          <a:ln/>
        </p:spPr>
        <p:txBody>
          <a:bodyPr wrap="square" rtlCol="0" anchor="ctr"/>
          <a:lstStyle/>
          <a:p>
            <a:pPr indent="0" marL="0">
              <a:buNone/>
            </a:pPr>
            <a:r>
              <a:rPr lang="en-US" sz="5600" b="1" dirty="0">
                <a:solidFill>
                  <a:srgbClr val="FFFFFF"/>
                </a:solidFill>
                <a:latin typeface="Cambria" pitchFamily="34" charset="0"/>
                <a:ea typeface="Cambria" pitchFamily="34" charset="-122"/>
                <a:cs typeface="Cambria" pitchFamily="34" charset="-120"/>
              </a:rPr>
              <a:t>Argument Essay</a:t>
            </a:r>
            <a:endParaRPr lang="en-US" sz="5600" dirty="0"/>
          </a:p>
        </p:txBody>
      </p:sp>
      <p:sp>
        <p:nvSpPr>
          <p:cNvPr id="6" name="Text 4"/>
          <p:cNvSpPr/>
          <p:nvPr/>
        </p:nvSpPr>
        <p:spPr>
          <a:xfrm>
            <a:off x="548640" y="2496312"/>
            <a:ext cx="6400800" cy="530352"/>
          </a:xfrm>
          <a:prstGeom prst="rect">
            <a:avLst/>
          </a:prstGeom>
          <a:noFill/>
          <a:ln/>
        </p:spPr>
        <p:txBody>
          <a:bodyPr wrap="square" rtlCol="0" anchor="ctr"/>
          <a:lstStyle/>
          <a:p>
            <a:pPr indent="0" marL="0">
              <a:buNone/>
            </a:pPr>
            <a:r>
              <a:rPr lang="en-US" sz="2200" dirty="0">
                <a:solidFill>
                  <a:srgbClr val="F0C8D0"/>
                </a:solidFill>
                <a:latin typeface="Calibri" pitchFamily="34" charset="0"/>
                <a:ea typeface="Calibri" pitchFamily="34" charset="-122"/>
                <a:cs typeface="Calibri" pitchFamily="34" charset="-120"/>
              </a:rPr>
              <a:t>Complete Classroom Kit</a:t>
            </a:r>
            <a:endParaRPr lang="en-US" sz="2200" dirty="0"/>
          </a:p>
        </p:txBody>
      </p:sp>
      <p:sp>
        <p:nvSpPr>
          <p:cNvPr id="7" name="Shape 5"/>
          <p:cNvSpPr/>
          <p:nvPr/>
        </p:nvSpPr>
        <p:spPr>
          <a:xfrm>
            <a:off x="548640" y="3127248"/>
            <a:ext cx="1536192" cy="384048"/>
          </a:xfrm>
          <a:prstGeom prst="roundRect">
            <a:avLst>
              <a:gd name="adj" fmla="val 14286"/>
            </a:avLst>
          </a:prstGeom>
          <a:solidFill>
            <a:srgbClr val="9B1D2A"/>
          </a:solidFill>
          <a:ln w="12700">
            <a:solidFill>
              <a:srgbClr val="9B1D2A"/>
            </a:solidFill>
            <a:prstDash val="solid"/>
          </a:ln>
        </p:spPr>
      </p:sp>
      <p:sp>
        <p:nvSpPr>
          <p:cNvPr id="8" name="Text 6"/>
          <p:cNvSpPr/>
          <p:nvPr/>
        </p:nvSpPr>
        <p:spPr>
          <a:xfrm>
            <a:off x="548640" y="3127248"/>
            <a:ext cx="1536192" cy="384048"/>
          </a:xfrm>
          <a:prstGeom prst="rect">
            <a:avLst/>
          </a:prstGeom>
          <a:noFill/>
          <a:ln/>
        </p:spPr>
        <p:txBody>
          <a:bodyPr wrap="square" rtlCol="0" anchor="ctr"/>
          <a:lstStyle/>
          <a:p>
            <a:pPr algn="ctr" indent="0" marL="0">
              <a:buNone/>
            </a:pPr>
            <a:r>
              <a:rPr lang="en-US" sz="1000" b="1" dirty="0">
                <a:solidFill>
                  <a:srgbClr val="FFFFFF"/>
                </a:solidFill>
                <a:latin typeface="Calibri" pitchFamily="34" charset="0"/>
                <a:ea typeface="Calibri" pitchFamily="34" charset="-122"/>
                <a:cs typeface="Calibri" pitchFamily="34" charset="-120"/>
              </a:rPr>
              <a:t>42 Slides</a:t>
            </a:r>
            <a:endParaRPr lang="en-US" sz="1000" dirty="0"/>
          </a:p>
        </p:txBody>
      </p:sp>
      <p:sp>
        <p:nvSpPr>
          <p:cNvPr id="9" name="Shape 7"/>
          <p:cNvSpPr/>
          <p:nvPr/>
        </p:nvSpPr>
        <p:spPr>
          <a:xfrm>
            <a:off x="2231136" y="3127248"/>
            <a:ext cx="1536192" cy="384048"/>
          </a:xfrm>
          <a:prstGeom prst="roundRect">
            <a:avLst>
              <a:gd name="adj" fmla="val 14286"/>
            </a:avLst>
          </a:prstGeom>
          <a:solidFill>
            <a:srgbClr val="0D6F66"/>
          </a:solidFill>
          <a:ln w="12700">
            <a:solidFill>
              <a:srgbClr val="0D6F66"/>
            </a:solidFill>
            <a:prstDash val="solid"/>
          </a:ln>
        </p:spPr>
      </p:sp>
      <p:sp>
        <p:nvSpPr>
          <p:cNvPr id="10" name="Text 8"/>
          <p:cNvSpPr/>
          <p:nvPr/>
        </p:nvSpPr>
        <p:spPr>
          <a:xfrm>
            <a:off x="2231136" y="3127248"/>
            <a:ext cx="1536192" cy="384048"/>
          </a:xfrm>
          <a:prstGeom prst="rect">
            <a:avLst/>
          </a:prstGeom>
          <a:noFill/>
          <a:ln/>
        </p:spPr>
        <p:txBody>
          <a:bodyPr wrap="square" rtlCol="0" anchor="ctr"/>
          <a:lstStyle/>
          <a:p>
            <a:pPr algn="ctr" indent="0" marL="0">
              <a:buNone/>
            </a:pPr>
            <a:r>
              <a:rPr lang="en-US" sz="1000" b="1" dirty="0">
                <a:solidFill>
                  <a:srgbClr val="FFFFFF"/>
                </a:solidFill>
                <a:latin typeface="Calibri" pitchFamily="34" charset="0"/>
                <a:ea typeface="Calibri" pitchFamily="34" charset="-122"/>
                <a:cs typeface="Calibri" pitchFamily="34" charset="-120"/>
              </a:rPr>
              <a:t>Thesis Workshop</a:t>
            </a:r>
            <a:endParaRPr lang="en-US" sz="1000" dirty="0"/>
          </a:p>
        </p:txBody>
      </p:sp>
      <p:sp>
        <p:nvSpPr>
          <p:cNvPr id="11" name="Shape 9"/>
          <p:cNvSpPr/>
          <p:nvPr/>
        </p:nvSpPr>
        <p:spPr>
          <a:xfrm>
            <a:off x="3913632" y="3127248"/>
            <a:ext cx="1536192" cy="384048"/>
          </a:xfrm>
          <a:prstGeom prst="roundRect">
            <a:avLst>
              <a:gd name="adj" fmla="val 14286"/>
            </a:avLst>
          </a:prstGeom>
          <a:solidFill>
            <a:srgbClr val="C47F17"/>
          </a:solidFill>
          <a:ln w="12700">
            <a:solidFill>
              <a:srgbClr val="C47F17"/>
            </a:solidFill>
            <a:prstDash val="solid"/>
          </a:ln>
        </p:spPr>
      </p:sp>
      <p:sp>
        <p:nvSpPr>
          <p:cNvPr id="12" name="Text 10"/>
          <p:cNvSpPr/>
          <p:nvPr/>
        </p:nvSpPr>
        <p:spPr>
          <a:xfrm>
            <a:off x="3913632" y="3127248"/>
            <a:ext cx="1536192" cy="384048"/>
          </a:xfrm>
          <a:prstGeom prst="rect">
            <a:avLst/>
          </a:prstGeom>
          <a:noFill/>
          <a:ln/>
        </p:spPr>
        <p:txBody>
          <a:bodyPr wrap="square" rtlCol="0" anchor="ctr"/>
          <a:lstStyle/>
          <a:p>
            <a:pPr algn="ctr" indent="0" marL="0">
              <a:buNone/>
            </a:pPr>
            <a:r>
              <a:rPr lang="en-US" sz="1000" b="1" dirty="0">
                <a:solidFill>
                  <a:srgbClr val="FFFFFF"/>
                </a:solidFill>
                <a:latin typeface="Calibri" pitchFamily="34" charset="0"/>
                <a:ea typeface="Calibri" pitchFamily="34" charset="-122"/>
                <a:cs typeface="Calibri" pitchFamily="34" charset="-120"/>
              </a:rPr>
              <a:t>Pre-Write Model</a:t>
            </a:r>
            <a:endParaRPr lang="en-US" sz="1000" dirty="0"/>
          </a:p>
        </p:txBody>
      </p:sp>
      <p:sp>
        <p:nvSpPr>
          <p:cNvPr id="13" name="Shape 11"/>
          <p:cNvSpPr/>
          <p:nvPr/>
        </p:nvSpPr>
        <p:spPr>
          <a:xfrm>
            <a:off x="5596128" y="3127248"/>
            <a:ext cx="1536192" cy="384048"/>
          </a:xfrm>
          <a:prstGeom prst="roundRect">
            <a:avLst>
              <a:gd name="adj" fmla="val 14286"/>
            </a:avLst>
          </a:prstGeom>
          <a:solidFill>
            <a:srgbClr val="1A56DB"/>
          </a:solidFill>
          <a:ln w="12700">
            <a:solidFill>
              <a:srgbClr val="1A56DB"/>
            </a:solidFill>
            <a:prstDash val="solid"/>
          </a:ln>
        </p:spPr>
      </p:sp>
      <p:sp>
        <p:nvSpPr>
          <p:cNvPr id="14" name="Text 12"/>
          <p:cNvSpPr/>
          <p:nvPr/>
        </p:nvSpPr>
        <p:spPr>
          <a:xfrm>
            <a:off x="5596128" y="3127248"/>
            <a:ext cx="1536192" cy="384048"/>
          </a:xfrm>
          <a:prstGeom prst="rect">
            <a:avLst/>
          </a:prstGeom>
          <a:noFill/>
          <a:ln/>
        </p:spPr>
        <p:txBody>
          <a:bodyPr wrap="square" rtlCol="0" anchor="ctr"/>
          <a:lstStyle/>
          <a:p>
            <a:pPr algn="ctr" indent="0" marL="0">
              <a:buNone/>
            </a:pPr>
            <a:r>
              <a:rPr lang="en-US" sz="1000" b="1" dirty="0">
                <a:solidFill>
                  <a:srgbClr val="FFFFFF"/>
                </a:solidFill>
                <a:latin typeface="Calibri" pitchFamily="34" charset="0"/>
                <a:ea typeface="Calibri" pitchFamily="34" charset="-122"/>
                <a:cs typeface="Calibri" pitchFamily="34" charset="-120"/>
              </a:rPr>
              <a:t>FRQ 3 Prompt</a:t>
            </a:r>
            <a:endParaRPr lang="en-US" sz="1000" dirty="0"/>
          </a:p>
        </p:txBody>
      </p:sp>
      <p:sp>
        <p:nvSpPr>
          <p:cNvPr id="15" name="Shape 13"/>
          <p:cNvSpPr/>
          <p:nvPr/>
        </p:nvSpPr>
        <p:spPr>
          <a:xfrm>
            <a:off x="7278624" y="3127248"/>
            <a:ext cx="1536192" cy="384048"/>
          </a:xfrm>
          <a:prstGeom prst="roundRect">
            <a:avLst>
              <a:gd name="adj" fmla="val 14286"/>
            </a:avLst>
          </a:prstGeom>
          <a:solidFill>
            <a:srgbClr val="4A1D96"/>
          </a:solidFill>
          <a:ln w="12700">
            <a:solidFill>
              <a:srgbClr val="4A1D96"/>
            </a:solidFill>
            <a:prstDash val="solid"/>
          </a:ln>
        </p:spPr>
      </p:sp>
      <p:sp>
        <p:nvSpPr>
          <p:cNvPr id="16" name="Text 14"/>
          <p:cNvSpPr/>
          <p:nvPr/>
        </p:nvSpPr>
        <p:spPr>
          <a:xfrm>
            <a:off x="7278624" y="3127248"/>
            <a:ext cx="1536192" cy="384048"/>
          </a:xfrm>
          <a:prstGeom prst="rect">
            <a:avLst/>
          </a:prstGeom>
          <a:noFill/>
          <a:ln/>
        </p:spPr>
        <p:txBody>
          <a:bodyPr wrap="square" rtlCol="0" anchor="ctr"/>
          <a:lstStyle/>
          <a:p>
            <a:pPr algn="ctr" indent="0" marL="0">
              <a:buNone/>
            </a:pPr>
            <a:r>
              <a:rPr lang="en-US" sz="1000" b="1" dirty="0">
                <a:solidFill>
                  <a:srgbClr val="FFFFFF"/>
                </a:solidFill>
                <a:latin typeface="Calibri" pitchFamily="34" charset="0"/>
                <a:ea typeface="Calibri" pitchFamily="34" charset="-122"/>
                <a:cs typeface="Calibri" pitchFamily="34" charset="-120"/>
              </a:rPr>
              <a:t>Rubric Row A</a:t>
            </a:r>
            <a:endParaRPr lang="en-US" sz="1000" dirty="0"/>
          </a:p>
        </p:txBody>
      </p:sp>
      <p:sp>
        <p:nvSpPr>
          <p:cNvPr id="17" name="Text 15"/>
          <p:cNvSpPr/>
          <p:nvPr/>
        </p:nvSpPr>
        <p:spPr>
          <a:xfrm>
            <a:off x="548640" y="4626864"/>
            <a:ext cx="8046720" cy="347472"/>
          </a:xfrm>
          <a:prstGeom prst="rect">
            <a:avLst/>
          </a:prstGeom>
          <a:noFill/>
          <a:ln/>
        </p:spPr>
        <p:txBody>
          <a:bodyPr wrap="square" rtlCol="0" anchor="ctr"/>
          <a:lstStyle/>
          <a:p>
            <a:pPr indent="0" marL="0">
              <a:buNone/>
            </a:pPr>
            <a:r>
              <a:rPr lang="en-US" sz="1000" i="1" dirty="0">
                <a:solidFill>
                  <a:srgbClr val="7A5560"/>
                </a:solidFill>
                <a:latin typeface="Calibri" pitchFamily="34" charset="0"/>
                <a:ea typeface="Calibri" pitchFamily="34" charset="-122"/>
                <a:cs typeface="Calibri" pitchFamily="34" charset="-120"/>
              </a:rPr>
              <a:t>Free, editable classroom material — APEnglishExamPrep.com | Diane Powers, AP English Educator</a:t>
            </a:r>
            <a:endParaRPr lang="en-US" sz="10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457200" y="201168"/>
            <a:ext cx="8229600" cy="594360"/>
          </a:xfrm>
          <a:prstGeom prst="rect">
            <a:avLst/>
          </a:prstGeom>
          <a:noFill/>
          <a:ln/>
        </p:spPr>
        <p:txBody>
          <a:bodyPr wrap="square" rtlCol="0" anchor="ctr"/>
          <a:lstStyle/>
          <a:p>
            <a:pPr indent="0" marL="0">
              <a:buNone/>
            </a:pPr>
            <a:r>
              <a:rPr lang="en-US" sz="2100" b="1" dirty="0">
                <a:solidFill>
                  <a:srgbClr val="1A0508"/>
                </a:solidFill>
                <a:latin typeface="Cambria" pitchFamily="34" charset="0"/>
                <a:ea typeface="Cambria" pitchFamily="34" charset="-122"/>
                <a:cs typeface="Cambria" pitchFamily="34" charset="-120"/>
              </a:rPr>
              <a:t>Anatomy of a Defensible Claim: The Three Parts</a:t>
            </a:r>
            <a:endParaRPr lang="en-US" sz="2100" dirty="0"/>
          </a:p>
        </p:txBody>
      </p:sp>
      <p:sp>
        <p:nvSpPr>
          <p:cNvPr id="3" name="Shape 1"/>
          <p:cNvSpPr/>
          <p:nvPr/>
        </p:nvSpPr>
        <p:spPr>
          <a:xfrm>
            <a:off x="457200" y="841248"/>
            <a:ext cx="8229600" cy="0"/>
          </a:xfrm>
          <a:prstGeom prst="line">
            <a:avLst/>
          </a:prstGeom>
          <a:noFill/>
          <a:ln w="15240">
            <a:solidFill>
              <a:srgbClr val="E8D4D7"/>
            </a:solidFill>
            <a:prstDash val="solid"/>
          </a:ln>
        </p:spPr>
      </p:sp>
      <p:sp>
        <p:nvSpPr>
          <p:cNvPr id="4" name="Text 2"/>
          <p:cNvSpPr/>
          <p:nvPr/>
        </p:nvSpPr>
        <p:spPr>
          <a:xfrm>
            <a:off x="457200" y="914400"/>
            <a:ext cx="8229600" cy="411480"/>
          </a:xfrm>
          <a:prstGeom prst="rect">
            <a:avLst/>
          </a:prstGeom>
          <a:noFill/>
          <a:ln/>
        </p:spPr>
        <p:txBody>
          <a:bodyPr wrap="square" rtlCol="0" anchor="ctr"/>
          <a:lstStyle/>
          <a:p>
            <a:pPr indent="0" marL="0">
              <a:buNone/>
            </a:pPr>
            <a:r>
              <a:rPr lang="en-US" sz="1400" dirty="0">
                <a:solidFill>
                  <a:srgbClr val="2C1A1E"/>
                </a:solidFill>
                <a:latin typeface="Calibri" pitchFamily="34" charset="0"/>
                <a:ea typeface="Calibri" pitchFamily="34" charset="-122"/>
                <a:cs typeface="Calibri" pitchFamily="34" charset="-120"/>
              </a:rPr>
              <a:t>A defensible claim has three identifiable parts that distinguish it from a topic announcement, a question, or a fact.</a:t>
            </a:r>
            <a:endParaRPr lang="en-US" sz="1400" dirty="0"/>
          </a:p>
        </p:txBody>
      </p:sp>
      <p:sp>
        <p:nvSpPr>
          <p:cNvPr id="5" name="Shape 3"/>
          <p:cNvSpPr/>
          <p:nvPr/>
        </p:nvSpPr>
        <p:spPr>
          <a:xfrm>
            <a:off x="457200" y="1463040"/>
            <a:ext cx="8229600" cy="1078992"/>
          </a:xfrm>
          <a:prstGeom prst="roundRect">
            <a:avLst>
              <a:gd name="adj" fmla="val 6780"/>
            </a:avLst>
          </a:prstGeom>
          <a:solidFill>
            <a:srgbClr val="F9EAEC"/>
          </a:solidFill>
          <a:ln w="10160">
            <a:solidFill>
              <a:srgbClr val="E8D4D7"/>
            </a:solidFill>
            <a:prstDash val="solid"/>
          </a:ln>
          <a:effectLst>
            <a:outerShdw sx="100000" sy="100000" kx="0" ky="0" algn="bl" rotWithShape="0" blurRad="88900" dist="25400" dir="2700000">
              <a:srgbClr val="000000">
                <a:alpha val="9000"/>
              </a:srgbClr>
            </a:outerShdw>
          </a:effectLst>
        </p:spPr>
      </p:sp>
      <p:sp>
        <p:nvSpPr>
          <p:cNvPr id="6" name="Shape 4"/>
          <p:cNvSpPr/>
          <p:nvPr/>
        </p:nvSpPr>
        <p:spPr>
          <a:xfrm>
            <a:off x="621792" y="1536192"/>
            <a:ext cx="457200" cy="457200"/>
          </a:xfrm>
          <a:prstGeom prst="ellipse">
            <a:avLst/>
          </a:prstGeom>
          <a:solidFill>
            <a:srgbClr val="9B1D2A"/>
          </a:solidFill>
          <a:ln w="12700">
            <a:solidFill>
              <a:srgbClr val="9B1D2A"/>
            </a:solidFill>
            <a:prstDash val="solid"/>
          </a:ln>
        </p:spPr>
      </p:sp>
      <p:sp>
        <p:nvSpPr>
          <p:cNvPr id="7" name="Text 5"/>
          <p:cNvSpPr/>
          <p:nvPr/>
        </p:nvSpPr>
        <p:spPr>
          <a:xfrm>
            <a:off x="621792" y="1536192"/>
            <a:ext cx="457200" cy="457200"/>
          </a:xfrm>
          <a:prstGeom prst="rect">
            <a:avLst/>
          </a:prstGeom>
          <a:noFill/>
          <a:ln/>
        </p:spPr>
        <p:txBody>
          <a:bodyPr wrap="square" rtlCol="0" anchor="ctr"/>
          <a:lstStyle/>
          <a:p>
            <a:pPr algn="ctr" indent="0" marL="0">
              <a:buNone/>
            </a:pPr>
            <a:r>
              <a:rPr lang="en-US" sz="1600" b="1" dirty="0">
                <a:solidFill>
                  <a:srgbClr val="FFFFFF"/>
                </a:solidFill>
                <a:latin typeface="Cambria" pitchFamily="34" charset="0"/>
                <a:ea typeface="Cambria" pitchFamily="34" charset="-122"/>
                <a:cs typeface="Cambria" pitchFamily="34" charset="-120"/>
              </a:rPr>
              <a:t>1</a:t>
            </a:r>
            <a:endParaRPr lang="en-US" sz="1600" dirty="0"/>
          </a:p>
        </p:txBody>
      </p:sp>
      <p:sp>
        <p:nvSpPr>
          <p:cNvPr id="8" name="Text 6"/>
          <p:cNvSpPr/>
          <p:nvPr/>
        </p:nvSpPr>
        <p:spPr>
          <a:xfrm>
            <a:off x="1170432" y="1536192"/>
            <a:ext cx="7315200" cy="310896"/>
          </a:xfrm>
          <a:prstGeom prst="rect">
            <a:avLst/>
          </a:prstGeom>
          <a:noFill/>
          <a:ln/>
        </p:spPr>
        <p:txBody>
          <a:bodyPr wrap="square" rtlCol="0" anchor="ctr"/>
          <a:lstStyle/>
          <a:p>
            <a:pPr indent="0" marL="0">
              <a:buNone/>
            </a:pPr>
            <a:r>
              <a:rPr lang="en-US" sz="1250" b="1" dirty="0">
                <a:solidFill>
                  <a:srgbClr val="9B1D2A"/>
                </a:solidFill>
                <a:latin typeface="Calibri" pitchFamily="34" charset="0"/>
                <a:ea typeface="Calibri" pitchFamily="34" charset="-122"/>
                <a:cs typeface="Calibri" pitchFamily="34" charset="-120"/>
              </a:rPr>
              <a:t>A specific subject</a:t>
            </a:r>
            <a:endParaRPr lang="en-US" sz="1250" dirty="0"/>
          </a:p>
        </p:txBody>
      </p:sp>
      <p:sp>
        <p:nvSpPr>
          <p:cNvPr id="9" name="Text 7"/>
          <p:cNvSpPr/>
          <p:nvPr/>
        </p:nvSpPr>
        <p:spPr>
          <a:xfrm>
            <a:off x="1170432" y="1865376"/>
            <a:ext cx="7315200" cy="603504"/>
          </a:xfrm>
          <a:prstGeom prst="rect">
            <a:avLst/>
          </a:prstGeom>
          <a:noFill/>
          <a:ln/>
        </p:spPr>
        <p:txBody>
          <a:bodyPr wrap="square" rtlCol="0" anchor="ctr"/>
          <a:lstStyle/>
          <a:p>
            <a:pPr indent="0" marL="0">
              <a:buNone/>
            </a:pPr>
            <a:r>
              <a:rPr lang="en-US" sz="1050" dirty="0">
                <a:solidFill>
                  <a:srgbClr val="2C1A1E"/>
                </a:solidFill>
                <a:latin typeface="Calibri" pitchFamily="34" charset="0"/>
                <a:ea typeface="Calibri" pitchFamily="34" charset="-122"/>
                <a:cs typeface="Calibri" pitchFamily="34" charset="-120"/>
              </a:rPr>
              <a:t>Not 'education' but 'project-based learning in secondary schools.' Not 'technology' but 'social media platforms designed to maximize engagement.' Precision at the subject level signals the writer has moved past the topic level.</a:t>
            </a:r>
            <a:endParaRPr lang="en-US" sz="1050" dirty="0"/>
          </a:p>
        </p:txBody>
      </p:sp>
      <p:sp>
        <p:nvSpPr>
          <p:cNvPr id="10" name="Shape 8"/>
          <p:cNvSpPr/>
          <p:nvPr/>
        </p:nvSpPr>
        <p:spPr>
          <a:xfrm>
            <a:off x="457200" y="2633472"/>
            <a:ext cx="8229600" cy="1078992"/>
          </a:xfrm>
          <a:prstGeom prst="roundRect">
            <a:avLst>
              <a:gd name="adj" fmla="val 6780"/>
            </a:avLst>
          </a:prstGeom>
          <a:solidFill>
            <a:srgbClr val="FEF3C7"/>
          </a:solidFill>
          <a:ln w="10160">
            <a:solidFill>
              <a:srgbClr val="E8D4D7"/>
            </a:solidFill>
            <a:prstDash val="solid"/>
          </a:ln>
          <a:effectLst>
            <a:outerShdw sx="100000" sy="100000" kx="0" ky="0" algn="bl" rotWithShape="0" blurRad="88900" dist="25400" dir="2700000">
              <a:srgbClr val="000000">
                <a:alpha val="9000"/>
              </a:srgbClr>
            </a:outerShdw>
          </a:effectLst>
        </p:spPr>
      </p:sp>
      <p:sp>
        <p:nvSpPr>
          <p:cNvPr id="11" name="Shape 9"/>
          <p:cNvSpPr/>
          <p:nvPr/>
        </p:nvSpPr>
        <p:spPr>
          <a:xfrm>
            <a:off x="621792" y="2706624"/>
            <a:ext cx="457200" cy="457200"/>
          </a:xfrm>
          <a:prstGeom prst="ellipse">
            <a:avLst/>
          </a:prstGeom>
          <a:solidFill>
            <a:srgbClr val="B45309"/>
          </a:solidFill>
          <a:ln w="12700">
            <a:solidFill>
              <a:srgbClr val="B45309"/>
            </a:solidFill>
            <a:prstDash val="solid"/>
          </a:ln>
        </p:spPr>
      </p:sp>
      <p:sp>
        <p:nvSpPr>
          <p:cNvPr id="12" name="Text 10"/>
          <p:cNvSpPr/>
          <p:nvPr/>
        </p:nvSpPr>
        <p:spPr>
          <a:xfrm>
            <a:off x="621792" y="2706624"/>
            <a:ext cx="457200" cy="457200"/>
          </a:xfrm>
          <a:prstGeom prst="rect">
            <a:avLst/>
          </a:prstGeom>
          <a:noFill/>
          <a:ln/>
        </p:spPr>
        <p:txBody>
          <a:bodyPr wrap="square" rtlCol="0" anchor="ctr"/>
          <a:lstStyle/>
          <a:p>
            <a:pPr algn="ctr" indent="0" marL="0">
              <a:buNone/>
            </a:pPr>
            <a:r>
              <a:rPr lang="en-US" sz="1600" b="1" dirty="0">
                <a:solidFill>
                  <a:srgbClr val="FFFFFF"/>
                </a:solidFill>
                <a:latin typeface="Cambria" pitchFamily="34" charset="0"/>
                <a:ea typeface="Cambria" pitchFamily="34" charset="-122"/>
                <a:cs typeface="Cambria" pitchFamily="34" charset="-120"/>
              </a:rPr>
              <a:t>2</a:t>
            </a:r>
            <a:endParaRPr lang="en-US" sz="1600" dirty="0"/>
          </a:p>
        </p:txBody>
      </p:sp>
      <p:sp>
        <p:nvSpPr>
          <p:cNvPr id="13" name="Text 11"/>
          <p:cNvSpPr/>
          <p:nvPr/>
        </p:nvSpPr>
        <p:spPr>
          <a:xfrm>
            <a:off x="1170432" y="2706624"/>
            <a:ext cx="7315200" cy="310896"/>
          </a:xfrm>
          <a:prstGeom prst="rect">
            <a:avLst/>
          </a:prstGeom>
          <a:noFill/>
          <a:ln/>
        </p:spPr>
        <p:txBody>
          <a:bodyPr wrap="square" rtlCol="0" anchor="ctr"/>
          <a:lstStyle/>
          <a:p>
            <a:pPr indent="0" marL="0">
              <a:buNone/>
            </a:pPr>
            <a:r>
              <a:rPr lang="en-US" sz="1250" b="1" dirty="0">
                <a:solidFill>
                  <a:srgbClr val="B45309"/>
                </a:solidFill>
                <a:latin typeface="Calibri" pitchFamily="34" charset="0"/>
                <a:ea typeface="Calibri" pitchFamily="34" charset="-122"/>
                <a:cs typeface="Calibri" pitchFamily="34" charset="-120"/>
              </a:rPr>
              <a:t>A specific predicate (the claim)</a:t>
            </a:r>
            <a:endParaRPr lang="en-US" sz="1250" dirty="0"/>
          </a:p>
        </p:txBody>
      </p:sp>
      <p:sp>
        <p:nvSpPr>
          <p:cNvPr id="14" name="Text 12"/>
          <p:cNvSpPr/>
          <p:nvPr/>
        </p:nvSpPr>
        <p:spPr>
          <a:xfrm>
            <a:off x="1170432" y="3035808"/>
            <a:ext cx="7315200" cy="603504"/>
          </a:xfrm>
          <a:prstGeom prst="rect">
            <a:avLst/>
          </a:prstGeom>
          <a:noFill/>
          <a:ln/>
        </p:spPr>
        <p:txBody>
          <a:bodyPr wrap="square" rtlCol="0" anchor="ctr"/>
          <a:lstStyle/>
          <a:p>
            <a:pPr indent="0" marL="0">
              <a:buNone/>
            </a:pPr>
            <a:r>
              <a:rPr lang="en-US" sz="1050" dirty="0">
                <a:solidFill>
                  <a:srgbClr val="2C1A1E"/>
                </a:solidFill>
                <a:latin typeface="Calibri" pitchFamily="34" charset="0"/>
                <a:ea typeface="Calibri" pitchFamily="34" charset="-122"/>
                <a:cs typeface="Calibri" pitchFamily="34" charset="-120"/>
              </a:rPr>
              <a:t>Not 'is important' or 'has pros and cons' but 'undermines the development of intrinsic motivation by substituting external reward structures for internal ones.' The predicate is the actual claim — the thing that can be argued for and against. Predicates that cannot be argued against are descriptions, not claims.</a:t>
            </a:r>
            <a:endParaRPr lang="en-US" sz="1050" dirty="0"/>
          </a:p>
        </p:txBody>
      </p:sp>
      <p:sp>
        <p:nvSpPr>
          <p:cNvPr id="15" name="Shape 13"/>
          <p:cNvSpPr/>
          <p:nvPr/>
        </p:nvSpPr>
        <p:spPr>
          <a:xfrm>
            <a:off x="457200" y="3803904"/>
            <a:ext cx="8229600" cy="1078992"/>
          </a:xfrm>
          <a:prstGeom prst="roundRect">
            <a:avLst>
              <a:gd name="adj" fmla="val 6780"/>
            </a:avLst>
          </a:prstGeom>
          <a:solidFill>
            <a:srgbClr val="E6F5F3"/>
          </a:solidFill>
          <a:ln w="10160">
            <a:solidFill>
              <a:srgbClr val="E8D4D7"/>
            </a:solidFill>
            <a:prstDash val="solid"/>
          </a:ln>
          <a:effectLst>
            <a:outerShdw sx="100000" sy="100000" kx="0" ky="0" algn="bl" rotWithShape="0" blurRad="88900" dist="25400" dir="2700000">
              <a:srgbClr val="000000">
                <a:alpha val="9000"/>
              </a:srgbClr>
            </a:outerShdw>
          </a:effectLst>
        </p:spPr>
      </p:sp>
      <p:sp>
        <p:nvSpPr>
          <p:cNvPr id="16" name="Shape 14"/>
          <p:cNvSpPr/>
          <p:nvPr/>
        </p:nvSpPr>
        <p:spPr>
          <a:xfrm>
            <a:off x="621792" y="3877056"/>
            <a:ext cx="457200" cy="457200"/>
          </a:xfrm>
          <a:prstGeom prst="ellipse">
            <a:avLst/>
          </a:prstGeom>
          <a:solidFill>
            <a:srgbClr val="0D6F66"/>
          </a:solidFill>
          <a:ln w="12700">
            <a:solidFill>
              <a:srgbClr val="0D6F66"/>
            </a:solidFill>
            <a:prstDash val="solid"/>
          </a:ln>
        </p:spPr>
      </p:sp>
      <p:sp>
        <p:nvSpPr>
          <p:cNvPr id="17" name="Text 15"/>
          <p:cNvSpPr/>
          <p:nvPr/>
        </p:nvSpPr>
        <p:spPr>
          <a:xfrm>
            <a:off x="621792" y="3877056"/>
            <a:ext cx="457200" cy="457200"/>
          </a:xfrm>
          <a:prstGeom prst="rect">
            <a:avLst/>
          </a:prstGeom>
          <a:noFill/>
          <a:ln/>
        </p:spPr>
        <p:txBody>
          <a:bodyPr wrap="square" rtlCol="0" anchor="ctr"/>
          <a:lstStyle/>
          <a:p>
            <a:pPr algn="ctr" indent="0" marL="0">
              <a:buNone/>
            </a:pPr>
            <a:r>
              <a:rPr lang="en-US" sz="1600" b="1" dirty="0">
                <a:solidFill>
                  <a:srgbClr val="FFFFFF"/>
                </a:solidFill>
                <a:latin typeface="Cambria" pitchFamily="34" charset="0"/>
                <a:ea typeface="Cambria" pitchFamily="34" charset="-122"/>
                <a:cs typeface="Cambria" pitchFamily="34" charset="-120"/>
              </a:rPr>
              <a:t>3</a:t>
            </a:r>
            <a:endParaRPr lang="en-US" sz="1600" dirty="0"/>
          </a:p>
        </p:txBody>
      </p:sp>
      <p:sp>
        <p:nvSpPr>
          <p:cNvPr id="18" name="Text 16"/>
          <p:cNvSpPr/>
          <p:nvPr/>
        </p:nvSpPr>
        <p:spPr>
          <a:xfrm>
            <a:off x="1170432" y="3877056"/>
            <a:ext cx="7315200" cy="310896"/>
          </a:xfrm>
          <a:prstGeom prst="rect">
            <a:avLst/>
          </a:prstGeom>
          <a:noFill/>
          <a:ln/>
        </p:spPr>
        <p:txBody>
          <a:bodyPr wrap="square" rtlCol="0" anchor="ctr"/>
          <a:lstStyle/>
          <a:p>
            <a:pPr indent="0" marL="0">
              <a:buNone/>
            </a:pPr>
            <a:r>
              <a:rPr lang="en-US" sz="1250" b="1" dirty="0">
                <a:solidFill>
                  <a:srgbClr val="0D6F66"/>
                </a:solidFill>
                <a:latin typeface="Calibri" pitchFamily="34" charset="0"/>
                <a:ea typeface="Calibri" pitchFamily="34" charset="-122"/>
                <a:cs typeface="Calibri" pitchFamily="34" charset="-120"/>
              </a:rPr>
              <a:t>An explicit condition (for qualify moves)</a:t>
            </a:r>
            <a:endParaRPr lang="en-US" sz="1250" dirty="0"/>
          </a:p>
        </p:txBody>
      </p:sp>
      <p:sp>
        <p:nvSpPr>
          <p:cNvPr id="19" name="Text 17"/>
          <p:cNvSpPr/>
          <p:nvPr/>
        </p:nvSpPr>
        <p:spPr>
          <a:xfrm>
            <a:off x="1170432" y="4206240"/>
            <a:ext cx="7315200" cy="603504"/>
          </a:xfrm>
          <a:prstGeom prst="rect">
            <a:avLst/>
          </a:prstGeom>
          <a:noFill/>
          <a:ln/>
        </p:spPr>
        <p:txBody>
          <a:bodyPr wrap="square" rtlCol="0" anchor="ctr"/>
          <a:lstStyle/>
          <a:p>
            <a:pPr indent="0" marL="0">
              <a:buNone/>
            </a:pPr>
            <a:r>
              <a:rPr lang="en-US" sz="1050" dirty="0">
                <a:solidFill>
                  <a:srgbClr val="2C1A1E"/>
                </a:solidFill>
                <a:latin typeface="Calibri" pitchFamily="34" charset="0"/>
                <a:ea typeface="Calibri" pitchFamily="34" charset="-122"/>
                <a:cs typeface="Calibri" pitchFamily="34" charset="-120"/>
              </a:rPr>
              <a:t>'Provided that X,' 'in contexts where X,' 'when X is present.' The condition is the qualifier — the specific circumstance under which the claim holds. Without a specific condition, a qualify thesis is just a claim about part of the issue.</a:t>
            </a:r>
            <a:endParaRPr lang="en-US" sz="105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457200" y="201168"/>
            <a:ext cx="8229600" cy="594360"/>
          </a:xfrm>
          <a:prstGeom prst="rect">
            <a:avLst/>
          </a:prstGeom>
          <a:noFill/>
          <a:ln/>
        </p:spPr>
        <p:txBody>
          <a:bodyPr wrap="square" rtlCol="0" anchor="ctr"/>
          <a:lstStyle/>
          <a:p>
            <a:pPr indent="0" marL="0">
              <a:buNone/>
            </a:pPr>
            <a:r>
              <a:rPr lang="en-US" sz="2100" b="1" dirty="0">
                <a:solidFill>
                  <a:srgbClr val="1A0508"/>
                </a:solidFill>
                <a:latin typeface="Cambria" pitchFamily="34" charset="0"/>
                <a:ea typeface="Cambria" pitchFamily="34" charset="-122"/>
                <a:cs typeface="Cambria" pitchFamily="34" charset="-120"/>
              </a:rPr>
              <a:t>The Warrant: The Unstated Logical Premise That Makes Arguments Work</a:t>
            </a:r>
            <a:endParaRPr lang="en-US" sz="2100" dirty="0"/>
          </a:p>
        </p:txBody>
      </p:sp>
      <p:sp>
        <p:nvSpPr>
          <p:cNvPr id="3" name="Shape 1"/>
          <p:cNvSpPr/>
          <p:nvPr/>
        </p:nvSpPr>
        <p:spPr>
          <a:xfrm>
            <a:off x="457200" y="841248"/>
            <a:ext cx="8229600" cy="0"/>
          </a:xfrm>
          <a:prstGeom prst="line">
            <a:avLst/>
          </a:prstGeom>
          <a:noFill/>
          <a:ln w="15240">
            <a:solidFill>
              <a:srgbClr val="E8D4D7"/>
            </a:solidFill>
            <a:prstDash val="solid"/>
          </a:ln>
        </p:spPr>
      </p:sp>
      <p:pic>
        <p:nvPicPr>
          <p:cNvPr id="4" name="Image 0" descr="preencoded.png">    </p:cNvPr>
          <p:cNvPicPr>
            <a:picLocks noChangeAspect="1"/>
          </p:cNvPicPr>
          <p:nvPr/>
        </p:nvPicPr>
        <p:blipFill>
          <a:blip r:embed="rId1"/>
          <a:stretch>
            <a:fillRect/>
          </a:stretch>
        </p:blipFill>
        <p:spPr>
          <a:xfrm>
            <a:off x="457200" y="914400"/>
            <a:ext cx="347472" cy="347472"/>
          </a:xfrm>
          <a:prstGeom prst="rect">
            <a:avLst/>
          </a:prstGeom>
        </p:spPr>
      </p:pic>
      <p:sp>
        <p:nvSpPr>
          <p:cNvPr id="5" name="Text 2"/>
          <p:cNvSpPr/>
          <p:nvPr/>
        </p:nvSpPr>
        <p:spPr>
          <a:xfrm>
            <a:off x="914400" y="914400"/>
            <a:ext cx="7772400" cy="502920"/>
          </a:xfrm>
          <a:prstGeom prst="rect">
            <a:avLst/>
          </a:prstGeom>
          <a:noFill/>
          <a:ln/>
        </p:spPr>
        <p:txBody>
          <a:bodyPr wrap="square" rtlCol="0" anchor="ctr"/>
          <a:lstStyle/>
          <a:p>
            <a:pPr indent="0" marL="0">
              <a:buNone/>
            </a:pPr>
            <a:r>
              <a:rPr lang="en-US" sz="1400" dirty="0">
                <a:solidFill>
                  <a:srgbClr val="2C1A1E"/>
                </a:solidFill>
                <a:latin typeface="Calibri" pitchFamily="34" charset="0"/>
                <a:ea typeface="Calibri" pitchFamily="34" charset="-122"/>
                <a:cs typeface="Calibri" pitchFamily="34" charset="-120"/>
              </a:rPr>
              <a:t>A warrant is the logical principle a reader must believe for evidence to support a claim. Every argument has one. Most students never name it.</a:t>
            </a:r>
            <a:endParaRPr lang="en-US" sz="1400" dirty="0"/>
          </a:p>
        </p:txBody>
      </p:sp>
      <p:sp>
        <p:nvSpPr>
          <p:cNvPr id="6" name="Shape 3"/>
          <p:cNvSpPr/>
          <p:nvPr/>
        </p:nvSpPr>
        <p:spPr>
          <a:xfrm>
            <a:off x="457200" y="1481328"/>
            <a:ext cx="8229600" cy="566928"/>
          </a:xfrm>
          <a:prstGeom prst="roundRect">
            <a:avLst>
              <a:gd name="adj" fmla="val 12903"/>
            </a:avLst>
          </a:prstGeom>
          <a:solidFill>
            <a:srgbClr val="1A0508"/>
          </a:solidFill>
          <a:ln w="10160">
            <a:solidFill>
              <a:srgbClr val="E8D4D7"/>
            </a:solidFill>
            <a:prstDash val="solid"/>
          </a:ln>
          <a:effectLst>
            <a:outerShdw sx="100000" sy="100000" kx="0" ky="0" algn="bl" rotWithShape="0" blurRad="88900" dist="25400" dir="2700000">
              <a:srgbClr val="000000">
                <a:alpha val="9000"/>
              </a:srgbClr>
            </a:outerShdw>
          </a:effectLst>
        </p:spPr>
      </p:sp>
      <p:sp>
        <p:nvSpPr>
          <p:cNvPr id="7" name="Text 4"/>
          <p:cNvSpPr/>
          <p:nvPr/>
        </p:nvSpPr>
        <p:spPr>
          <a:xfrm>
            <a:off x="640080" y="1627632"/>
            <a:ext cx="7863840" cy="329184"/>
          </a:xfrm>
          <a:prstGeom prst="rect">
            <a:avLst/>
          </a:prstGeom>
          <a:noFill/>
          <a:ln/>
        </p:spPr>
        <p:txBody>
          <a:bodyPr wrap="square" rtlCol="0" anchor="ctr"/>
          <a:lstStyle/>
          <a:p>
            <a:pPr indent="0" marL="0">
              <a:buNone/>
            </a:pPr>
            <a:r>
              <a:rPr lang="en-US" sz="1400" b="1" dirty="0">
                <a:solidFill>
                  <a:srgbClr val="FFFFFF"/>
                </a:solidFill>
                <a:latin typeface="Cambria" pitchFamily="34" charset="0"/>
                <a:ea typeface="Cambria" pitchFamily="34" charset="-122"/>
                <a:cs typeface="Cambria" pitchFamily="34" charset="-120"/>
              </a:rPr>
              <a:t>Argument structure: Claim + Evidence alone is incomplete. Claim + Warrant + Evidence = argument.</a:t>
            </a:r>
            <a:endParaRPr lang="en-US" sz="1400" dirty="0"/>
          </a:p>
        </p:txBody>
      </p:sp>
      <p:sp>
        <p:nvSpPr>
          <p:cNvPr id="8" name="Shape 5"/>
          <p:cNvSpPr/>
          <p:nvPr/>
        </p:nvSpPr>
        <p:spPr>
          <a:xfrm>
            <a:off x="457200" y="2139696"/>
            <a:ext cx="8229600" cy="1335024"/>
          </a:xfrm>
          <a:prstGeom prst="roundRect">
            <a:avLst>
              <a:gd name="adj" fmla="val 5479"/>
            </a:avLst>
          </a:prstGeom>
          <a:solidFill>
            <a:srgbClr val="FEF3C7"/>
          </a:solidFill>
          <a:ln w="10160">
            <a:solidFill>
              <a:srgbClr val="E8D4D7"/>
            </a:solidFill>
            <a:prstDash val="solid"/>
          </a:ln>
          <a:effectLst>
            <a:outerShdw sx="100000" sy="100000" kx="0" ky="0" algn="bl" rotWithShape="0" blurRad="88900" dist="25400" dir="2700000">
              <a:srgbClr val="000000">
                <a:alpha val="9000"/>
              </a:srgbClr>
            </a:outerShdw>
          </a:effectLst>
        </p:spPr>
      </p:sp>
      <p:sp>
        <p:nvSpPr>
          <p:cNvPr id="9" name="Text 6"/>
          <p:cNvSpPr/>
          <p:nvPr/>
        </p:nvSpPr>
        <p:spPr>
          <a:xfrm>
            <a:off x="640080" y="2212848"/>
            <a:ext cx="822960" cy="256032"/>
          </a:xfrm>
          <a:prstGeom prst="rect">
            <a:avLst/>
          </a:prstGeom>
          <a:noFill/>
          <a:ln/>
        </p:spPr>
        <p:txBody>
          <a:bodyPr wrap="square" rtlCol="0" anchor="ctr"/>
          <a:lstStyle/>
          <a:p>
            <a:pPr indent="0" marL="0">
              <a:buNone/>
            </a:pPr>
            <a:r>
              <a:rPr lang="en-US" sz="1050" b="1" dirty="0">
                <a:solidFill>
                  <a:srgbClr val="1A0508"/>
                </a:solidFill>
                <a:latin typeface="Calibri" pitchFamily="34" charset="0"/>
                <a:ea typeface="Calibri" pitchFamily="34" charset="-122"/>
                <a:cs typeface="Calibri" pitchFamily="34" charset="-120"/>
              </a:rPr>
              <a:t>Evidence:</a:t>
            </a:r>
            <a:endParaRPr lang="en-US" sz="1050" dirty="0"/>
          </a:p>
        </p:txBody>
      </p:sp>
      <p:sp>
        <p:nvSpPr>
          <p:cNvPr id="10" name="Text 7"/>
          <p:cNvSpPr/>
          <p:nvPr/>
        </p:nvSpPr>
        <p:spPr>
          <a:xfrm>
            <a:off x="1481328" y="2212848"/>
            <a:ext cx="7022592" cy="402336"/>
          </a:xfrm>
          <a:prstGeom prst="rect">
            <a:avLst/>
          </a:prstGeom>
          <a:noFill/>
          <a:ln/>
        </p:spPr>
        <p:txBody>
          <a:bodyPr wrap="square" rtlCol="0" anchor="ctr"/>
          <a:lstStyle/>
          <a:p>
            <a:pPr indent="0" marL="0">
              <a:buNone/>
            </a:pPr>
            <a:r>
              <a:rPr lang="en-US" sz="1000" i="1" dirty="0">
                <a:solidFill>
                  <a:srgbClr val="2C1A1E"/>
                </a:solidFill>
                <a:latin typeface="Calibri" pitchFamily="34" charset="0"/>
                <a:ea typeface="Calibri" pitchFamily="34" charset="-122"/>
                <a:cs typeface="Calibri" pitchFamily="34" charset="-120"/>
              </a:rPr>
              <a:t>Many breakthrough achievements — penicillin, DNA structure, general relativity — were achieved by individuals working in relative isolation.</a:t>
            </a:r>
            <a:endParaRPr lang="en-US" sz="1000" dirty="0"/>
          </a:p>
        </p:txBody>
      </p:sp>
      <p:sp>
        <p:nvSpPr>
          <p:cNvPr id="11" name="Text 8"/>
          <p:cNvSpPr/>
          <p:nvPr/>
        </p:nvSpPr>
        <p:spPr>
          <a:xfrm>
            <a:off x="640080" y="2633472"/>
            <a:ext cx="877824" cy="256032"/>
          </a:xfrm>
          <a:prstGeom prst="rect">
            <a:avLst/>
          </a:prstGeom>
          <a:noFill/>
          <a:ln/>
        </p:spPr>
        <p:txBody>
          <a:bodyPr wrap="square" rtlCol="0" anchor="ctr"/>
          <a:lstStyle/>
          <a:p>
            <a:pPr indent="0" marL="0">
              <a:buNone/>
            </a:pPr>
            <a:r>
              <a:rPr lang="en-US" sz="1050" b="1" dirty="0">
                <a:solidFill>
                  <a:srgbClr val="9B1D2A"/>
                </a:solidFill>
                <a:latin typeface="Calibri" pitchFamily="34" charset="0"/>
                <a:ea typeface="Calibri" pitchFamily="34" charset="-122"/>
                <a:cs typeface="Calibri" pitchFamily="34" charset="-120"/>
              </a:rPr>
              <a:t>Warrant:</a:t>
            </a:r>
            <a:endParaRPr lang="en-US" sz="1050" dirty="0"/>
          </a:p>
        </p:txBody>
      </p:sp>
      <p:sp>
        <p:nvSpPr>
          <p:cNvPr id="12" name="Text 9"/>
          <p:cNvSpPr/>
          <p:nvPr/>
        </p:nvSpPr>
        <p:spPr>
          <a:xfrm>
            <a:off x="1536192" y="2633472"/>
            <a:ext cx="3840480" cy="402336"/>
          </a:xfrm>
          <a:prstGeom prst="rect">
            <a:avLst/>
          </a:prstGeom>
          <a:noFill/>
          <a:ln/>
        </p:spPr>
        <p:txBody>
          <a:bodyPr wrap="square" rtlCol="0" anchor="ctr"/>
          <a:lstStyle/>
          <a:p>
            <a:pPr indent="0" marL="0">
              <a:buNone/>
            </a:pPr>
            <a:r>
              <a:rPr lang="en-US" sz="1000" dirty="0">
                <a:solidFill>
                  <a:srgbClr val="9B1D2A"/>
                </a:solidFill>
                <a:latin typeface="Calibri" pitchFamily="34" charset="0"/>
                <a:ea typeface="Calibri" pitchFamily="34" charset="-122"/>
                <a:cs typeface="Calibri" pitchFamily="34" charset="-120"/>
              </a:rPr>
              <a:t>[Unstated] What is true of how landmark achievements happened historically tells us reliably what conditions are essential for achievement in general.</a:t>
            </a:r>
            <a:endParaRPr lang="en-US" sz="1000" dirty="0"/>
          </a:p>
        </p:txBody>
      </p:sp>
      <p:sp>
        <p:nvSpPr>
          <p:cNvPr id="13" name="Text 10"/>
          <p:cNvSpPr/>
          <p:nvPr/>
        </p:nvSpPr>
        <p:spPr>
          <a:xfrm>
            <a:off x="5449824" y="2633472"/>
            <a:ext cx="3054096" cy="786384"/>
          </a:xfrm>
          <a:prstGeom prst="rect">
            <a:avLst/>
          </a:prstGeom>
          <a:noFill/>
          <a:ln/>
        </p:spPr>
        <p:txBody>
          <a:bodyPr wrap="square" rtlCol="0" anchor="ctr"/>
          <a:lstStyle/>
          <a:p>
            <a:pPr indent="0" marL="0">
              <a:buNone/>
            </a:pPr>
            <a:r>
              <a:rPr lang="en-US" sz="1000" dirty="0">
                <a:solidFill>
                  <a:srgbClr val="2C1A1E"/>
                </a:solidFill>
                <a:latin typeface="Calibri" pitchFamily="34" charset="0"/>
                <a:ea typeface="Calibri" pitchFamily="34" charset="-122"/>
                <a:cs typeface="Calibri" pitchFamily="34" charset="-120"/>
              </a:rPr>
              <a:t>Weaker: depends on historical generalization. A skeptic asks: why does how past geniuses worked tell us what conditions are generally necessary?</a:t>
            </a:r>
            <a:endParaRPr lang="en-US" sz="1000" dirty="0"/>
          </a:p>
        </p:txBody>
      </p:sp>
      <p:sp>
        <p:nvSpPr>
          <p:cNvPr id="14" name="Shape 11"/>
          <p:cNvSpPr/>
          <p:nvPr/>
        </p:nvSpPr>
        <p:spPr>
          <a:xfrm>
            <a:off x="457200" y="3566160"/>
            <a:ext cx="8229600" cy="1335024"/>
          </a:xfrm>
          <a:prstGeom prst="roundRect">
            <a:avLst>
              <a:gd name="adj" fmla="val 5479"/>
            </a:avLst>
          </a:prstGeom>
          <a:solidFill>
            <a:srgbClr val="E6F5F3"/>
          </a:solidFill>
          <a:ln w="10160">
            <a:solidFill>
              <a:srgbClr val="E8D4D7"/>
            </a:solidFill>
            <a:prstDash val="solid"/>
          </a:ln>
          <a:effectLst>
            <a:outerShdw sx="100000" sy="100000" kx="0" ky="0" algn="bl" rotWithShape="0" blurRad="88900" dist="25400" dir="2700000">
              <a:srgbClr val="000000">
                <a:alpha val="9000"/>
              </a:srgbClr>
            </a:outerShdw>
          </a:effectLst>
        </p:spPr>
      </p:sp>
      <p:sp>
        <p:nvSpPr>
          <p:cNvPr id="15" name="Text 12"/>
          <p:cNvSpPr/>
          <p:nvPr/>
        </p:nvSpPr>
        <p:spPr>
          <a:xfrm>
            <a:off x="640080" y="3639312"/>
            <a:ext cx="822960" cy="256032"/>
          </a:xfrm>
          <a:prstGeom prst="rect">
            <a:avLst/>
          </a:prstGeom>
          <a:noFill/>
          <a:ln/>
        </p:spPr>
        <p:txBody>
          <a:bodyPr wrap="square" rtlCol="0" anchor="ctr"/>
          <a:lstStyle/>
          <a:p>
            <a:pPr indent="0" marL="0">
              <a:buNone/>
            </a:pPr>
            <a:r>
              <a:rPr lang="en-US" sz="1050" b="1" dirty="0">
                <a:solidFill>
                  <a:srgbClr val="1A0508"/>
                </a:solidFill>
                <a:latin typeface="Calibri" pitchFamily="34" charset="0"/>
                <a:ea typeface="Calibri" pitchFamily="34" charset="-122"/>
                <a:cs typeface="Calibri" pitchFamily="34" charset="-120"/>
              </a:rPr>
              <a:t>Evidence:</a:t>
            </a:r>
            <a:endParaRPr lang="en-US" sz="1050" dirty="0"/>
          </a:p>
        </p:txBody>
      </p:sp>
      <p:sp>
        <p:nvSpPr>
          <p:cNvPr id="16" name="Text 13"/>
          <p:cNvSpPr/>
          <p:nvPr/>
        </p:nvSpPr>
        <p:spPr>
          <a:xfrm>
            <a:off x="1481328" y="3639312"/>
            <a:ext cx="7022592" cy="402336"/>
          </a:xfrm>
          <a:prstGeom prst="rect">
            <a:avLst/>
          </a:prstGeom>
          <a:noFill/>
          <a:ln/>
        </p:spPr>
        <p:txBody>
          <a:bodyPr wrap="square" rtlCol="0" anchor="ctr"/>
          <a:lstStyle/>
          <a:p>
            <a:pPr indent="0" marL="0">
              <a:buNone/>
            </a:pPr>
            <a:r>
              <a:rPr lang="en-US" sz="1000" i="1" dirty="0">
                <a:solidFill>
                  <a:srgbClr val="2C1A1E"/>
                </a:solidFill>
                <a:latin typeface="Calibri" pitchFamily="34" charset="0"/>
                <a:ea typeface="Calibri" pitchFamily="34" charset="-122"/>
                <a:cs typeface="Calibri" pitchFamily="34" charset="-120"/>
              </a:rPr>
              <a:t>Cognitive science shows that deep-work states — intensive, distraction-free focus required for complex problem-solving — are disrupted by the conversational and coordinative demands of collaboration.</a:t>
            </a:r>
            <a:endParaRPr lang="en-US" sz="1000" dirty="0"/>
          </a:p>
        </p:txBody>
      </p:sp>
      <p:sp>
        <p:nvSpPr>
          <p:cNvPr id="17" name="Text 14"/>
          <p:cNvSpPr/>
          <p:nvPr/>
        </p:nvSpPr>
        <p:spPr>
          <a:xfrm>
            <a:off x="640080" y="4059936"/>
            <a:ext cx="877824" cy="256032"/>
          </a:xfrm>
          <a:prstGeom prst="rect">
            <a:avLst/>
          </a:prstGeom>
          <a:noFill/>
          <a:ln/>
        </p:spPr>
        <p:txBody>
          <a:bodyPr wrap="square" rtlCol="0" anchor="ctr"/>
          <a:lstStyle/>
          <a:p>
            <a:pPr indent="0" marL="0">
              <a:buNone/>
            </a:pPr>
            <a:r>
              <a:rPr lang="en-US" sz="1050" b="1" dirty="0">
                <a:solidFill>
                  <a:srgbClr val="9B1D2A"/>
                </a:solidFill>
                <a:latin typeface="Calibri" pitchFamily="34" charset="0"/>
                <a:ea typeface="Calibri" pitchFamily="34" charset="-122"/>
                <a:cs typeface="Calibri" pitchFamily="34" charset="-120"/>
              </a:rPr>
              <a:t>Warrant:</a:t>
            </a:r>
            <a:endParaRPr lang="en-US" sz="1050" dirty="0"/>
          </a:p>
        </p:txBody>
      </p:sp>
      <p:sp>
        <p:nvSpPr>
          <p:cNvPr id="18" name="Text 15"/>
          <p:cNvSpPr/>
          <p:nvPr/>
        </p:nvSpPr>
        <p:spPr>
          <a:xfrm>
            <a:off x="1536192" y="4059936"/>
            <a:ext cx="3840480" cy="402336"/>
          </a:xfrm>
          <a:prstGeom prst="rect">
            <a:avLst/>
          </a:prstGeom>
          <a:noFill/>
          <a:ln/>
        </p:spPr>
        <p:txBody>
          <a:bodyPr wrap="square" rtlCol="0" anchor="ctr"/>
          <a:lstStyle/>
          <a:p>
            <a:pPr indent="0" marL="0">
              <a:buNone/>
            </a:pPr>
            <a:r>
              <a:rPr lang="en-US" sz="1000" dirty="0">
                <a:solidFill>
                  <a:srgbClr val="9B1D2A"/>
                </a:solidFill>
                <a:latin typeface="Calibri" pitchFamily="34" charset="0"/>
                <a:ea typeface="Calibri" pitchFamily="34" charset="-122"/>
                <a:cs typeface="Calibri" pitchFamily="34" charset="-120"/>
              </a:rPr>
              <a:t>[Unstated] Conditions that support deep-work states are necessary conditions for meaningful achievement.</a:t>
            </a:r>
            <a:endParaRPr lang="en-US" sz="1000" dirty="0"/>
          </a:p>
        </p:txBody>
      </p:sp>
      <p:sp>
        <p:nvSpPr>
          <p:cNvPr id="19" name="Text 16"/>
          <p:cNvSpPr/>
          <p:nvPr/>
        </p:nvSpPr>
        <p:spPr>
          <a:xfrm>
            <a:off x="5449824" y="4059936"/>
            <a:ext cx="3054096" cy="786384"/>
          </a:xfrm>
          <a:prstGeom prst="rect">
            <a:avLst/>
          </a:prstGeom>
          <a:noFill/>
          <a:ln/>
        </p:spPr>
        <p:txBody>
          <a:bodyPr wrap="square" rtlCol="0" anchor="ctr"/>
          <a:lstStyle/>
          <a:p>
            <a:pPr indent="0" marL="0">
              <a:buNone/>
            </a:pPr>
            <a:r>
              <a:rPr lang="en-US" sz="1000" dirty="0">
                <a:solidFill>
                  <a:srgbClr val="2C1A1E"/>
                </a:solidFill>
                <a:latin typeface="Calibri" pitchFamily="34" charset="0"/>
                <a:ea typeface="Calibri" pitchFamily="34" charset="-122"/>
                <a:cs typeface="Calibri" pitchFamily="34" charset="-120"/>
              </a:rPr>
              <a:t>Stronger: connects to a mechanism (cognition) rather than a historical pattern. The mechanism is directly relevant to what 'meaningful achievement' requires.</a:t>
            </a:r>
            <a:endParaRPr lang="en-US" sz="10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457200" y="201168"/>
            <a:ext cx="8229600" cy="594360"/>
          </a:xfrm>
          <a:prstGeom prst="rect">
            <a:avLst/>
          </a:prstGeom>
          <a:noFill/>
          <a:ln/>
        </p:spPr>
        <p:txBody>
          <a:bodyPr wrap="square" rtlCol="0" anchor="ctr"/>
          <a:lstStyle/>
          <a:p>
            <a:pPr indent="0" marL="0">
              <a:buNone/>
            </a:pPr>
            <a:r>
              <a:rPr lang="en-US" sz="2100" b="1" dirty="0">
                <a:solidFill>
                  <a:srgbClr val="1A0508"/>
                </a:solidFill>
                <a:latin typeface="Cambria" pitchFamily="34" charset="0"/>
                <a:ea typeface="Cambria" pitchFamily="34" charset="-122"/>
                <a:cs typeface="Cambria" pitchFamily="34" charset="-120"/>
              </a:rPr>
              <a:t>Making the Warrant Explicit: How to Strengthen Any Argument</a:t>
            </a:r>
            <a:endParaRPr lang="en-US" sz="2100" dirty="0"/>
          </a:p>
        </p:txBody>
      </p:sp>
      <p:sp>
        <p:nvSpPr>
          <p:cNvPr id="3" name="Shape 1"/>
          <p:cNvSpPr/>
          <p:nvPr/>
        </p:nvSpPr>
        <p:spPr>
          <a:xfrm>
            <a:off x="457200" y="841248"/>
            <a:ext cx="8229600" cy="0"/>
          </a:xfrm>
          <a:prstGeom prst="line">
            <a:avLst/>
          </a:prstGeom>
          <a:noFill/>
          <a:ln w="15240">
            <a:solidFill>
              <a:srgbClr val="E8D4D7"/>
            </a:solidFill>
            <a:prstDash val="solid"/>
          </a:ln>
        </p:spPr>
      </p:sp>
      <p:sp>
        <p:nvSpPr>
          <p:cNvPr id="4" name="Text 2"/>
          <p:cNvSpPr/>
          <p:nvPr/>
        </p:nvSpPr>
        <p:spPr>
          <a:xfrm>
            <a:off x="457200" y="914400"/>
            <a:ext cx="8229600" cy="411480"/>
          </a:xfrm>
          <a:prstGeom prst="rect">
            <a:avLst/>
          </a:prstGeom>
          <a:noFill/>
          <a:ln/>
        </p:spPr>
        <p:txBody>
          <a:bodyPr wrap="square" rtlCol="0" anchor="ctr"/>
          <a:lstStyle/>
          <a:p>
            <a:pPr indent="0" marL="0">
              <a:buNone/>
            </a:pPr>
            <a:r>
              <a:rPr lang="en-US" sz="1400" dirty="0">
                <a:solidFill>
                  <a:srgbClr val="2C1A1E"/>
                </a:solidFill>
                <a:latin typeface="Calibri" pitchFamily="34" charset="0"/>
                <a:ea typeface="Calibri" pitchFamily="34" charset="-122"/>
                <a:cs typeface="Calibri" pitchFamily="34" charset="-120"/>
              </a:rPr>
              <a:t>An argument with an explicit warrant is stronger because it does not depend on the reader already sharing the underlying assumption.</a:t>
            </a:r>
            <a:endParaRPr lang="en-US" sz="1400" dirty="0"/>
          </a:p>
        </p:txBody>
      </p:sp>
      <p:sp>
        <p:nvSpPr>
          <p:cNvPr id="5" name="Shape 3"/>
          <p:cNvSpPr/>
          <p:nvPr/>
        </p:nvSpPr>
        <p:spPr>
          <a:xfrm>
            <a:off x="457200" y="1417320"/>
            <a:ext cx="3931920" cy="3493008"/>
          </a:xfrm>
          <a:prstGeom prst="roundRect">
            <a:avLst>
              <a:gd name="adj" fmla="val 2094"/>
            </a:avLst>
          </a:prstGeom>
          <a:solidFill>
            <a:srgbClr val="F9EAEC"/>
          </a:solidFill>
          <a:ln w="10160">
            <a:solidFill>
              <a:srgbClr val="E8D4D7"/>
            </a:solidFill>
            <a:prstDash val="solid"/>
          </a:ln>
          <a:effectLst>
            <a:outerShdw sx="100000" sy="100000" kx="0" ky="0" algn="bl" rotWithShape="0" blurRad="88900" dist="25400" dir="2700000">
              <a:srgbClr val="000000">
                <a:alpha val="9000"/>
              </a:srgbClr>
            </a:outerShdw>
          </a:effectLst>
        </p:spPr>
      </p:sp>
      <p:pic>
        <p:nvPicPr>
          <p:cNvPr id="6" name="Image 0" descr="preencoded.png">    </p:cNvPr>
          <p:cNvPicPr>
            <a:picLocks noChangeAspect="1"/>
          </p:cNvPicPr>
          <p:nvPr/>
        </p:nvPicPr>
        <p:blipFill>
          <a:blip r:embed="rId1"/>
          <a:stretch>
            <a:fillRect/>
          </a:stretch>
        </p:blipFill>
        <p:spPr>
          <a:xfrm>
            <a:off x="640080" y="1536192"/>
            <a:ext cx="274320" cy="274320"/>
          </a:xfrm>
          <a:prstGeom prst="rect">
            <a:avLst/>
          </a:prstGeom>
        </p:spPr>
      </p:pic>
      <p:sp>
        <p:nvSpPr>
          <p:cNvPr id="7" name="Text 4"/>
          <p:cNvSpPr/>
          <p:nvPr/>
        </p:nvSpPr>
        <p:spPr>
          <a:xfrm>
            <a:off x="987552" y="1536192"/>
            <a:ext cx="3218688" cy="274320"/>
          </a:xfrm>
          <a:prstGeom prst="rect">
            <a:avLst/>
          </a:prstGeom>
          <a:noFill/>
          <a:ln/>
        </p:spPr>
        <p:txBody>
          <a:bodyPr wrap="square" rtlCol="0" anchor="ctr"/>
          <a:lstStyle/>
          <a:p>
            <a:pPr indent="0" marL="0">
              <a:buNone/>
            </a:pPr>
            <a:r>
              <a:rPr lang="en-US" sz="1150" b="1" dirty="0">
                <a:solidFill>
                  <a:srgbClr val="9B1D2A"/>
                </a:solidFill>
                <a:latin typeface="Calibri" pitchFamily="34" charset="0"/>
                <a:ea typeface="Calibri" pitchFamily="34" charset="-122"/>
                <a:cs typeface="Calibri" pitchFamily="34" charset="-120"/>
              </a:rPr>
              <a:t>Implicit warrant (weaker):</a:t>
            </a:r>
            <a:endParaRPr lang="en-US" sz="1150" dirty="0"/>
          </a:p>
        </p:txBody>
      </p:sp>
      <p:sp>
        <p:nvSpPr>
          <p:cNvPr id="8" name="Text 5"/>
          <p:cNvSpPr/>
          <p:nvPr/>
        </p:nvSpPr>
        <p:spPr>
          <a:xfrm>
            <a:off x="640080" y="1865376"/>
            <a:ext cx="3566160" cy="804672"/>
          </a:xfrm>
          <a:prstGeom prst="rect">
            <a:avLst/>
          </a:prstGeom>
          <a:noFill/>
          <a:ln/>
        </p:spPr>
        <p:txBody>
          <a:bodyPr wrap="square" rtlCol="0" anchor="ctr"/>
          <a:lstStyle/>
          <a:p>
            <a:pPr indent="0" marL="0">
              <a:buNone/>
            </a:pPr>
            <a:r>
              <a:rPr lang="en-US" sz="1050" i="1" dirty="0">
                <a:solidFill>
                  <a:srgbClr val="2C1A1E"/>
                </a:solidFill>
                <a:latin typeface="Calibri" pitchFamily="34" charset="0"/>
                <a:ea typeface="Calibri" pitchFamily="34" charset="-122"/>
                <a:cs typeface="Calibri" pitchFamily="34" charset="-120"/>
              </a:rPr>
              <a:t>"The solitary conditions under which Edison, Darwin, and Newton worked demonstrate that independent work is essential for meaningful achievement."</a:t>
            </a:r>
            <a:endParaRPr lang="en-US" sz="1050" dirty="0"/>
          </a:p>
        </p:txBody>
      </p:sp>
      <p:sp>
        <p:nvSpPr>
          <p:cNvPr id="9" name="Text 6"/>
          <p:cNvSpPr/>
          <p:nvPr/>
        </p:nvSpPr>
        <p:spPr>
          <a:xfrm>
            <a:off x="640080" y="2724912"/>
            <a:ext cx="3566160" cy="749808"/>
          </a:xfrm>
          <a:prstGeom prst="rect">
            <a:avLst/>
          </a:prstGeom>
          <a:noFill/>
          <a:ln/>
        </p:spPr>
        <p:txBody>
          <a:bodyPr wrap="square" rtlCol="0" anchor="ctr"/>
          <a:lstStyle/>
          <a:p>
            <a:pPr indent="0" marL="0">
              <a:buNone/>
            </a:pPr>
            <a:r>
              <a:rPr lang="en-US" sz="1050" dirty="0">
                <a:solidFill>
                  <a:srgbClr val="2C1A1E"/>
                </a:solidFill>
                <a:latin typeface="Calibri" pitchFamily="34" charset="0"/>
                <a:ea typeface="Calibri" pitchFamily="34" charset="-122"/>
                <a:cs typeface="Calibri" pitchFamily="34" charset="-120"/>
              </a:rPr>
              <a:t>The reader must supply: 'what worked for historical geniuses is a reliable model for achievement generally.' A skeptic can reject this without engaging the evidence at all.</a:t>
            </a:r>
            <a:endParaRPr lang="en-US" sz="1050" dirty="0"/>
          </a:p>
        </p:txBody>
      </p:sp>
      <p:sp>
        <p:nvSpPr>
          <p:cNvPr id="10" name="Text 7"/>
          <p:cNvSpPr/>
          <p:nvPr/>
        </p:nvSpPr>
        <p:spPr>
          <a:xfrm>
            <a:off x="640080" y="3529584"/>
            <a:ext cx="3566160" cy="347472"/>
          </a:xfrm>
          <a:prstGeom prst="rect">
            <a:avLst/>
          </a:prstGeom>
          <a:noFill/>
          <a:ln/>
        </p:spPr>
        <p:txBody>
          <a:bodyPr wrap="square" rtlCol="0" anchor="ctr"/>
          <a:lstStyle/>
          <a:p>
            <a:pPr indent="0" marL="0">
              <a:buNone/>
            </a:pPr>
            <a:r>
              <a:rPr lang="en-US" sz="1000" b="1" dirty="0">
                <a:solidFill>
                  <a:srgbClr val="9B1D2A"/>
                </a:solidFill>
                <a:latin typeface="Calibri" pitchFamily="34" charset="0"/>
                <a:ea typeface="Calibri" pitchFamily="34" charset="-122"/>
                <a:cs typeface="Calibri" pitchFamily="34" charset="-120"/>
              </a:rPr>
              <a:t>Vulnerable to: 'Those are exceptional cases. Most achievement happens in teams.'</a:t>
            </a:r>
            <a:endParaRPr lang="en-US" sz="1000" dirty="0"/>
          </a:p>
        </p:txBody>
      </p:sp>
      <p:sp>
        <p:nvSpPr>
          <p:cNvPr id="11" name="Shape 8"/>
          <p:cNvSpPr/>
          <p:nvPr/>
        </p:nvSpPr>
        <p:spPr>
          <a:xfrm>
            <a:off x="4754880" y="1417320"/>
            <a:ext cx="3931920" cy="3493008"/>
          </a:xfrm>
          <a:prstGeom prst="roundRect">
            <a:avLst>
              <a:gd name="adj" fmla="val 2094"/>
            </a:avLst>
          </a:prstGeom>
          <a:solidFill>
            <a:srgbClr val="E6F5F3"/>
          </a:solidFill>
          <a:ln w="10160">
            <a:solidFill>
              <a:srgbClr val="E8D4D7"/>
            </a:solidFill>
            <a:prstDash val="solid"/>
          </a:ln>
          <a:effectLst>
            <a:outerShdw sx="100000" sy="100000" kx="0" ky="0" algn="bl" rotWithShape="0" blurRad="88900" dist="25400" dir="2700000">
              <a:srgbClr val="000000">
                <a:alpha val="9000"/>
              </a:srgbClr>
            </a:outerShdw>
          </a:effectLst>
        </p:spPr>
      </p:sp>
      <p:pic>
        <p:nvPicPr>
          <p:cNvPr id="12" name="Image 1" descr="preencoded.png">    </p:cNvPr>
          <p:cNvPicPr>
            <a:picLocks noChangeAspect="1"/>
          </p:cNvPicPr>
          <p:nvPr/>
        </p:nvPicPr>
        <p:blipFill>
          <a:blip r:embed="rId2"/>
          <a:stretch>
            <a:fillRect/>
          </a:stretch>
        </p:blipFill>
        <p:spPr>
          <a:xfrm>
            <a:off x="4937760" y="1536192"/>
            <a:ext cx="274320" cy="274320"/>
          </a:xfrm>
          <a:prstGeom prst="rect">
            <a:avLst/>
          </a:prstGeom>
        </p:spPr>
      </p:pic>
      <p:sp>
        <p:nvSpPr>
          <p:cNvPr id="13" name="Text 9"/>
          <p:cNvSpPr/>
          <p:nvPr/>
        </p:nvSpPr>
        <p:spPr>
          <a:xfrm>
            <a:off x="5285232" y="1536192"/>
            <a:ext cx="3218688" cy="274320"/>
          </a:xfrm>
          <a:prstGeom prst="rect">
            <a:avLst/>
          </a:prstGeom>
          <a:noFill/>
          <a:ln/>
        </p:spPr>
        <p:txBody>
          <a:bodyPr wrap="square" rtlCol="0" anchor="ctr"/>
          <a:lstStyle/>
          <a:p>
            <a:pPr indent="0" marL="0">
              <a:buNone/>
            </a:pPr>
            <a:r>
              <a:rPr lang="en-US" sz="1150" b="1" dirty="0">
                <a:solidFill>
                  <a:srgbClr val="0D6F66"/>
                </a:solidFill>
                <a:latin typeface="Calibri" pitchFamily="34" charset="0"/>
                <a:ea typeface="Calibri" pitchFamily="34" charset="-122"/>
                <a:cs typeface="Calibri" pitchFamily="34" charset="-120"/>
              </a:rPr>
              <a:t>Explicit warrant (stronger):</a:t>
            </a:r>
            <a:endParaRPr lang="en-US" sz="1150" dirty="0"/>
          </a:p>
        </p:txBody>
      </p:sp>
      <p:sp>
        <p:nvSpPr>
          <p:cNvPr id="14" name="Text 10"/>
          <p:cNvSpPr/>
          <p:nvPr/>
        </p:nvSpPr>
        <p:spPr>
          <a:xfrm>
            <a:off x="4937760" y="1865376"/>
            <a:ext cx="3566160" cy="1024128"/>
          </a:xfrm>
          <a:prstGeom prst="rect">
            <a:avLst/>
          </a:prstGeom>
          <a:noFill/>
          <a:ln/>
        </p:spPr>
        <p:txBody>
          <a:bodyPr wrap="square" rtlCol="0" anchor="ctr"/>
          <a:lstStyle/>
          <a:p>
            <a:pPr indent="0" marL="0">
              <a:buNone/>
            </a:pPr>
            <a:r>
              <a:rPr lang="en-US" sz="1050" i="1" dirty="0">
                <a:solidFill>
                  <a:srgbClr val="2C1A1E"/>
                </a:solidFill>
                <a:latin typeface="Calibri" pitchFamily="34" charset="0"/>
                <a:ea typeface="Calibri" pitchFamily="34" charset="-122"/>
                <a:cs typeface="Calibri" pitchFamily="34" charset="-120"/>
              </a:rPr>
              <a:t>"The cognitive demands of deep problem-solving cannot be met in environments requiring ongoing coordination and social response. This is not a claim about famous scientists: it is a claim about the architecture of human cognition itself."</a:t>
            </a:r>
            <a:endParaRPr lang="en-US" sz="1050" dirty="0"/>
          </a:p>
        </p:txBody>
      </p:sp>
      <p:sp>
        <p:nvSpPr>
          <p:cNvPr id="15" name="Text 11"/>
          <p:cNvSpPr/>
          <p:nvPr/>
        </p:nvSpPr>
        <p:spPr>
          <a:xfrm>
            <a:off x="4937760" y="2944368"/>
            <a:ext cx="3566160" cy="621792"/>
          </a:xfrm>
          <a:prstGeom prst="rect">
            <a:avLst/>
          </a:prstGeom>
          <a:noFill/>
          <a:ln/>
        </p:spPr>
        <p:txBody>
          <a:bodyPr wrap="square" rtlCol="0" anchor="ctr"/>
          <a:lstStyle/>
          <a:p>
            <a:pPr indent="0" marL="0">
              <a:buNone/>
            </a:pPr>
            <a:r>
              <a:rPr lang="en-US" sz="1050" dirty="0">
                <a:solidFill>
                  <a:srgbClr val="2C1A1E"/>
                </a:solidFill>
                <a:latin typeface="Calibri" pitchFamily="34" charset="0"/>
                <a:ea typeface="Calibri" pitchFamily="34" charset="-122"/>
                <a:cs typeface="Calibri" pitchFamily="34" charset="-120"/>
              </a:rPr>
              <a:t>The warrant is stated, not assumed. A skeptic must now engage with the cognitive science claim rather than questioning whether historical examples generalize.</a:t>
            </a:r>
            <a:endParaRPr lang="en-US" sz="1050" dirty="0"/>
          </a:p>
        </p:txBody>
      </p:sp>
      <p:sp>
        <p:nvSpPr>
          <p:cNvPr id="16" name="Text 12"/>
          <p:cNvSpPr/>
          <p:nvPr/>
        </p:nvSpPr>
        <p:spPr>
          <a:xfrm>
            <a:off x="4937760" y="3621024"/>
            <a:ext cx="3566160" cy="292608"/>
          </a:xfrm>
          <a:prstGeom prst="rect">
            <a:avLst/>
          </a:prstGeom>
          <a:noFill/>
          <a:ln/>
        </p:spPr>
        <p:txBody>
          <a:bodyPr wrap="square" rtlCol="0" anchor="ctr"/>
          <a:lstStyle/>
          <a:p>
            <a:pPr indent="0" marL="0">
              <a:buNone/>
            </a:pPr>
            <a:r>
              <a:rPr lang="en-US" sz="1000" b="1" dirty="0">
                <a:solidFill>
                  <a:srgbClr val="0D6F66"/>
                </a:solidFill>
                <a:latin typeface="Calibri" pitchFamily="34" charset="0"/>
                <a:ea typeface="Calibri" pitchFamily="34" charset="-122"/>
                <a:cs typeface="Calibri" pitchFamily="34" charset="-120"/>
              </a:rPr>
              <a:t>Resistant to the historical exception objection — doesn't depend on historical examples.</a:t>
            </a:r>
            <a:endParaRPr lang="en-US" sz="10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457200" y="201168"/>
            <a:ext cx="8229600" cy="594360"/>
          </a:xfrm>
          <a:prstGeom prst="rect">
            <a:avLst/>
          </a:prstGeom>
          <a:noFill/>
          <a:ln/>
        </p:spPr>
        <p:txBody>
          <a:bodyPr wrap="square" rtlCol="0" anchor="ctr"/>
          <a:lstStyle/>
          <a:p>
            <a:pPr indent="0" marL="0">
              <a:buNone/>
            </a:pPr>
            <a:r>
              <a:rPr lang="en-US" sz="2100" b="1" dirty="0">
                <a:solidFill>
                  <a:srgbClr val="1A0508"/>
                </a:solidFill>
                <a:latin typeface="Cambria" pitchFamily="34" charset="0"/>
                <a:ea typeface="Cambria" pitchFamily="34" charset="-122"/>
                <a:cs typeface="Cambria" pitchFamily="34" charset="-120"/>
              </a:rPr>
              <a:t>What Makes a Claim Defensible: The Four-Part Test</a:t>
            </a:r>
            <a:endParaRPr lang="en-US" sz="2100" dirty="0"/>
          </a:p>
        </p:txBody>
      </p:sp>
      <p:sp>
        <p:nvSpPr>
          <p:cNvPr id="3" name="Shape 1"/>
          <p:cNvSpPr/>
          <p:nvPr/>
        </p:nvSpPr>
        <p:spPr>
          <a:xfrm>
            <a:off x="457200" y="841248"/>
            <a:ext cx="8229600" cy="0"/>
          </a:xfrm>
          <a:prstGeom prst="line">
            <a:avLst/>
          </a:prstGeom>
          <a:noFill/>
          <a:ln w="15240">
            <a:solidFill>
              <a:srgbClr val="E8D4D7"/>
            </a:solidFill>
            <a:prstDash val="solid"/>
          </a:ln>
        </p:spPr>
      </p:sp>
      <p:sp>
        <p:nvSpPr>
          <p:cNvPr id="4" name="Text 2"/>
          <p:cNvSpPr/>
          <p:nvPr/>
        </p:nvSpPr>
        <p:spPr>
          <a:xfrm>
            <a:off x="457200" y="914400"/>
            <a:ext cx="8229600" cy="475488"/>
          </a:xfrm>
          <a:prstGeom prst="rect">
            <a:avLst/>
          </a:prstGeom>
          <a:noFill/>
          <a:ln/>
        </p:spPr>
        <p:txBody>
          <a:bodyPr wrap="square" rtlCol="0" anchor="ctr"/>
          <a:lstStyle/>
          <a:p>
            <a:pPr indent="0" marL="0">
              <a:buNone/>
            </a:pPr>
            <a:r>
              <a:rPr lang="en-US" sz="1400" dirty="0">
                <a:solidFill>
                  <a:srgbClr val="2C1A1E"/>
                </a:solidFill>
                <a:latin typeface="Calibri" pitchFamily="34" charset="0"/>
                <a:ea typeface="Calibri" pitchFamily="34" charset="-122"/>
                <a:cs typeface="Calibri" pitchFamily="34" charset="-120"/>
              </a:rPr>
              <a:t>'Defensible' is the rubric word for Row A. It means the claim can be supported with evidence and reasoning — not that it is inarguable.</a:t>
            </a:r>
            <a:endParaRPr lang="en-US" sz="1400" dirty="0"/>
          </a:p>
        </p:txBody>
      </p:sp>
      <p:sp>
        <p:nvSpPr>
          <p:cNvPr id="5" name="Shape 3"/>
          <p:cNvSpPr/>
          <p:nvPr/>
        </p:nvSpPr>
        <p:spPr>
          <a:xfrm>
            <a:off x="457200" y="1481328"/>
            <a:ext cx="4160520" cy="1700784"/>
          </a:xfrm>
          <a:prstGeom prst="roundRect">
            <a:avLst>
              <a:gd name="adj" fmla="val 4301"/>
            </a:avLst>
          </a:prstGeom>
          <a:solidFill>
            <a:srgbClr val="FEF3C7"/>
          </a:solidFill>
          <a:ln w="10160">
            <a:solidFill>
              <a:srgbClr val="E8D4D7"/>
            </a:solidFill>
            <a:prstDash val="solid"/>
          </a:ln>
          <a:effectLst>
            <a:outerShdw sx="100000" sy="100000" kx="0" ky="0" algn="bl" rotWithShape="0" blurRad="88900" dist="25400" dir="2700000">
              <a:srgbClr val="000000">
                <a:alpha val="9000"/>
              </a:srgbClr>
            </a:outerShdw>
          </a:effectLst>
        </p:spPr>
      </p:sp>
      <p:sp>
        <p:nvSpPr>
          <p:cNvPr id="6" name="Shape 4"/>
          <p:cNvSpPr/>
          <p:nvPr/>
        </p:nvSpPr>
        <p:spPr>
          <a:xfrm>
            <a:off x="585216" y="1609344"/>
            <a:ext cx="347472" cy="347472"/>
          </a:xfrm>
          <a:prstGeom prst="ellipse">
            <a:avLst/>
          </a:prstGeom>
          <a:solidFill>
            <a:srgbClr val="9B1D2A"/>
          </a:solidFill>
          <a:ln w="12700">
            <a:solidFill>
              <a:srgbClr val="9B1D2A"/>
            </a:solidFill>
            <a:prstDash val="solid"/>
          </a:ln>
        </p:spPr>
      </p:sp>
      <p:sp>
        <p:nvSpPr>
          <p:cNvPr id="7" name="Text 5"/>
          <p:cNvSpPr/>
          <p:nvPr/>
        </p:nvSpPr>
        <p:spPr>
          <a:xfrm>
            <a:off x="585216" y="1609344"/>
            <a:ext cx="347472" cy="347472"/>
          </a:xfrm>
          <a:prstGeom prst="rect">
            <a:avLst/>
          </a:prstGeom>
          <a:noFill/>
          <a:ln/>
        </p:spPr>
        <p:txBody>
          <a:bodyPr wrap="square" rtlCol="0" anchor="ctr"/>
          <a:lstStyle/>
          <a:p>
            <a:pPr algn="ctr" indent="0" marL="0">
              <a:buNone/>
            </a:pPr>
            <a:r>
              <a:rPr lang="en-US" sz="1300" b="1" dirty="0">
                <a:solidFill>
                  <a:srgbClr val="FFFFFF"/>
                </a:solidFill>
                <a:latin typeface="Calibri" pitchFamily="34" charset="0"/>
                <a:ea typeface="Calibri" pitchFamily="34" charset="-122"/>
                <a:cs typeface="Calibri" pitchFamily="34" charset="-120"/>
              </a:rPr>
              <a:t>1</a:t>
            </a:r>
            <a:endParaRPr lang="en-US" sz="1300" dirty="0"/>
          </a:p>
        </p:txBody>
      </p:sp>
      <p:sp>
        <p:nvSpPr>
          <p:cNvPr id="8" name="Text 6"/>
          <p:cNvSpPr/>
          <p:nvPr/>
        </p:nvSpPr>
        <p:spPr>
          <a:xfrm>
            <a:off x="1005840" y="1591056"/>
            <a:ext cx="3465576" cy="329184"/>
          </a:xfrm>
          <a:prstGeom prst="rect">
            <a:avLst/>
          </a:prstGeom>
          <a:noFill/>
          <a:ln/>
        </p:spPr>
        <p:txBody>
          <a:bodyPr wrap="square" rtlCol="0" anchor="ctr"/>
          <a:lstStyle/>
          <a:p>
            <a:pPr indent="0" marL="0">
              <a:buNone/>
            </a:pPr>
            <a:r>
              <a:rPr lang="en-US" sz="1200" b="1" dirty="0">
                <a:solidFill>
                  <a:srgbClr val="1A0508"/>
                </a:solidFill>
                <a:latin typeface="Calibri" pitchFamily="34" charset="0"/>
                <a:ea typeface="Calibri" pitchFamily="34" charset="-122"/>
                <a:cs typeface="Calibri" pitchFamily="34" charset="-120"/>
              </a:rPr>
              <a:t>Is the claim arguable?</a:t>
            </a:r>
            <a:endParaRPr lang="en-US" sz="1200" dirty="0"/>
          </a:p>
        </p:txBody>
      </p:sp>
      <p:sp>
        <p:nvSpPr>
          <p:cNvPr id="9" name="Text 7"/>
          <p:cNvSpPr/>
          <p:nvPr/>
        </p:nvSpPr>
        <p:spPr>
          <a:xfrm>
            <a:off x="585216" y="2011680"/>
            <a:ext cx="3904488" cy="475488"/>
          </a:xfrm>
          <a:prstGeom prst="rect">
            <a:avLst/>
          </a:prstGeom>
          <a:noFill/>
          <a:ln/>
        </p:spPr>
        <p:txBody>
          <a:bodyPr wrap="square" rtlCol="0" anchor="ctr"/>
          <a:lstStyle/>
          <a:p>
            <a:pPr indent="0" marL="0">
              <a:buNone/>
            </a:pPr>
            <a:r>
              <a:rPr lang="en-US" sz="1000" dirty="0">
                <a:solidFill>
                  <a:srgbClr val="0D6F66"/>
                </a:solidFill>
                <a:latin typeface="Calibri" pitchFamily="34" charset="0"/>
                <a:ea typeface="Calibri" pitchFamily="34" charset="-122"/>
                <a:cs typeface="Calibri" pitchFamily="34" charset="-120"/>
              </a:rPr>
              <a:t>Pass: A reasonable reader could disagree after seeing the evidence.</a:t>
            </a:r>
            <a:endParaRPr lang="en-US" sz="1000" dirty="0"/>
          </a:p>
        </p:txBody>
      </p:sp>
      <p:sp>
        <p:nvSpPr>
          <p:cNvPr id="10" name="Text 8"/>
          <p:cNvSpPr/>
          <p:nvPr/>
        </p:nvSpPr>
        <p:spPr>
          <a:xfrm>
            <a:off x="585216" y="2523744"/>
            <a:ext cx="3904488" cy="530352"/>
          </a:xfrm>
          <a:prstGeom prst="rect">
            <a:avLst/>
          </a:prstGeom>
          <a:noFill/>
          <a:ln/>
        </p:spPr>
        <p:txBody>
          <a:bodyPr wrap="square" rtlCol="0" anchor="ctr"/>
          <a:lstStyle/>
          <a:p>
            <a:pPr indent="0" marL="0">
              <a:buNone/>
            </a:pPr>
            <a:r>
              <a:rPr lang="en-US" sz="1000" dirty="0">
                <a:solidFill>
                  <a:srgbClr val="9B1D2A"/>
                </a:solidFill>
                <a:latin typeface="Calibri" pitchFamily="34" charset="0"/>
                <a:ea typeface="Calibri" pitchFamily="34" charset="-122"/>
                <a:cs typeface="Calibri" pitchFamily="34" charset="-120"/>
              </a:rPr>
              <a:t>Fail: Obviously true ('hard work leads to success') or obviously false.</a:t>
            </a:r>
            <a:endParaRPr lang="en-US" sz="1000" dirty="0"/>
          </a:p>
        </p:txBody>
      </p:sp>
      <p:sp>
        <p:nvSpPr>
          <p:cNvPr id="11" name="Shape 9"/>
          <p:cNvSpPr/>
          <p:nvPr/>
        </p:nvSpPr>
        <p:spPr>
          <a:xfrm>
            <a:off x="4800600" y="1481328"/>
            <a:ext cx="4160520" cy="1700784"/>
          </a:xfrm>
          <a:prstGeom prst="roundRect">
            <a:avLst>
              <a:gd name="adj" fmla="val 4301"/>
            </a:avLst>
          </a:prstGeom>
          <a:solidFill>
            <a:srgbClr val="EEF3FF"/>
          </a:solidFill>
          <a:ln w="10160">
            <a:solidFill>
              <a:srgbClr val="E8D4D7"/>
            </a:solidFill>
            <a:prstDash val="solid"/>
          </a:ln>
          <a:effectLst>
            <a:outerShdw sx="100000" sy="100000" kx="0" ky="0" algn="bl" rotWithShape="0" blurRad="88900" dist="25400" dir="2700000">
              <a:srgbClr val="000000">
                <a:alpha val="9000"/>
              </a:srgbClr>
            </a:outerShdw>
          </a:effectLst>
        </p:spPr>
      </p:sp>
      <p:sp>
        <p:nvSpPr>
          <p:cNvPr id="12" name="Shape 10"/>
          <p:cNvSpPr/>
          <p:nvPr/>
        </p:nvSpPr>
        <p:spPr>
          <a:xfrm>
            <a:off x="4928616" y="1609344"/>
            <a:ext cx="347472" cy="347472"/>
          </a:xfrm>
          <a:prstGeom prst="ellipse">
            <a:avLst/>
          </a:prstGeom>
          <a:solidFill>
            <a:srgbClr val="9B1D2A"/>
          </a:solidFill>
          <a:ln w="12700">
            <a:solidFill>
              <a:srgbClr val="9B1D2A"/>
            </a:solidFill>
            <a:prstDash val="solid"/>
          </a:ln>
        </p:spPr>
      </p:sp>
      <p:sp>
        <p:nvSpPr>
          <p:cNvPr id="13" name="Text 11"/>
          <p:cNvSpPr/>
          <p:nvPr/>
        </p:nvSpPr>
        <p:spPr>
          <a:xfrm>
            <a:off x="4928616" y="1609344"/>
            <a:ext cx="347472" cy="347472"/>
          </a:xfrm>
          <a:prstGeom prst="rect">
            <a:avLst/>
          </a:prstGeom>
          <a:noFill/>
          <a:ln/>
        </p:spPr>
        <p:txBody>
          <a:bodyPr wrap="square" rtlCol="0" anchor="ctr"/>
          <a:lstStyle/>
          <a:p>
            <a:pPr algn="ctr" indent="0" marL="0">
              <a:buNone/>
            </a:pPr>
            <a:r>
              <a:rPr lang="en-US" sz="1300" b="1" dirty="0">
                <a:solidFill>
                  <a:srgbClr val="FFFFFF"/>
                </a:solidFill>
                <a:latin typeface="Calibri" pitchFamily="34" charset="0"/>
                <a:ea typeface="Calibri" pitchFamily="34" charset="-122"/>
                <a:cs typeface="Calibri" pitchFamily="34" charset="-120"/>
              </a:rPr>
              <a:t>2</a:t>
            </a:r>
            <a:endParaRPr lang="en-US" sz="1300" dirty="0"/>
          </a:p>
        </p:txBody>
      </p:sp>
      <p:sp>
        <p:nvSpPr>
          <p:cNvPr id="14" name="Text 12"/>
          <p:cNvSpPr/>
          <p:nvPr/>
        </p:nvSpPr>
        <p:spPr>
          <a:xfrm>
            <a:off x="5349240" y="1591056"/>
            <a:ext cx="3465576" cy="329184"/>
          </a:xfrm>
          <a:prstGeom prst="rect">
            <a:avLst/>
          </a:prstGeom>
          <a:noFill/>
          <a:ln/>
        </p:spPr>
        <p:txBody>
          <a:bodyPr wrap="square" rtlCol="0" anchor="ctr"/>
          <a:lstStyle/>
          <a:p>
            <a:pPr indent="0" marL="0">
              <a:buNone/>
            </a:pPr>
            <a:r>
              <a:rPr lang="en-US" sz="1200" b="1" dirty="0">
                <a:solidFill>
                  <a:srgbClr val="1A0508"/>
                </a:solidFill>
                <a:latin typeface="Calibri" pitchFamily="34" charset="0"/>
                <a:ea typeface="Calibri" pitchFamily="34" charset="-122"/>
                <a:cs typeface="Calibri" pitchFamily="34" charset="-120"/>
              </a:rPr>
              <a:t>Is the claim specific?</a:t>
            </a:r>
            <a:endParaRPr lang="en-US" sz="1200" dirty="0"/>
          </a:p>
        </p:txBody>
      </p:sp>
      <p:sp>
        <p:nvSpPr>
          <p:cNvPr id="15" name="Text 13"/>
          <p:cNvSpPr/>
          <p:nvPr/>
        </p:nvSpPr>
        <p:spPr>
          <a:xfrm>
            <a:off x="4928616" y="2011680"/>
            <a:ext cx="3904488" cy="475488"/>
          </a:xfrm>
          <a:prstGeom prst="rect">
            <a:avLst/>
          </a:prstGeom>
          <a:noFill/>
          <a:ln/>
        </p:spPr>
        <p:txBody>
          <a:bodyPr wrap="square" rtlCol="0" anchor="ctr"/>
          <a:lstStyle/>
          <a:p>
            <a:pPr indent="0" marL="0">
              <a:buNone/>
            </a:pPr>
            <a:r>
              <a:rPr lang="en-US" sz="1000" dirty="0">
                <a:solidFill>
                  <a:srgbClr val="0D6F66"/>
                </a:solidFill>
                <a:latin typeface="Calibri" pitchFamily="34" charset="0"/>
                <a:ea typeface="Calibri" pitchFamily="34" charset="-122"/>
                <a:cs typeface="Calibri" pitchFamily="34" charset="-120"/>
              </a:rPr>
              <a:t>Pass: Subject and predicate precise enough to be true or false — not vague enough to mean anything.</a:t>
            </a:r>
            <a:endParaRPr lang="en-US" sz="1000" dirty="0"/>
          </a:p>
        </p:txBody>
      </p:sp>
      <p:sp>
        <p:nvSpPr>
          <p:cNvPr id="16" name="Text 14"/>
          <p:cNvSpPr/>
          <p:nvPr/>
        </p:nvSpPr>
        <p:spPr>
          <a:xfrm>
            <a:off x="4928616" y="2523744"/>
            <a:ext cx="3904488" cy="530352"/>
          </a:xfrm>
          <a:prstGeom prst="rect">
            <a:avLst/>
          </a:prstGeom>
          <a:noFill/>
          <a:ln/>
        </p:spPr>
        <p:txBody>
          <a:bodyPr wrap="square" rtlCol="0" anchor="ctr"/>
          <a:lstStyle/>
          <a:p>
            <a:pPr indent="0" marL="0">
              <a:buNone/>
            </a:pPr>
            <a:r>
              <a:rPr lang="en-US" sz="1000" dirty="0">
                <a:solidFill>
                  <a:srgbClr val="9B1D2A"/>
                </a:solidFill>
                <a:latin typeface="Calibri" pitchFamily="34" charset="0"/>
                <a:ea typeface="Calibri" pitchFamily="34" charset="-122"/>
                <a:cs typeface="Calibri" pitchFamily="34" charset="-120"/>
              </a:rPr>
              <a:t>Fail: Generic predicates: 'is important,' 'matters,' 'has pros and cons,' 'affects society in many ways.'</a:t>
            </a:r>
            <a:endParaRPr lang="en-US" sz="1000" dirty="0"/>
          </a:p>
        </p:txBody>
      </p:sp>
      <p:sp>
        <p:nvSpPr>
          <p:cNvPr id="17" name="Shape 15"/>
          <p:cNvSpPr/>
          <p:nvPr/>
        </p:nvSpPr>
        <p:spPr>
          <a:xfrm>
            <a:off x="457200" y="3273552"/>
            <a:ext cx="4160520" cy="1700784"/>
          </a:xfrm>
          <a:prstGeom prst="roundRect">
            <a:avLst>
              <a:gd name="adj" fmla="val 4301"/>
            </a:avLst>
          </a:prstGeom>
          <a:solidFill>
            <a:srgbClr val="E6F5F3"/>
          </a:solidFill>
          <a:ln w="10160">
            <a:solidFill>
              <a:srgbClr val="E8D4D7"/>
            </a:solidFill>
            <a:prstDash val="solid"/>
          </a:ln>
          <a:effectLst>
            <a:outerShdw sx="100000" sy="100000" kx="0" ky="0" algn="bl" rotWithShape="0" blurRad="88900" dist="25400" dir="2700000">
              <a:srgbClr val="000000">
                <a:alpha val="9000"/>
              </a:srgbClr>
            </a:outerShdw>
          </a:effectLst>
        </p:spPr>
      </p:sp>
      <p:sp>
        <p:nvSpPr>
          <p:cNvPr id="18" name="Shape 16"/>
          <p:cNvSpPr/>
          <p:nvPr/>
        </p:nvSpPr>
        <p:spPr>
          <a:xfrm>
            <a:off x="585216" y="3401568"/>
            <a:ext cx="347472" cy="347472"/>
          </a:xfrm>
          <a:prstGeom prst="ellipse">
            <a:avLst/>
          </a:prstGeom>
          <a:solidFill>
            <a:srgbClr val="9B1D2A"/>
          </a:solidFill>
          <a:ln w="12700">
            <a:solidFill>
              <a:srgbClr val="9B1D2A"/>
            </a:solidFill>
            <a:prstDash val="solid"/>
          </a:ln>
        </p:spPr>
      </p:sp>
      <p:sp>
        <p:nvSpPr>
          <p:cNvPr id="19" name="Text 17"/>
          <p:cNvSpPr/>
          <p:nvPr/>
        </p:nvSpPr>
        <p:spPr>
          <a:xfrm>
            <a:off x="585216" y="3401568"/>
            <a:ext cx="347472" cy="347472"/>
          </a:xfrm>
          <a:prstGeom prst="rect">
            <a:avLst/>
          </a:prstGeom>
          <a:noFill/>
          <a:ln/>
        </p:spPr>
        <p:txBody>
          <a:bodyPr wrap="square" rtlCol="0" anchor="ctr"/>
          <a:lstStyle/>
          <a:p>
            <a:pPr algn="ctr" indent="0" marL="0">
              <a:buNone/>
            </a:pPr>
            <a:r>
              <a:rPr lang="en-US" sz="1300" b="1" dirty="0">
                <a:solidFill>
                  <a:srgbClr val="FFFFFF"/>
                </a:solidFill>
                <a:latin typeface="Calibri" pitchFamily="34" charset="0"/>
                <a:ea typeface="Calibri" pitchFamily="34" charset="-122"/>
                <a:cs typeface="Calibri" pitchFamily="34" charset="-120"/>
              </a:rPr>
              <a:t>3</a:t>
            </a:r>
            <a:endParaRPr lang="en-US" sz="1300" dirty="0"/>
          </a:p>
        </p:txBody>
      </p:sp>
      <p:sp>
        <p:nvSpPr>
          <p:cNvPr id="20" name="Text 18"/>
          <p:cNvSpPr/>
          <p:nvPr/>
        </p:nvSpPr>
        <p:spPr>
          <a:xfrm>
            <a:off x="1005840" y="3383280"/>
            <a:ext cx="3465576" cy="329184"/>
          </a:xfrm>
          <a:prstGeom prst="rect">
            <a:avLst/>
          </a:prstGeom>
          <a:noFill/>
          <a:ln/>
        </p:spPr>
        <p:txBody>
          <a:bodyPr wrap="square" rtlCol="0" anchor="ctr"/>
          <a:lstStyle/>
          <a:p>
            <a:pPr indent="0" marL="0">
              <a:buNone/>
            </a:pPr>
            <a:r>
              <a:rPr lang="en-US" sz="1200" b="1" dirty="0">
                <a:solidFill>
                  <a:srgbClr val="1A0508"/>
                </a:solidFill>
                <a:latin typeface="Calibri" pitchFamily="34" charset="0"/>
                <a:ea typeface="Calibri" pitchFamily="34" charset="-122"/>
                <a:cs typeface="Calibri" pitchFamily="34" charset="-120"/>
              </a:rPr>
              <a:t>Can evidence connect to it with a strong warrant?</a:t>
            </a:r>
            <a:endParaRPr lang="en-US" sz="1200" dirty="0"/>
          </a:p>
        </p:txBody>
      </p:sp>
      <p:sp>
        <p:nvSpPr>
          <p:cNvPr id="21" name="Text 19"/>
          <p:cNvSpPr/>
          <p:nvPr/>
        </p:nvSpPr>
        <p:spPr>
          <a:xfrm>
            <a:off x="585216" y="3803904"/>
            <a:ext cx="3904488" cy="475488"/>
          </a:xfrm>
          <a:prstGeom prst="rect">
            <a:avLst/>
          </a:prstGeom>
          <a:noFill/>
          <a:ln/>
        </p:spPr>
        <p:txBody>
          <a:bodyPr wrap="square" rtlCol="0" anchor="ctr"/>
          <a:lstStyle/>
          <a:p>
            <a:pPr indent="0" marL="0">
              <a:buNone/>
            </a:pPr>
            <a:r>
              <a:rPr lang="en-US" sz="1000" dirty="0">
                <a:solidFill>
                  <a:srgbClr val="0D6F66"/>
                </a:solidFill>
                <a:latin typeface="Calibri" pitchFamily="34" charset="0"/>
                <a:ea typeface="Calibri" pitchFamily="34" charset="-122"/>
                <a:cs typeface="Calibri" pitchFamily="34" charset="-120"/>
              </a:rPr>
              <a:t>Pass: You can name the logical principle connecting evidence to claim without the reader supplying it.</a:t>
            </a:r>
            <a:endParaRPr lang="en-US" sz="1000" dirty="0"/>
          </a:p>
        </p:txBody>
      </p:sp>
      <p:sp>
        <p:nvSpPr>
          <p:cNvPr id="22" name="Text 20"/>
          <p:cNvSpPr/>
          <p:nvPr/>
        </p:nvSpPr>
        <p:spPr>
          <a:xfrm>
            <a:off x="585216" y="4315968"/>
            <a:ext cx="3904488" cy="530352"/>
          </a:xfrm>
          <a:prstGeom prst="rect">
            <a:avLst/>
          </a:prstGeom>
          <a:noFill/>
          <a:ln/>
        </p:spPr>
        <p:txBody>
          <a:bodyPr wrap="square" rtlCol="0" anchor="ctr"/>
          <a:lstStyle/>
          <a:p>
            <a:pPr indent="0" marL="0">
              <a:buNone/>
            </a:pPr>
            <a:r>
              <a:rPr lang="en-US" sz="1000" dirty="0">
                <a:solidFill>
                  <a:srgbClr val="9B1D2A"/>
                </a:solidFill>
                <a:latin typeface="Calibri" pitchFamily="34" charset="0"/>
                <a:ea typeface="Calibri" pitchFamily="34" charset="-122"/>
                <a:cs typeface="Calibri" pitchFamily="34" charset="-120"/>
              </a:rPr>
              <a:t>Fail: Connection depends on an assumption a skeptic would simply reject.</a:t>
            </a:r>
            <a:endParaRPr lang="en-US" sz="1000" dirty="0"/>
          </a:p>
        </p:txBody>
      </p:sp>
      <p:sp>
        <p:nvSpPr>
          <p:cNvPr id="23" name="Shape 21"/>
          <p:cNvSpPr/>
          <p:nvPr/>
        </p:nvSpPr>
        <p:spPr>
          <a:xfrm>
            <a:off x="4800600" y="3273552"/>
            <a:ext cx="4160520" cy="1700784"/>
          </a:xfrm>
          <a:prstGeom prst="roundRect">
            <a:avLst>
              <a:gd name="adj" fmla="val 4301"/>
            </a:avLst>
          </a:prstGeom>
          <a:solidFill>
            <a:srgbClr val="F9EAEC"/>
          </a:solidFill>
          <a:ln w="10160">
            <a:solidFill>
              <a:srgbClr val="E8D4D7"/>
            </a:solidFill>
            <a:prstDash val="solid"/>
          </a:ln>
          <a:effectLst>
            <a:outerShdw sx="100000" sy="100000" kx="0" ky="0" algn="bl" rotWithShape="0" blurRad="88900" dist="25400" dir="2700000">
              <a:srgbClr val="000000">
                <a:alpha val="9000"/>
              </a:srgbClr>
            </a:outerShdw>
          </a:effectLst>
        </p:spPr>
      </p:sp>
      <p:sp>
        <p:nvSpPr>
          <p:cNvPr id="24" name="Shape 22"/>
          <p:cNvSpPr/>
          <p:nvPr/>
        </p:nvSpPr>
        <p:spPr>
          <a:xfrm>
            <a:off x="4928616" y="3401568"/>
            <a:ext cx="347472" cy="347472"/>
          </a:xfrm>
          <a:prstGeom prst="ellipse">
            <a:avLst/>
          </a:prstGeom>
          <a:solidFill>
            <a:srgbClr val="9B1D2A"/>
          </a:solidFill>
          <a:ln w="12700">
            <a:solidFill>
              <a:srgbClr val="9B1D2A"/>
            </a:solidFill>
            <a:prstDash val="solid"/>
          </a:ln>
        </p:spPr>
      </p:sp>
      <p:sp>
        <p:nvSpPr>
          <p:cNvPr id="25" name="Text 23"/>
          <p:cNvSpPr/>
          <p:nvPr/>
        </p:nvSpPr>
        <p:spPr>
          <a:xfrm>
            <a:off x="4928616" y="3401568"/>
            <a:ext cx="347472" cy="347472"/>
          </a:xfrm>
          <a:prstGeom prst="rect">
            <a:avLst/>
          </a:prstGeom>
          <a:noFill/>
          <a:ln/>
        </p:spPr>
        <p:txBody>
          <a:bodyPr wrap="square" rtlCol="0" anchor="ctr"/>
          <a:lstStyle/>
          <a:p>
            <a:pPr algn="ctr" indent="0" marL="0">
              <a:buNone/>
            </a:pPr>
            <a:r>
              <a:rPr lang="en-US" sz="1300" b="1" dirty="0">
                <a:solidFill>
                  <a:srgbClr val="FFFFFF"/>
                </a:solidFill>
                <a:latin typeface="Calibri" pitchFamily="34" charset="0"/>
                <a:ea typeface="Calibri" pitchFamily="34" charset="-122"/>
                <a:cs typeface="Calibri" pitchFamily="34" charset="-120"/>
              </a:rPr>
              <a:t>4</a:t>
            </a:r>
            <a:endParaRPr lang="en-US" sz="1300" dirty="0"/>
          </a:p>
        </p:txBody>
      </p:sp>
      <p:sp>
        <p:nvSpPr>
          <p:cNvPr id="26" name="Text 24"/>
          <p:cNvSpPr/>
          <p:nvPr/>
        </p:nvSpPr>
        <p:spPr>
          <a:xfrm>
            <a:off x="5349240" y="3383280"/>
            <a:ext cx="3465576" cy="329184"/>
          </a:xfrm>
          <a:prstGeom prst="rect">
            <a:avLst/>
          </a:prstGeom>
          <a:noFill/>
          <a:ln/>
        </p:spPr>
        <p:txBody>
          <a:bodyPr wrap="square" rtlCol="0" anchor="ctr"/>
          <a:lstStyle/>
          <a:p>
            <a:pPr indent="0" marL="0">
              <a:buNone/>
            </a:pPr>
            <a:r>
              <a:rPr lang="en-US" sz="1200" b="1" dirty="0">
                <a:solidFill>
                  <a:srgbClr val="1A0508"/>
                </a:solidFill>
                <a:latin typeface="Calibri" pitchFamily="34" charset="0"/>
                <a:ea typeface="Calibri" pitchFamily="34" charset="-122"/>
                <a:cs typeface="Calibri" pitchFamily="34" charset="-120"/>
              </a:rPr>
              <a:t>Does it go beyond restating the prompt's claim?</a:t>
            </a:r>
            <a:endParaRPr lang="en-US" sz="1200" dirty="0"/>
          </a:p>
        </p:txBody>
      </p:sp>
      <p:sp>
        <p:nvSpPr>
          <p:cNvPr id="27" name="Text 25"/>
          <p:cNvSpPr/>
          <p:nvPr/>
        </p:nvSpPr>
        <p:spPr>
          <a:xfrm>
            <a:off x="4928616" y="3803904"/>
            <a:ext cx="3904488" cy="475488"/>
          </a:xfrm>
          <a:prstGeom prst="rect">
            <a:avLst/>
          </a:prstGeom>
          <a:noFill/>
          <a:ln/>
        </p:spPr>
        <p:txBody>
          <a:bodyPr wrap="square" rtlCol="0" anchor="ctr"/>
          <a:lstStyle/>
          <a:p>
            <a:pPr indent="0" marL="0">
              <a:buNone/>
            </a:pPr>
            <a:r>
              <a:rPr lang="en-US" sz="1000" dirty="0">
                <a:solidFill>
                  <a:srgbClr val="0D6F66"/>
                </a:solidFill>
                <a:latin typeface="Calibri" pitchFamily="34" charset="0"/>
                <a:ea typeface="Calibri" pitchFamily="34" charset="-122"/>
                <a:cs typeface="Calibri" pitchFamily="34" charset="-120"/>
              </a:rPr>
              <a:t>Pass: Your thesis names your position on the prompt's claim — not just restates it or announces what the essay will cover.</a:t>
            </a:r>
            <a:endParaRPr lang="en-US" sz="1000" dirty="0"/>
          </a:p>
        </p:txBody>
      </p:sp>
      <p:sp>
        <p:nvSpPr>
          <p:cNvPr id="28" name="Text 26"/>
          <p:cNvSpPr/>
          <p:nvPr/>
        </p:nvSpPr>
        <p:spPr>
          <a:xfrm>
            <a:off x="4928616" y="4315968"/>
            <a:ext cx="3904488" cy="530352"/>
          </a:xfrm>
          <a:prstGeom prst="rect">
            <a:avLst/>
          </a:prstGeom>
          <a:noFill/>
          <a:ln/>
        </p:spPr>
        <p:txBody>
          <a:bodyPr wrap="square" rtlCol="0" anchor="ctr"/>
          <a:lstStyle/>
          <a:p>
            <a:pPr indent="0" marL="0">
              <a:buNone/>
            </a:pPr>
            <a:r>
              <a:rPr lang="en-US" sz="1000" dirty="0">
                <a:solidFill>
                  <a:srgbClr val="9B1D2A"/>
                </a:solidFill>
                <a:latin typeface="Calibri" pitchFamily="34" charset="0"/>
                <a:ea typeface="Calibri" pitchFamily="34" charset="-122"/>
                <a:cs typeface="Calibri" pitchFamily="34" charset="-120"/>
              </a:rPr>
              <a:t>Fail: 'People have different views on this topic. In this essay, I will discuss several perspectives.'</a:t>
            </a:r>
            <a:endParaRPr lang="en-US" sz="10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457200" y="201168"/>
            <a:ext cx="8229600" cy="594360"/>
          </a:xfrm>
          <a:prstGeom prst="rect">
            <a:avLst/>
          </a:prstGeom>
          <a:noFill/>
          <a:ln/>
        </p:spPr>
        <p:txBody>
          <a:bodyPr wrap="square" rtlCol="0" anchor="ctr"/>
          <a:lstStyle/>
          <a:p>
            <a:pPr indent="0" marL="0">
              <a:buNone/>
            </a:pPr>
            <a:r>
              <a:rPr lang="en-US" sz="2100" b="1" dirty="0">
                <a:solidFill>
                  <a:srgbClr val="1A0508"/>
                </a:solidFill>
                <a:latin typeface="Cambria" pitchFamily="34" charset="0"/>
                <a:ea typeface="Cambria" pitchFamily="34" charset="-122"/>
                <a:cs typeface="Cambria" pitchFamily="34" charset="-120"/>
              </a:rPr>
              <a:t>Qualify vs. Hedge: The Distinction That Changes Everything</a:t>
            </a:r>
            <a:endParaRPr lang="en-US" sz="2100" dirty="0"/>
          </a:p>
        </p:txBody>
      </p:sp>
      <p:sp>
        <p:nvSpPr>
          <p:cNvPr id="3" name="Shape 1"/>
          <p:cNvSpPr/>
          <p:nvPr/>
        </p:nvSpPr>
        <p:spPr>
          <a:xfrm>
            <a:off x="457200" y="841248"/>
            <a:ext cx="8229600" cy="0"/>
          </a:xfrm>
          <a:prstGeom prst="line">
            <a:avLst/>
          </a:prstGeom>
          <a:noFill/>
          <a:ln w="15240">
            <a:solidFill>
              <a:srgbClr val="E8D4D7"/>
            </a:solidFill>
            <a:prstDash val="solid"/>
          </a:ln>
        </p:spPr>
      </p:sp>
      <p:sp>
        <p:nvSpPr>
          <p:cNvPr id="4" name="Text 2"/>
          <p:cNvSpPr/>
          <p:nvPr/>
        </p:nvSpPr>
        <p:spPr>
          <a:xfrm>
            <a:off x="457200" y="914400"/>
            <a:ext cx="8229600" cy="384048"/>
          </a:xfrm>
          <a:prstGeom prst="rect">
            <a:avLst/>
          </a:prstGeom>
          <a:noFill/>
          <a:ln/>
        </p:spPr>
        <p:txBody>
          <a:bodyPr wrap="square" rtlCol="0" anchor="ctr"/>
          <a:lstStyle/>
          <a:p>
            <a:pPr indent="0" marL="0">
              <a:buNone/>
            </a:pPr>
            <a:r>
              <a:rPr lang="en-US" sz="1400" dirty="0">
                <a:solidFill>
                  <a:srgbClr val="2C1A1E"/>
                </a:solidFill>
                <a:latin typeface="Calibri" pitchFamily="34" charset="0"/>
                <a:ea typeface="Calibri" pitchFamily="34" charset="-122"/>
                <a:cs typeface="Calibri" pitchFamily="34" charset="-120"/>
              </a:rPr>
              <a:t>Hedging and qualifying look similar. The rubric rewards one and explicitly fails the other at the thesis level.</a:t>
            </a:r>
            <a:endParaRPr lang="en-US" sz="1400" dirty="0"/>
          </a:p>
        </p:txBody>
      </p:sp>
      <p:graphicFrame>
        <p:nvGraphicFramePr>
          <p:cNvPr id="15" name="Table 0"/>
          <p:cNvGraphicFramePr>
            <a:graphicFrameLocks noGrp="1"/>
          </p:cNvGraphicFramePr>
          <p:nvPr>
            <p:extLst>
              <p:ext uri="{D42A27DB-BD31-4B8C-83A1-F6EECF244321}">
                <p14:modId xmlns:p14="http://schemas.microsoft.com/office/powerpoint/2010/main" val="1579011935"/>
              </p:ext>
            </p:extLst>
          </p:nvPr>
        </p:nvGraphicFramePr>
        <p:xfrm>
          <a:off x="457200" y="1389888"/>
          <a:ext cx="8229600" cy="3621024"/>
        </p:xfrm>
        <a:graphic>
          <a:graphicData uri="http://schemas.openxmlformats.org/drawingml/2006/table">
            <a:tbl>
              <a:tblPr/>
              <a:tblGrid>
                <a:gridCol w="1828800"/>
                <a:gridCol w="3200400"/>
                <a:gridCol w="3200400"/>
              </a:tblGrid>
              <a:tr h="603504">
                <a:tc>
                  <a:txBody>
                    <a:bodyPr/>
                    <a:lstStyle/>
                    <a:p>
                      <a:pPr indent="0" marL="0">
                        <a:buNone/>
                      </a:pPr>
                      <a:endParaRPr lang="en-US" sz="1000" dirty="0"/>
                    </a:p>
                  </a:txBody>
                  <a:tcPr marL="50800" marR="50800" marT="50800" marB="50800">
                    <a:lnL w="10160" cap="flat" cmpd="sng" algn="ctr">
                      <a:solidFill>
                        <a:srgbClr val="E8D4D7"/>
                      </a:solidFill>
                      <a:prstDash val="solid"/>
                      <a:round/>
                      <a:headEnd type="none" w="med" len="med"/>
                      <a:tailEnd type="none" w="med" len="med"/>
                    </a:lnL>
                    <a:lnR w="10160" cap="flat" cmpd="sng" algn="ctr">
                      <a:solidFill>
                        <a:srgbClr val="E8D4D7"/>
                      </a:solidFill>
                      <a:prstDash val="solid"/>
                      <a:round/>
                      <a:headEnd type="none" w="med" len="med"/>
                      <a:tailEnd type="none" w="med" len="med"/>
                    </a:lnR>
                    <a:lnT w="10160" cap="flat" cmpd="sng" algn="ctr">
                      <a:solidFill>
                        <a:srgbClr val="E8D4D7"/>
                      </a:solidFill>
                      <a:prstDash val="solid"/>
                      <a:round/>
                      <a:headEnd type="none" w="med" len="med"/>
                      <a:tailEnd type="none" w="med" len="med"/>
                    </a:lnT>
                    <a:lnB w="10160" cap="flat" cmpd="sng" algn="ctr">
                      <a:solidFill>
                        <a:srgbClr val="E8D4D7"/>
                      </a:solidFill>
                      <a:prstDash val="solid"/>
                      <a:round/>
                      <a:headEnd type="none" w="med" len="med"/>
                      <a:tailEnd type="none" w="med" len="med"/>
                    </a:lnB>
                    <a:solidFill>
                      <a:srgbClr val="1A0508"/>
                    </a:solidFill>
                  </a:tcPr>
                </a:tc>
                <a:tc>
                  <a:txBody>
                    <a:bodyPr/>
                    <a:lstStyle/>
                    <a:p>
                      <a:pPr algn="ctr" indent="0" marL="0">
                        <a:buNone/>
                      </a:pPr>
                      <a:r>
                        <a:rPr lang="en-US" sz="1200" b="1" dirty="0">
                          <a:solidFill>
                            <a:srgbClr val="0D6F66"/>
                          </a:solidFill>
                        </a:rPr>
                        <a:t>QUALIFY</a:t>
                      </a:r>
                      <a:endParaRPr lang="en-US" sz="1200" dirty="0"/>
                    </a:p>
                  </a:txBody>
                  <a:tcPr marL="50800" marR="50800" marT="50800" marB="50800">
                    <a:lnL w="10160" cap="flat" cmpd="sng" algn="ctr">
                      <a:solidFill>
                        <a:srgbClr val="E8D4D7"/>
                      </a:solidFill>
                      <a:prstDash val="solid"/>
                      <a:round/>
                      <a:headEnd type="none" w="med" len="med"/>
                      <a:tailEnd type="none" w="med" len="med"/>
                    </a:lnL>
                    <a:lnR w="10160" cap="flat" cmpd="sng" algn="ctr">
                      <a:solidFill>
                        <a:srgbClr val="E8D4D7"/>
                      </a:solidFill>
                      <a:prstDash val="solid"/>
                      <a:round/>
                      <a:headEnd type="none" w="med" len="med"/>
                      <a:tailEnd type="none" w="med" len="med"/>
                    </a:lnR>
                    <a:lnT w="10160" cap="flat" cmpd="sng" algn="ctr">
                      <a:solidFill>
                        <a:srgbClr val="E8D4D7"/>
                      </a:solidFill>
                      <a:prstDash val="solid"/>
                      <a:round/>
                      <a:headEnd type="none" w="med" len="med"/>
                      <a:tailEnd type="none" w="med" len="med"/>
                    </a:lnT>
                    <a:lnB w="10160" cap="flat" cmpd="sng" algn="ctr">
                      <a:solidFill>
                        <a:srgbClr val="E8D4D7"/>
                      </a:solidFill>
                      <a:prstDash val="solid"/>
                      <a:round/>
                      <a:headEnd type="none" w="med" len="med"/>
                      <a:tailEnd type="none" w="med" len="med"/>
                    </a:lnB>
                    <a:solidFill>
                      <a:srgbClr val="E6F5F3"/>
                    </a:solidFill>
                  </a:tcPr>
                </a:tc>
                <a:tc>
                  <a:txBody>
                    <a:bodyPr/>
                    <a:lstStyle/>
                    <a:p>
                      <a:pPr algn="ctr" indent="0" marL="0">
                        <a:buNone/>
                      </a:pPr>
                      <a:r>
                        <a:rPr lang="en-US" sz="1200" b="1" dirty="0">
                          <a:solidFill>
                            <a:srgbClr val="9B1D2A"/>
                          </a:solidFill>
                        </a:rPr>
                        <a:t>HEDGE</a:t>
                      </a:r>
                      <a:endParaRPr lang="en-US" sz="1200" dirty="0"/>
                    </a:p>
                  </a:txBody>
                  <a:tcPr marL="50800" marR="50800" marT="50800" marB="50800">
                    <a:lnL w="10160" cap="flat" cmpd="sng" algn="ctr">
                      <a:solidFill>
                        <a:srgbClr val="E8D4D7"/>
                      </a:solidFill>
                      <a:prstDash val="solid"/>
                      <a:round/>
                      <a:headEnd type="none" w="med" len="med"/>
                      <a:tailEnd type="none" w="med" len="med"/>
                    </a:lnL>
                    <a:lnR w="10160" cap="flat" cmpd="sng" algn="ctr">
                      <a:solidFill>
                        <a:srgbClr val="E8D4D7"/>
                      </a:solidFill>
                      <a:prstDash val="solid"/>
                      <a:round/>
                      <a:headEnd type="none" w="med" len="med"/>
                      <a:tailEnd type="none" w="med" len="med"/>
                    </a:lnR>
                    <a:lnT w="10160" cap="flat" cmpd="sng" algn="ctr">
                      <a:solidFill>
                        <a:srgbClr val="E8D4D7"/>
                      </a:solidFill>
                      <a:prstDash val="solid"/>
                      <a:round/>
                      <a:headEnd type="none" w="med" len="med"/>
                      <a:tailEnd type="none" w="med" len="med"/>
                    </a:lnT>
                    <a:lnB w="10160" cap="flat" cmpd="sng" algn="ctr">
                      <a:solidFill>
                        <a:srgbClr val="E8D4D7"/>
                      </a:solidFill>
                      <a:prstDash val="solid"/>
                      <a:round/>
                      <a:headEnd type="none" w="med" len="med"/>
                      <a:tailEnd type="none" w="med" len="med"/>
                    </a:lnB>
                    <a:solidFill>
                      <a:srgbClr val="F9EAEC"/>
                    </a:solidFill>
                  </a:tcPr>
                </a:tc>
              </a:tr>
              <a:tr h="603504">
                <a:tc>
                  <a:txBody>
                    <a:bodyPr/>
                    <a:lstStyle/>
                    <a:p>
                      <a:pPr indent="0" marL="0">
                        <a:buNone/>
                      </a:pPr>
                      <a:r>
                        <a:rPr lang="en-US" sz="1050" b="1" dirty="0">
                          <a:solidFill>
                            <a:srgbClr val="1A0508"/>
                          </a:solidFill>
                        </a:rPr>
                        <a:t>What it does</a:t>
                      </a:r>
                      <a:endParaRPr lang="en-US" sz="1050" dirty="0"/>
                    </a:p>
                  </a:txBody>
                  <a:tcPr marL="50800" marR="50800" marT="50800" marB="50800">
                    <a:lnL w="10160" cap="flat" cmpd="sng" algn="ctr">
                      <a:solidFill>
                        <a:srgbClr val="E8D4D7"/>
                      </a:solidFill>
                      <a:prstDash val="solid"/>
                      <a:round/>
                      <a:headEnd type="none" w="med" len="med"/>
                      <a:tailEnd type="none" w="med" len="med"/>
                    </a:lnL>
                    <a:lnR w="10160" cap="flat" cmpd="sng" algn="ctr">
                      <a:solidFill>
                        <a:srgbClr val="E8D4D7"/>
                      </a:solidFill>
                      <a:prstDash val="solid"/>
                      <a:round/>
                      <a:headEnd type="none" w="med" len="med"/>
                      <a:tailEnd type="none" w="med" len="med"/>
                    </a:lnR>
                    <a:lnT w="10160" cap="flat" cmpd="sng" algn="ctr">
                      <a:solidFill>
                        <a:srgbClr val="E8D4D7"/>
                      </a:solidFill>
                      <a:prstDash val="solid"/>
                      <a:round/>
                      <a:headEnd type="none" w="med" len="med"/>
                      <a:tailEnd type="none" w="med" len="med"/>
                    </a:lnT>
                    <a:lnB w="10160" cap="flat" cmpd="sng" algn="ctr">
                      <a:solidFill>
                        <a:srgbClr val="E8D4D7"/>
                      </a:solidFill>
                      <a:prstDash val="solid"/>
                      <a:round/>
                      <a:headEnd type="none" w="med" len="med"/>
                      <a:tailEnd type="none" w="med" len="med"/>
                    </a:lnB>
                    <a:solidFill>
                      <a:srgbClr val="FAF4F5"/>
                    </a:solidFill>
                  </a:tcPr>
                </a:tc>
                <a:tc>
                  <a:txBody>
                    <a:bodyPr/>
                    <a:lstStyle/>
                    <a:p>
                      <a:pPr indent="0" marL="0">
                        <a:buNone/>
                      </a:pPr>
                      <a:r>
                        <a:rPr lang="en-US" sz="1050" dirty="0">
                          <a:solidFill>
                            <a:srgbClr val="2C1A1E"/>
                          </a:solidFill>
                        </a:rPr>
                        <a:t>States a position conditional on a named specific variable</a:t>
                      </a:r>
                      <a:endParaRPr lang="en-US" sz="1050" dirty="0"/>
                    </a:p>
                  </a:txBody>
                  <a:tcPr marL="50800" marR="50800" marT="50800" marB="50800">
                    <a:lnL w="10160" cap="flat" cmpd="sng" algn="ctr">
                      <a:solidFill>
                        <a:srgbClr val="E8D4D7"/>
                      </a:solidFill>
                      <a:prstDash val="solid"/>
                      <a:round/>
                      <a:headEnd type="none" w="med" len="med"/>
                      <a:tailEnd type="none" w="med" len="med"/>
                    </a:lnL>
                    <a:lnR w="10160" cap="flat" cmpd="sng" algn="ctr">
                      <a:solidFill>
                        <a:srgbClr val="E8D4D7"/>
                      </a:solidFill>
                      <a:prstDash val="solid"/>
                      <a:round/>
                      <a:headEnd type="none" w="med" len="med"/>
                      <a:tailEnd type="none" w="med" len="med"/>
                    </a:lnR>
                    <a:lnT w="10160" cap="flat" cmpd="sng" algn="ctr">
                      <a:solidFill>
                        <a:srgbClr val="E8D4D7"/>
                      </a:solidFill>
                      <a:prstDash val="solid"/>
                      <a:round/>
                      <a:headEnd type="none" w="med" len="med"/>
                      <a:tailEnd type="none" w="med" len="med"/>
                    </a:lnT>
                    <a:lnB w="10160" cap="flat" cmpd="sng" algn="ctr">
                      <a:solidFill>
                        <a:srgbClr val="E8D4D7"/>
                      </a:solidFill>
                      <a:prstDash val="solid"/>
                      <a:round/>
                      <a:headEnd type="none" w="med" len="med"/>
                      <a:tailEnd type="none" w="med" len="med"/>
                    </a:lnB>
                    <a:solidFill>
                      <a:srgbClr val="E6F5F3"/>
                    </a:solidFill>
                  </a:tcPr>
                </a:tc>
                <a:tc>
                  <a:txBody>
                    <a:bodyPr/>
                    <a:lstStyle/>
                    <a:p>
                      <a:pPr indent="0" marL="0">
                        <a:buNone/>
                      </a:pPr>
                      <a:r>
                        <a:rPr lang="en-US" sz="1050" dirty="0">
                          <a:solidFill>
                            <a:srgbClr val="2C1A1E"/>
                          </a:solidFill>
                        </a:rPr>
                        <a:t>Avoids a position by acknowledging both sides without committing</a:t>
                      </a:r>
                      <a:endParaRPr lang="en-US" sz="1050" dirty="0"/>
                    </a:p>
                  </a:txBody>
                  <a:tcPr marL="50800" marR="50800" marT="50800" marB="50800">
                    <a:lnL w="10160" cap="flat" cmpd="sng" algn="ctr">
                      <a:solidFill>
                        <a:srgbClr val="E8D4D7"/>
                      </a:solidFill>
                      <a:prstDash val="solid"/>
                      <a:round/>
                      <a:headEnd type="none" w="med" len="med"/>
                      <a:tailEnd type="none" w="med" len="med"/>
                    </a:lnL>
                    <a:lnR w="10160" cap="flat" cmpd="sng" algn="ctr">
                      <a:solidFill>
                        <a:srgbClr val="E8D4D7"/>
                      </a:solidFill>
                      <a:prstDash val="solid"/>
                      <a:round/>
                      <a:headEnd type="none" w="med" len="med"/>
                      <a:tailEnd type="none" w="med" len="med"/>
                    </a:lnR>
                    <a:lnT w="10160" cap="flat" cmpd="sng" algn="ctr">
                      <a:solidFill>
                        <a:srgbClr val="E8D4D7"/>
                      </a:solidFill>
                      <a:prstDash val="solid"/>
                      <a:round/>
                      <a:headEnd type="none" w="med" len="med"/>
                      <a:tailEnd type="none" w="med" len="med"/>
                    </a:lnT>
                    <a:lnB w="10160" cap="flat" cmpd="sng" algn="ctr">
                      <a:solidFill>
                        <a:srgbClr val="E8D4D7"/>
                      </a:solidFill>
                      <a:prstDash val="solid"/>
                      <a:round/>
                      <a:headEnd type="none" w="med" len="med"/>
                      <a:tailEnd type="none" w="med" len="med"/>
                    </a:lnB>
                    <a:solidFill>
                      <a:srgbClr val="F9EAEC"/>
                    </a:solidFill>
                  </a:tcPr>
                </a:tc>
              </a:tr>
              <a:tr h="603504">
                <a:tc>
                  <a:txBody>
                    <a:bodyPr/>
                    <a:lstStyle/>
                    <a:p>
                      <a:pPr indent="0" marL="0">
                        <a:buNone/>
                      </a:pPr>
                      <a:r>
                        <a:rPr lang="en-US" sz="1050" b="1" dirty="0">
                          <a:solidFill>
                            <a:srgbClr val="1A0508"/>
                          </a:solidFill>
                        </a:rPr>
                        <a:t>Reads like</a:t>
                      </a:r>
                      <a:endParaRPr lang="en-US" sz="1050" dirty="0"/>
                    </a:p>
                  </a:txBody>
                  <a:tcPr marL="50800" marR="50800" marT="50800" marB="50800">
                    <a:lnL w="10160" cap="flat" cmpd="sng" algn="ctr">
                      <a:solidFill>
                        <a:srgbClr val="E8D4D7"/>
                      </a:solidFill>
                      <a:prstDash val="solid"/>
                      <a:round/>
                      <a:headEnd type="none" w="med" len="med"/>
                      <a:tailEnd type="none" w="med" len="med"/>
                    </a:lnL>
                    <a:lnR w="10160" cap="flat" cmpd="sng" algn="ctr">
                      <a:solidFill>
                        <a:srgbClr val="E8D4D7"/>
                      </a:solidFill>
                      <a:prstDash val="solid"/>
                      <a:round/>
                      <a:headEnd type="none" w="med" len="med"/>
                      <a:tailEnd type="none" w="med" len="med"/>
                    </a:lnR>
                    <a:lnT w="10160" cap="flat" cmpd="sng" algn="ctr">
                      <a:solidFill>
                        <a:srgbClr val="E8D4D7"/>
                      </a:solidFill>
                      <a:prstDash val="solid"/>
                      <a:round/>
                      <a:headEnd type="none" w="med" len="med"/>
                      <a:tailEnd type="none" w="med" len="med"/>
                    </a:lnT>
                    <a:lnB w="10160" cap="flat" cmpd="sng" algn="ctr">
                      <a:solidFill>
                        <a:srgbClr val="E8D4D7"/>
                      </a:solidFill>
                      <a:prstDash val="solid"/>
                      <a:round/>
                      <a:headEnd type="none" w="med" len="med"/>
                      <a:tailEnd type="none" w="med" len="med"/>
                    </a:lnB>
                    <a:solidFill>
                      <a:srgbClr val="FAF4F5"/>
                    </a:solidFill>
                  </a:tcPr>
                </a:tc>
                <a:tc>
                  <a:txBody>
                    <a:bodyPr/>
                    <a:lstStyle/>
                    <a:p>
                      <a:pPr indent="0" marL="0">
                        <a:buNone/>
                      </a:pPr>
                      <a:r>
                        <a:rPr lang="en-US" sz="1050" i="1" dirty="0">
                          <a:solidFill>
                            <a:srgbClr val="2C1A1E"/>
                          </a:solidFill>
                        </a:rPr>
                        <a:t>"X is true when [specific condition] but not when [absence]"</a:t>
                      </a:r>
                      <a:endParaRPr lang="en-US" sz="1050" dirty="0"/>
                    </a:p>
                  </a:txBody>
                  <a:tcPr marL="50800" marR="50800" marT="50800" marB="50800">
                    <a:lnL w="10160" cap="flat" cmpd="sng" algn="ctr">
                      <a:solidFill>
                        <a:srgbClr val="E8D4D7"/>
                      </a:solidFill>
                      <a:prstDash val="solid"/>
                      <a:round/>
                      <a:headEnd type="none" w="med" len="med"/>
                      <a:tailEnd type="none" w="med" len="med"/>
                    </a:lnL>
                    <a:lnR w="10160" cap="flat" cmpd="sng" algn="ctr">
                      <a:solidFill>
                        <a:srgbClr val="E8D4D7"/>
                      </a:solidFill>
                      <a:prstDash val="solid"/>
                      <a:round/>
                      <a:headEnd type="none" w="med" len="med"/>
                      <a:tailEnd type="none" w="med" len="med"/>
                    </a:lnR>
                    <a:lnT w="10160" cap="flat" cmpd="sng" algn="ctr">
                      <a:solidFill>
                        <a:srgbClr val="E8D4D7"/>
                      </a:solidFill>
                      <a:prstDash val="solid"/>
                      <a:round/>
                      <a:headEnd type="none" w="med" len="med"/>
                      <a:tailEnd type="none" w="med" len="med"/>
                    </a:lnT>
                    <a:lnB w="10160" cap="flat" cmpd="sng" algn="ctr">
                      <a:solidFill>
                        <a:srgbClr val="E8D4D7"/>
                      </a:solidFill>
                      <a:prstDash val="solid"/>
                      <a:round/>
                      <a:headEnd type="none" w="med" len="med"/>
                      <a:tailEnd type="none" w="med" len="med"/>
                    </a:lnB>
                    <a:solidFill>
                      <a:srgbClr val="E6F5F3"/>
                    </a:solidFill>
                  </a:tcPr>
                </a:tc>
                <a:tc>
                  <a:txBody>
                    <a:bodyPr/>
                    <a:lstStyle/>
                    <a:p>
                      <a:pPr indent="0" marL="0">
                        <a:buNone/>
                      </a:pPr>
                      <a:r>
                        <a:rPr lang="en-US" sz="1050" i="1" dirty="0">
                          <a:solidFill>
                            <a:srgbClr val="2C1A1E"/>
                          </a:solidFill>
                        </a:rPr>
                        <a:t>"X has advantages and disadvantages" / "X can be true in some cases"</a:t>
                      </a:r>
                      <a:endParaRPr lang="en-US" sz="1050" dirty="0"/>
                    </a:p>
                  </a:txBody>
                  <a:tcPr marL="50800" marR="50800" marT="50800" marB="50800">
                    <a:lnL w="10160" cap="flat" cmpd="sng" algn="ctr">
                      <a:solidFill>
                        <a:srgbClr val="E8D4D7"/>
                      </a:solidFill>
                      <a:prstDash val="solid"/>
                      <a:round/>
                      <a:headEnd type="none" w="med" len="med"/>
                      <a:tailEnd type="none" w="med" len="med"/>
                    </a:lnL>
                    <a:lnR w="10160" cap="flat" cmpd="sng" algn="ctr">
                      <a:solidFill>
                        <a:srgbClr val="E8D4D7"/>
                      </a:solidFill>
                      <a:prstDash val="solid"/>
                      <a:round/>
                      <a:headEnd type="none" w="med" len="med"/>
                      <a:tailEnd type="none" w="med" len="med"/>
                    </a:lnR>
                    <a:lnT w="10160" cap="flat" cmpd="sng" algn="ctr">
                      <a:solidFill>
                        <a:srgbClr val="E8D4D7"/>
                      </a:solidFill>
                      <a:prstDash val="solid"/>
                      <a:round/>
                      <a:headEnd type="none" w="med" len="med"/>
                      <a:tailEnd type="none" w="med" len="med"/>
                    </a:lnT>
                    <a:lnB w="10160" cap="flat" cmpd="sng" algn="ctr">
                      <a:solidFill>
                        <a:srgbClr val="E8D4D7"/>
                      </a:solidFill>
                      <a:prstDash val="solid"/>
                      <a:round/>
                      <a:headEnd type="none" w="med" len="med"/>
                      <a:tailEnd type="none" w="med" len="med"/>
                    </a:lnB>
                    <a:solidFill>
                      <a:srgbClr val="F9EAEC"/>
                    </a:solidFill>
                  </a:tcPr>
                </a:tc>
              </a:tr>
              <a:tr h="603504">
                <a:tc>
                  <a:txBody>
                    <a:bodyPr/>
                    <a:lstStyle/>
                    <a:p>
                      <a:pPr indent="0" marL="0">
                        <a:buNone/>
                      </a:pPr>
                      <a:r>
                        <a:rPr lang="en-US" sz="1050" b="1" dirty="0">
                          <a:solidFill>
                            <a:srgbClr val="1A0508"/>
                          </a:solidFill>
                        </a:rPr>
                        <a:t>Contains</a:t>
                      </a:r>
                      <a:endParaRPr lang="en-US" sz="1050" dirty="0"/>
                    </a:p>
                  </a:txBody>
                  <a:tcPr marL="50800" marR="50800" marT="50800" marB="50800">
                    <a:lnL w="10160" cap="flat" cmpd="sng" algn="ctr">
                      <a:solidFill>
                        <a:srgbClr val="E8D4D7"/>
                      </a:solidFill>
                      <a:prstDash val="solid"/>
                      <a:round/>
                      <a:headEnd type="none" w="med" len="med"/>
                      <a:tailEnd type="none" w="med" len="med"/>
                    </a:lnL>
                    <a:lnR w="10160" cap="flat" cmpd="sng" algn="ctr">
                      <a:solidFill>
                        <a:srgbClr val="E8D4D7"/>
                      </a:solidFill>
                      <a:prstDash val="solid"/>
                      <a:round/>
                      <a:headEnd type="none" w="med" len="med"/>
                      <a:tailEnd type="none" w="med" len="med"/>
                    </a:lnR>
                    <a:lnT w="10160" cap="flat" cmpd="sng" algn="ctr">
                      <a:solidFill>
                        <a:srgbClr val="E8D4D7"/>
                      </a:solidFill>
                      <a:prstDash val="solid"/>
                      <a:round/>
                      <a:headEnd type="none" w="med" len="med"/>
                      <a:tailEnd type="none" w="med" len="med"/>
                    </a:lnT>
                    <a:lnB w="10160" cap="flat" cmpd="sng" algn="ctr">
                      <a:solidFill>
                        <a:srgbClr val="E8D4D7"/>
                      </a:solidFill>
                      <a:prstDash val="solid"/>
                      <a:round/>
                      <a:headEnd type="none" w="med" len="med"/>
                      <a:tailEnd type="none" w="med" len="med"/>
                    </a:lnB>
                    <a:solidFill>
                      <a:srgbClr val="FAF4F5"/>
                    </a:solidFill>
                  </a:tcPr>
                </a:tc>
                <a:tc>
                  <a:txBody>
                    <a:bodyPr/>
                    <a:lstStyle/>
                    <a:p>
                      <a:pPr indent="0" marL="0">
                        <a:buNone/>
                      </a:pPr>
                      <a:r>
                        <a:rPr lang="en-US" sz="1050" dirty="0">
                          <a:solidFill>
                            <a:srgbClr val="2C1A1E"/>
                          </a:solidFill>
                        </a:rPr>
                        <a:t>A specific named condition that changes the truth value</a:t>
                      </a:r>
                      <a:endParaRPr lang="en-US" sz="1050" dirty="0"/>
                    </a:p>
                  </a:txBody>
                  <a:tcPr marL="50800" marR="50800" marT="50800" marB="50800">
                    <a:lnL w="10160" cap="flat" cmpd="sng" algn="ctr">
                      <a:solidFill>
                        <a:srgbClr val="E8D4D7"/>
                      </a:solidFill>
                      <a:prstDash val="solid"/>
                      <a:round/>
                      <a:headEnd type="none" w="med" len="med"/>
                      <a:tailEnd type="none" w="med" len="med"/>
                    </a:lnL>
                    <a:lnR w="10160" cap="flat" cmpd="sng" algn="ctr">
                      <a:solidFill>
                        <a:srgbClr val="E8D4D7"/>
                      </a:solidFill>
                      <a:prstDash val="solid"/>
                      <a:round/>
                      <a:headEnd type="none" w="med" len="med"/>
                      <a:tailEnd type="none" w="med" len="med"/>
                    </a:lnR>
                    <a:lnT w="10160" cap="flat" cmpd="sng" algn="ctr">
                      <a:solidFill>
                        <a:srgbClr val="E8D4D7"/>
                      </a:solidFill>
                      <a:prstDash val="solid"/>
                      <a:round/>
                      <a:headEnd type="none" w="med" len="med"/>
                      <a:tailEnd type="none" w="med" len="med"/>
                    </a:lnT>
                    <a:lnB w="10160" cap="flat" cmpd="sng" algn="ctr">
                      <a:solidFill>
                        <a:srgbClr val="E8D4D7"/>
                      </a:solidFill>
                      <a:prstDash val="solid"/>
                      <a:round/>
                      <a:headEnd type="none" w="med" len="med"/>
                      <a:tailEnd type="none" w="med" len="med"/>
                    </a:lnB>
                    <a:solidFill>
                      <a:srgbClr val="E6F5F3"/>
                    </a:solidFill>
                  </a:tcPr>
                </a:tc>
                <a:tc>
                  <a:txBody>
                    <a:bodyPr/>
                    <a:lstStyle/>
                    <a:p>
                      <a:pPr indent="0" marL="0">
                        <a:buNone/>
                      </a:pPr>
                      <a:r>
                        <a:rPr lang="en-US" sz="1050" dirty="0">
                          <a:solidFill>
                            <a:srgbClr val="2C1A1E"/>
                          </a:solidFill>
                        </a:rPr>
                        <a:t>Vague language: 'some situations,' 'in many cases,' 'depending on context'</a:t>
                      </a:r>
                      <a:endParaRPr lang="en-US" sz="1050" dirty="0"/>
                    </a:p>
                  </a:txBody>
                  <a:tcPr marL="50800" marR="50800" marT="50800" marB="50800">
                    <a:lnL w="10160" cap="flat" cmpd="sng" algn="ctr">
                      <a:solidFill>
                        <a:srgbClr val="E8D4D7"/>
                      </a:solidFill>
                      <a:prstDash val="solid"/>
                      <a:round/>
                      <a:headEnd type="none" w="med" len="med"/>
                      <a:tailEnd type="none" w="med" len="med"/>
                    </a:lnL>
                    <a:lnR w="10160" cap="flat" cmpd="sng" algn="ctr">
                      <a:solidFill>
                        <a:srgbClr val="E8D4D7"/>
                      </a:solidFill>
                      <a:prstDash val="solid"/>
                      <a:round/>
                      <a:headEnd type="none" w="med" len="med"/>
                      <a:tailEnd type="none" w="med" len="med"/>
                    </a:lnR>
                    <a:lnT w="10160" cap="flat" cmpd="sng" algn="ctr">
                      <a:solidFill>
                        <a:srgbClr val="E8D4D7"/>
                      </a:solidFill>
                      <a:prstDash val="solid"/>
                      <a:round/>
                      <a:headEnd type="none" w="med" len="med"/>
                      <a:tailEnd type="none" w="med" len="med"/>
                    </a:lnT>
                    <a:lnB w="10160" cap="flat" cmpd="sng" algn="ctr">
                      <a:solidFill>
                        <a:srgbClr val="E8D4D7"/>
                      </a:solidFill>
                      <a:prstDash val="solid"/>
                      <a:round/>
                      <a:headEnd type="none" w="med" len="med"/>
                      <a:tailEnd type="none" w="med" len="med"/>
                    </a:lnB>
                    <a:solidFill>
                      <a:srgbClr val="F9EAEC"/>
                    </a:solidFill>
                  </a:tcPr>
                </a:tc>
              </a:tr>
              <a:tr h="603504">
                <a:tc>
                  <a:txBody>
                    <a:bodyPr/>
                    <a:lstStyle/>
                    <a:p>
                      <a:pPr indent="0" marL="0">
                        <a:buNone/>
                      </a:pPr>
                      <a:r>
                        <a:rPr lang="en-US" sz="1050" b="1" dirty="0">
                          <a:solidFill>
                            <a:srgbClr val="1A0508"/>
                          </a:solidFill>
                        </a:rPr>
                        <a:t>Rubric result</a:t>
                      </a:r>
                      <a:endParaRPr lang="en-US" sz="1050" dirty="0"/>
                    </a:p>
                  </a:txBody>
                  <a:tcPr marL="50800" marR="50800" marT="50800" marB="50800">
                    <a:lnL w="10160" cap="flat" cmpd="sng" algn="ctr">
                      <a:solidFill>
                        <a:srgbClr val="E8D4D7"/>
                      </a:solidFill>
                      <a:prstDash val="solid"/>
                      <a:round/>
                      <a:headEnd type="none" w="med" len="med"/>
                      <a:tailEnd type="none" w="med" len="med"/>
                    </a:lnL>
                    <a:lnR w="10160" cap="flat" cmpd="sng" algn="ctr">
                      <a:solidFill>
                        <a:srgbClr val="E8D4D7"/>
                      </a:solidFill>
                      <a:prstDash val="solid"/>
                      <a:round/>
                      <a:headEnd type="none" w="med" len="med"/>
                      <a:tailEnd type="none" w="med" len="med"/>
                    </a:lnR>
                    <a:lnT w="10160" cap="flat" cmpd="sng" algn="ctr">
                      <a:solidFill>
                        <a:srgbClr val="E8D4D7"/>
                      </a:solidFill>
                      <a:prstDash val="solid"/>
                      <a:round/>
                      <a:headEnd type="none" w="med" len="med"/>
                      <a:tailEnd type="none" w="med" len="med"/>
                    </a:lnT>
                    <a:lnB w="10160" cap="flat" cmpd="sng" algn="ctr">
                      <a:solidFill>
                        <a:srgbClr val="E8D4D7"/>
                      </a:solidFill>
                      <a:prstDash val="solid"/>
                      <a:round/>
                      <a:headEnd type="none" w="med" len="med"/>
                      <a:tailEnd type="none" w="med" len="med"/>
                    </a:lnB>
                    <a:solidFill>
                      <a:srgbClr val="FAF4F5"/>
                    </a:solidFill>
                  </a:tcPr>
                </a:tc>
                <a:tc>
                  <a:txBody>
                    <a:bodyPr/>
                    <a:lstStyle/>
                    <a:p>
                      <a:pPr indent="0" marL="0">
                        <a:buNone/>
                      </a:pPr>
                      <a:r>
                        <a:rPr lang="en-US" sz="1050" dirty="0">
                          <a:solidFill>
                            <a:srgbClr val="2C1A1E"/>
                          </a:solidFill>
                        </a:rPr>
                        <a:t>1 point Row A — position specific enough to support and challenge</a:t>
                      </a:r>
                      <a:endParaRPr lang="en-US" sz="1050" dirty="0"/>
                    </a:p>
                  </a:txBody>
                  <a:tcPr marL="50800" marR="50800" marT="50800" marB="50800">
                    <a:lnL w="10160" cap="flat" cmpd="sng" algn="ctr">
                      <a:solidFill>
                        <a:srgbClr val="E8D4D7"/>
                      </a:solidFill>
                      <a:prstDash val="solid"/>
                      <a:round/>
                      <a:headEnd type="none" w="med" len="med"/>
                      <a:tailEnd type="none" w="med" len="med"/>
                    </a:lnL>
                    <a:lnR w="10160" cap="flat" cmpd="sng" algn="ctr">
                      <a:solidFill>
                        <a:srgbClr val="E8D4D7"/>
                      </a:solidFill>
                      <a:prstDash val="solid"/>
                      <a:round/>
                      <a:headEnd type="none" w="med" len="med"/>
                      <a:tailEnd type="none" w="med" len="med"/>
                    </a:lnR>
                    <a:lnT w="10160" cap="flat" cmpd="sng" algn="ctr">
                      <a:solidFill>
                        <a:srgbClr val="E8D4D7"/>
                      </a:solidFill>
                      <a:prstDash val="solid"/>
                      <a:round/>
                      <a:headEnd type="none" w="med" len="med"/>
                      <a:tailEnd type="none" w="med" len="med"/>
                    </a:lnT>
                    <a:lnB w="10160" cap="flat" cmpd="sng" algn="ctr">
                      <a:solidFill>
                        <a:srgbClr val="E8D4D7"/>
                      </a:solidFill>
                      <a:prstDash val="solid"/>
                      <a:round/>
                      <a:headEnd type="none" w="med" len="med"/>
                      <a:tailEnd type="none" w="med" len="med"/>
                    </a:lnB>
                    <a:solidFill>
                      <a:srgbClr val="E6F5F3"/>
                    </a:solidFill>
                  </a:tcPr>
                </a:tc>
                <a:tc>
                  <a:txBody>
                    <a:bodyPr/>
                    <a:lstStyle/>
                    <a:p>
                      <a:pPr indent="0" marL="0">
                        <a:buNone/>
                      </a:pPr>
                      <a:r>
                        <a:rPr lang="en-US" sz="1050" dirty="0">
                          <a:solidFill>
                            <a:srgbClr val="2C1A1E"/>
                          </a:solidFill>
                        </a:rPr>
                        <a:t>0 points Row A — no position has been taken that can be supported</a:t>
                      </a:r>
                      <a:endParaRPr lang="en-US" sz="1050" dirty="0"/>
                    </a:p>
                  </a:txBody>
                  <a:tcPr marL="50800" marR="50800" marT="50800" marB="50800">
                    <a:lnL w="10160" cap="flat" cmpd="sng" algn="ctr">
                      <a:solidFill>
                        <a:srgbClr val="E8D4D7"/>
                      </a:solidFill>
                      <a:prstDash val="solid"/>
                      <a:round/>
                      <a:headEnd type="none" w="med" len="med"/>
                      <a:tailEnd type="none" w="med" len="med"/>
                    </a:lnL>
                    <a:lnR w="10160" cap="flat" cmpd="sng" algn="ctr">
                      <a:solidFill>
                        <a:srgbClr val="E8D4D7"/>
                      </a:solidFill>
                      <a:prstDash val="solid"/>
                      <a:round/>
                      <a:headEnd type="none" w="med" len="med"/>
                      <a:tailEnd type="none" w="med" len="med"/>
                    </a:lnR>
                    <a:lnT w="10160" cap="flat" cmpd="sng" algn="ctr">
                      <a:solidFill>
                        <a:srgbClr val="E8D4D7"/>
                      </a:solidFill>
                      <a:prstDash val="solid"/>
                      <a:round/>
                      <a:headEnd type="none" w="med" len="med"/>
                      <a:tailEnd type="none" w="med" len="med"/>
                    </a:lnT>
                    <a:lnB w="10160" cap="flat" cmpd="sng" algn="ctr">
                      <a:solidFill>
                        <a:srgbClr val="E8D4D7"/>
                      </a:solidFill>
                      <a:prstDash val="solid"/>
                      <a:round/>
                      <a:headEnd type="none" w="med" len="med"/>
                      <a:tailEnd type="none" w="med" len="med"/>
                    </a:lnB>
                    <a:solidFill>
                      <a:srgbClr val="F9EAEC"/>
                    </a:solidFill>
                  </a:tcPr>
                </a:tc>
              </a:tr>
              <a:tr h="603504">
                <a:tc>
                  <a:txBody>
                    <a:bodyPr/>
                    <a:lstStyle/>
                    <a:p>
                      <a:pPr indent="0" marL="0">
                        <a:buNone/>
                      </a:pPr>
                      <a:r>
                        <a:rPr lang="en-US" sz="1050" b="1" dirty="0">
                          <a:solidFill>
                            <a:srgbClr val="1A0508"/>
                          </a:solidFill>
                        </a:rPr>
                        <a:t>Essay structure</a:t>
                      </a:r>
                      <a:endParaRPr lang="en-US" sz="1050" dirty="0"/>
                    </a:p>
                  </a:txBody>
                  <a:tcPr marL="50800" marR="50800" marT="50800" marB="50800">
                    <a:lnL w="10160" cap="flat" cmpd="sng" algn="ctr">
                      <a:solidFill>
                        <a:srgbClr val="E8D4D7"/>
                      </a:solidFill>
                      <a:prstDash val="solid"/>
                      <a:round/>
                      <a:headEnd type="none" w="med" len="med"/>
                      <a:tailEnd type="none" w="med" len="med"/>
                    </a:lnL>
                    <a:lnR w="10160" cap="flat" cmpd="sng" algn="ctr">
                      <a:solidFill>
                        <a:srgbClr val="E8D4D7"/>
                      </a:solidFill>
                      <a:prstDash val="solid"/>
                      <a:round/>
                      <a:headEnd type="none" w="med" len="med"/>
                      <a:tailEnd type="none" w="med" len="med"/>
                    </a:lnR>
                    <a:lnT w="10160" cap="flat" cmpd="sng" algn="ctr">
                      <a:solidFill>
                        <a:srgbClr val="E8D4D7"/>
                      </a:solidFill>
                      <a:prstDash val="solid"/>
                      <a:round/>
                      <a:headEnd type="none" w="med" len="med"/>
                      <a:tailEnd type="none" w="med" len="med"/>
                    </a:lnT>
                    <a:lnB w="10160" cap="flat" cmpd="sng" algn="ctr">
                      <a:solidFill>
                        <a:srgbClr val="E8D4D7"/>
                      </a:solidFill>
                      <a:prstDash val="solid"/>
                      <a:round/>
                      <a:headEnd type="none" w="med" len="med"/>
                      <a:tailEnd type="none" w="med" len="med"/>
                    </a:lnB>
                    <a:solidFill>
                      <a:srgbClr val="FAF4F5"/>
                    </a:solidFill>
                  </a:tcPr>
                </a:tc>
                <a:tc>
                  <a:txBody>
                    <a:bodyPr/>
                    <a:lstStyle/>
                    <a:p>
                      <a:pPr indent="0" marL="0">
                        <a:buNone/>
                      </a:pPr>
                      <a:r>
                        <a:rPr lang="en-US" sz="1050" dirty="0">
                          <a:solidFill>
                            <a:srgbClr val="2C1A1E"/>
                          </a:solidFill>
                        </a:rPr>
                        <a:t>Each paragraph develops the significance of the specific condition</a:t>
                      </a:r>
                      <a:endParaRPr lang="en-US" sz="1050" dirty="0"/>
                    </a:p>
                  </a:txBody>
                  <a:tcPr marL="50800" marR="50800" marT="50800" marB="50800">
                    <a:lnL w="10160" cap="flat" cmpd="sng" algn="ctr">
                      <a:solidFill>
                        <a:srgbClr val="E8D4D7"/>
                      </a:solidFill>
                      <a:prstDash val="solid"/>
                      <a:round/>
                      <a:headEnd type="none" w="med" len="med"/>
                      <a:tailEnd type="none" w="med" len="med"/>
                    </a:lnL>
                    <a:lnR w="10160" cap="flat" cmpd="sng" algn="ctr">
                      <a:solidFill>
                        <a:srgbClr val="E8D4D7"/>
                      </a:solidFill>
                      <a:prstDash val="solid"/>
                      <a:round/>
                      <a:headEnd type="none" w="med" len="med"/>
                      <a:tailEnd type="none" w="med" len="med"/>
                    </a:lnR>
                    <a:lnT w="10160" cap="flat" cmpd="sng" algn="ctr">
                      <a:solidFill>
                        <a:srgbClr val="E8D4D7"/>
                      </a:solidFill>
                      <a:prstDash val="solid"/>
                      <a:round/>
                      <a:headEnd type="none" w="med" len="med"/>
                      <a:tailEnd type="none" w="med" len="med"/>
                    </a:lnT>
                    <a:lnB w="10160" cap="flat" cmpd="sng" algn="ctr">
                      <a:solidFill>
                        <a:srgbClr val="E8D4D7"/>
                      </a:solidFill>
                      <a:prstDash val="solid"/>
                      <a:round/>
                      <a:headEnd type="none" w="med" len="med"/>
                      <a:tailEnd type="none" w="med" len="med"/>
                    </a:lnB>
                    <a:solidFill>
                      <a:srgbClr val="E6F5F3"/>
                    </a:solidFill>
                  </a:tcPr>
                </a:tc>
                <a:tc>
                  <a:txBody>
                    <a:bodyPr/>
                    <a:lstStyle/>
                    <a:p>
                      <a:pPr indent="0" marL="0">
                        <a:buNone/>
                      </a:pPr>
                      <a:r>
                        <a:rPr lang="en-US" sz="1050" dirty="0">
                          <a:solidFill>
                            <a:srgbClr val="2C1A1E"/>
                          </a:solidFill>
                        </a:rPr>
                        <a:t>Essay becomes pros (P1) and cons (P2) organized around the two sides</a:t>
                      </a:r>
                      <a:endParaRPr lang="en-US" sz="1050" dirty="0"/>
                    </a:p>
                  </a:txBody>
                  <a:tcPr marL="50800" marR="50800" marT="50800" marB="50800">
                    <a:lnL w="10160" cap="flat" cmpd="sng" algn="ctr">
                      <a:solidFill>
                        <a:srgbClr val="E8D4D7"/>
                      </a:solidFill>
                      <a:prstDash val="solid"/>
                      <a:round/>
                      <a:headEnd type="none" w="med" len="med"/>
                      <a:tailEnd type="none" w="med" len="med"/>
                    </a:lnL>
                    <a:lnR w="10160" cap="flat" cmpd="sng" algn="ctr">
                      <a:solidFill>
                        <a:srgbClr val="E8D4D7"/>
                      </a:solidFill>
                      <a:prstDash val="solid"/>
                      <a:round/>
                      <a:headEnd type="none" w="med" len="med"/>
                      <a:tailEnd type="none" w="med" len="med"/>
                    </a:lnR>
                    <a:lnT w="10160" cap="flat" cmpd="sng" algn="ctr">
                      <a:solidFill>
                        <a:srgbClr val="E8D4D7"/>
                      </a:solidFill>
                      <a:prstDash val="solid"/>
                      <a:round/>
                      <a:headEnd type="none" w="med" len="med"/>
                      <a:tailEnd type="none" w="med" len="med"/>
                    </a:lnT>
                    <a:lnB w="10160" cap="flat" cmpd="sng" algn="ctr">
                      <a:solidFill>
                        <a:srgbClr val="E8D4D7"/>
                      </a:solidFill>
                      <a:prstDash val="solid"/>
                      <a:round/>
                      <a:headEnd type="none" w="med" len="med"/>
                      <a:tailEnd type="none" w="med" len="med"/>
                    </a:lnB>
                    <a:solidFill>
                      <a:srgbClr val="F9EAEC"/>
                    </a:solidFill>
                  </a:tcPr>
                </a:tc>
              </a:tr>
            </a:tbl>
          </a:graphicData>
        </a:graphic>
      </p:graphicFrame>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bg>
      <p:bgPr>
        <a:solidFill>
          <a:srgbClr val="1A0508"/>
        </a:solidFill>
      </p:bgPr>
    </p:bg>
    <p:spTree>
      <p:nvGrpSpPr>
        <p:cNvPr id="1" name=""/>
        <p:cNvGrpSpPr/>
        <p:nvPr/>
      </p:nvGrpSpPr>
      <p:grpSpPr>
        <a:xfrm>
          <a:off x="0" y="0"/>
          <a:ext cx="0" cy="0"/>
          <a:chOff x="0" y="0"/>
          <a:chExt cx="0" cy="0"/>
        </a:xfrm>
      </p:grpSpPr>
      <p:sp>
        <p:nvSpPr>
          <p:cNvPr id="2" name="Text 0"/>
          <p:cNvSpPr/>
          <p:nvPr/>
        </p:nvSpPr>
        <p:spPr>
          <a:xfrm>
            <a:off x="5029200" y="0"/>
            <a:ext cx="3840480" cy="4663440"/>
          </a:xfrm>
          <a:prstGeom prst="rect">
            <a:avLst/>
          </a:prstGeom>
          <a:noFill/>
          <a:ln/>
        </p:spPr>
        <p:txBody>
          <a:bodyPr wrap="square" rtlCol="0" anchor="b"/>
          <a:lstStyle/>
          <a:p>
            <a:pPr algn="r" indent="0" marL="0">
              <a:buNone/>
            </a:pPr>
            <a:r>
              <a:rPr lang="en-US" sz="20000" b="1" dirty="0">
                <a:solidFill>
                  <a:srgbClr val="FFFFFF">
                    <a:alpha val="6000"/>
                  </a:srgbClr>
                </a:solidFill>
                <a:latin typeface="Cambria" pitchFamily="34" charset="0"/>
                <a:ea typeface="Cambria" pitchFamily="34" charset="-122"/>
                <a:cs typeface="Cambria" pitchFamily="34" charset="-120"/>
              </a:rPr>
              <a:t>III</a:t>
            </a:r>
            <a:endParaRPr lang="en-US" sz="20000" dirty="0"/>
          </a:p>
        </p:txBody>
      </p:sp>
      <p:sp>
        <p:nvSpPr>
          <p:cNvPr id="3" name="Shape 1"/>
          <p:cNvSpPr/>
          <p:nvPr/>
        </p:nvSpPr>
        <p:spPr>
          <a:xfrm>
            <a:off x="-731520" y="-731520"/>
            <a:ext cx="4114800" cy="4114800"/>
          </a:xfrm>
          <a:prstGeom prst="ellipse">
            <a:avLst/>
          </a:prstGeom>
          <a:solidFill>
            <a:srgbClr val="9B1D2A">
              <a:alpha val="12000"/>
            </a:srgbClr>
          </a:solidFill>
          <a:ln w="12700">
            <a:solidFill>
              <a:srgbClr val="9B1D2A">
                <a:alpha val="12000"/>
              </a:srgbClr>
            </a:solidFill>
            <a:prstDash val="solid"/>
          </a:ln>
        </p:spPr>
      </p:sp>
      <p:sp>
        <p:nvSpPr>
          <p:cNvPr id="4" name="Text 2"/>
          <p:cNvSpPr/>
          <p:nvPr/>
        </p:nvSpPr>
        <p:spPr>
          <a:xfrm>
            <a:off x="594360" y="1417320"/>
            <a:ext cx="6949440" cy="1325880"/>
          </a:xfrm>
          <a:prstGeom prst="rect">
            <a:avLst/>
          </a:prstGeom>
          <a:noFill/>
          <a:ln/>
        </p:spPr>
        <p:txBody>
          <a:bodyPr wrap="square" rtlCol="0" anchor="ctr"/>
          <a:lstStyle/>
          <a:p>
            <a:pPr indent="0" marL="0">
              <a:buNone/>
            </a:pPr>
            <a:r>
              <a:rPr lang="en-US" sz="4000" b="1" dirty="0">
                <a:solidFill>
                  <a:srgbClr val="FFFFFF"/>
                </a:solidFill>
                <a:latin typeface="Cambria" pitchFamily="34" charset="0"/>
                <a:ea typeface="Cambria" pitchFamily="34" charset="-122"/>
                <a:cs typeface="Cambria" pitchFamily="34" charset="-120"/>
              </a:rPr>
              <a:t>Thesis Workshop</a:t>
            </a:r>
            <a:endParaRPr lang="en-US" sz="4000" dirty="0"/>
          </a:p>
        </p:txBody>
      </p:sp>
      <p:sp>
        <p:nvSpPr>
          <p:cNvPr id="5" name="Text 3"/>
          <p:cNvSpPr/>
          <p:nvPr/>
        </p:nvSpPr>
        <p:spPr>
          <a:xfrm>
            <a:off x="594360" y="2834640"/>
            <a:ext cx="6949440" cy="594360"/>
          </a:xfrm>
          <a:prstGeom prst="rect">
            <a:avLst/>
          </a:prstGeom>
          <a:noFill/>
          <a:ln/>
        </p:spPr>
        <p:txBody>
          <a:bodyPr wrap="square" rtlCol="0" anchor="ctr"/>
          <a:lstStyle/>
          <a:p>
            <a:pPr indent="0" marL="0">
              <a:buNone/>
            </a:pPr>
            <a:r>
              <a:rPr lang="en-US" sz="1650" dirty="0">
                <a:solidFill>
                  <a:srgbClr val="F0C8D0"/>
                </a:solidFill>
                <a:latin typeface="Calibri" pitchFamily="34" charset="0"/>
                <a:ea typeface="Calibri" pitchFamily="34" charset="-122"/>
                <a:cs typeface="Calibri" pitchFamily="34" charset="-120"/>
              </a:rPr>
              <a:t>Six student thesis samples sorted by rubric score — with annotations</a:t>
            </a:r>
            <a:endParaRPr lang="en-US" sz="1650" dirty="0"/>
          </a:p>
        </p:txBody>
      </p:sp>
      <p:sp>
        <p:nvSpPr>
          <p:cNvPr id="6" name="Shape 4"/>
          <p:cNvSpPr/>
          <p:nvPr/>
        </p:nvSpPr>
        <p:spPr>
          <a:xfrm>
            <a:off x="594360" y="4517136"/>
            <a:ext cx="182880" cy="182880"/>
          </a:xfrm>
          <a:prstGeom prst="ellipse">
            <a:avLst/>
          </a:prstGeom>
          <a:solidFill>
            <a:srgbClr val="9B1D2A"/>
          </a:solidFill>
          <a:ln w="12700">
            <a:solidFill>
              <a:srgbClr val="9B1D2A"/>
            </a:solidFill>
            <a:prstDash val="solid"/>
          </a:ln>
        </p:spPr>
      </p:sp>
      <p:sp>
        <p:nvSpPr>
          <p:cNvPr id="7" name="Shape 5"/>
          <p:cNvSpPr/>
          <p:nvPr/>
        </p:nvSpPr>
        <p:spPr>
          <a:xfrm>
            <a:off x="941832" y="4517136"/>
            <a:ext cx="182880" cy="182880"/>
          </a:xfrm>
          <a:prstGeom prst="ellipse">
            <a:avLst/>
          </a:prstGeom>
          <a:solidFill>
            <a:srgbClr val="C47F17"/>
          </a:solidFill>
          <a:ln w="12700">
            <a:solidFill>
              <a:srgbClr val="C47F17"/>
            </a:solidFill>
            <a:prstDash val="solid"/>
          </a:ln>
        </p:spPr>
      </p:sp>
      <p:sp>
        <p:nvSpPr>
          <p:cNvPr id="8" name="Shape 6"/>
          <p:cNvSpPr/>
          <p:nvPr/>
        </p:nvSpPr>
        <p:spPr>
          <a:xfrm>
            <a:off x="1289304" y="4517136"/>
            <a:ext cx="182880" cy="182880"/>
          </a:xfrm>
          <a:prstGeom prst="ellipse">
            <a:avLst/>
          </a:prstGeom>
          <a:solidFill>
            <a:srgbClr val="0D6F66"/>
          </a:solidFill>
          <a:ln w="12700">
            <a:solidFill>
              <a:srgbClr val="0D6F66"/>
            </a:solidFill>
            <a:prstDash val="solid"/>
          </a:ln>
        </p:spPr>
      </p:sp>
      <p:sp>
        <p:nvSpPr>
          <p:cNvPr id="9" name="Shape 7"/>
          <p:cNvSpPr/>
          <p:nvPr/>
        </p:nvSpPr>
        <p:spPr>
          <a:xfrm>
            <a:off x="1636776" y="4517136"/>
            <a:ext cx="182880" cy="182880"/>
          </a:xfrm>
          <a:prstGeom prst="ellipse">
            <a:avLst/>
          </a:prstGeom>
          <a:solidFill>
            <a:srgbClr val="1A56DB"/>
          </a:solidFill>
          <a:ln w="12700">
            <a:solidFill>
              <a:srgbClr val="1A56DB"/>
            </a:solidFill>
            <a:prstDash val="solid"/>
          </a:ln>
        </p:spPr>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Slide 16">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457200" y="201168"/>
            <a:ext cx="8229600" cy="594360"/>
          </a:xfrm>
          <a:prstGeom prst="rect">
            <a:avLst/>
          </a:prstGeom>
          <a:noFill/>
          <a:ln/>
        </p:spPr>
        <p:txBody>
          <a:bodyPr wrap="square" rtlCol="0" anchor="ctr"/>
          <a:lstStyle/>
          <a:p>
            <a:pPr indent="0" marL="0">
              <a:buNone/>
            </a:pPr>
            <a:r>
              <a:rPr lang="en-US" sz="2100" b="1" dirty="0">
                <a:solidFill>
                  <a:srgbClr val="1A0508"/>
                </a:solidFill>
                <a:latin typeface="Cambria" pitchFamily="34" charset="0"/>
                <a:ea typeface="Cambria" pitchFamily="34" charset="-122"/>
                <a:cs typeface="Cambria" pitchFamily="34" charset="-120"/>
              </a:rPr>
              <a:t>Thesis Sample 1 of 6</a:t>
            </a:r>
            <a:endParaRPr lang="en-US" sz="2100" dirty="0"/>
          </a:p>
        </p:txBody>
      </p:sp>
      <p:sp>
        <p:nvSpPr>
          <p:cNvPr id="3" name="Shape 1"/>
          <p:cNvSpPr/>
          <p:nvPr/>
        </p:nvSpPr>
        <p:spPr>
          <a:xfrm>
            <a:off x="457200" y="841248"/>
            <a:ext cx="8229600" cy="0"/>
          </a:xfrm>
          <a:prstGeom prst="line">
            <a:avLst/>
          </a:prstGeom>
          <a:noFill/>
          <a:ln w="15240">
            <a:solidFill>
              <a:srgbClr val="E8D4D7"/>
            </a:solidFill>
            <a:prstDash val="solid"/>
          </a:ln>
        </p:spPr>
      </p:sp>
      <p:sp>
        <p:nvSpPr>
          <p:cNvPr id="4" name="Shape 2"/>
          <p:cNvSpPr/>
          <p:nvPr/>
        </p:nvSpPr>
        <p:spPr>
          <a:xfrm>
            <a:off x="457200" y="877824"/>
            <a:ext cx="8229600" cy="310896"/>
          </a:xfrm>
          <a:prstGeom prst="roundRect">
            <a:avLst>
              <a:gd name="adj" fmla="val 17647"/>
            </a:avLst>
          </a:prstGeom>
          <a:solidFill>
            <a:srgbClr val="F9EAEC"/>
          </a:solidFill>
          <a:ln w="12700">
            <a:solidFill>
              <a:srgbClr val="E8D4D7"/>
            </a:solidFill>
            <a:prstDash val="solid"/>
          </a:ln>
          <a:effectLst>
            <a:outerShdw sx="100000" sy="100000" kx="0" ky="0" algn="bl" rotWithShape="0" blurRad="88900" dist="25400" dir="2700000">
              <a:srgbClr val="000000">
                <a:alpha val="9000"/>
              </a:srgbClr>
            </a:outerShdw>
          </a:effectLst>
        </p:spPr>
      </p:sp>
      <p:sp>
        <p:nvSpPr>
          <p:cNvPr id="5" name="Text 3"/>
          <p:cNvSpPr/>
          <p:nvPr/>
        </p:nvSpPr>
        <p:spPr>
          <a:xfrm>
            <a:off x="640080" y="896112"/>
            <a:ext cx="7863840" cy="256032"/>
          </a:xfrm>
          <a:prstGeom prst="rect">
            <a:avLst/>
          </a:prstGeom>
          <a:noFill/>
          <a:ln/>
        </p:spPr>
        <p:txBody>
          <a:bodyPr wrap="square" rtlCol="0" anchor="ctr"/>
          <a:lstStyle/>
          <a:p>
            <a:pPr indent="0" marL="0">
              <a:buNone/>
            </a:pPr>
            <a:r>
              <a:rPr lang="en-US" sz="1250" b="1" dirty="0">
                <a:solidFill>
                  <a:srgbClr val="9B1D2A"/>
                </a:solidFill>
                <a:latin typeface="Calibri" pitchFamily="34" charset="0"/>
                <a:ea typeface="Calibri" pitchFamily="34" charset="-122"/>
                <a:cs typeface="Calibri" pitchFamily="34" charset="-120"/>
              </a:rPr>
              <a:t>0 points — Row A  —  No defensible position</a:t>
            </a:r>
            <a:endParaRPr lang="en-US" sz="1250" dirty="0"/>
          </a:p>
        </p:txBody>
      </p:sp>
      <p:sp>
        <p:nvSpPr>
          <p:cNvPr id="6" name="Shape 4"/>
          <p:cNvSpPr/>
          <p:nvPr/>
        </p:nvSpPr>
        <p:spPr>
          <a:xfrm>
            <a:off x="457200" y="1261872"/>
            <a:ext cx="8229600" cy="1024128"/>
          </a:xfrm>
          <a:prstGeom prst="roundRect">
            <a:avLst>
              <a:gd name="adj" fmla="val 7143"/>
            </a:avLst>
          </a:prstGeom>
          <a:solidFill>
            <a:srgbClr val="1A0508"/>
          </a:solidFill>
          <a:ln w="10160">
            <a:solidFill>
              <a:srgbClr val="E8D4D7"/>
            </a:solidFill>
            <a:prstDash val="solid"/>
          </a:ln>
          <a:effectLst>
            <a:outerShdw sx="100000" sy="100000" kx="0" ky="0" algn="bl" rotWithShape="0" blurRad="88900" dist="25400" dir="2700000">
              <a:srgbClr val="000000">
                <a:alpha val="9000"/>
              </a:srgbClr>
            </a:outerShdw>
          </a:effectLst>
        </p:spPr>
      </p:sp>
      <p:sp>
        <p:nvSpPr>
          <p:cNvPr id="7" name="Text 5"/>
          <p:cNvSpPr/>
          <p:nvPr/>
        </p:nvSpPr>
        <p:spPr>
          <a:xfrm>
            <a:off x="640080" y="1335024"/>
            <a:ext cx="7863840" cy="896112"/>
          </a:xfrm>
          <a:prstGeom prst="rect">
            <a:avLst/>
          </a:prstGeom>
          <a:noFill/>
          <a:ln/>
        </p:spPr>
        <p:txBody>
          <a:bodyPr wrap="square" rtlCol="0" anchor="ctr"/>
          <a:lstStyle/>
          <a:p>
            <a:pPr indent="0" marL="0">
              <a:buNone/>
            </a:pPr>
            <a:r>
              <a:rPr lang="en-US" sz="1200" i="1" dirty="0">
                <a:solidFill>
                  <a:srgbClr val="CADCFC"/>
                </a:solidFill>
                <a:latin typeface="Calibri" pitchFamily="34" charset="0"/>
                <a:ea typeface="Calibri" pitchFamily="34" charset="-122"/>
                <a:cs typeface="Calibri" pitchFamily="34" charset="-120"/>
              </a:rPr>
              <a:t>"In this essay, I will examine the claim that working independently is essential for meaningful achievement. I will look at both sides of this issue and consider what the evidence shows."</a:t>
            </a:r>
            <a:endParaRPr lang="en-US" sz="1200" dirty="0"/>
          </a:p>
        </p:txBody>
      </p:sp>
      <p:sp>
        <p:nvSpPr>
          <p:cNvPr id="8" name="Text 6"/>
          <p:cNvSpPr/>
          <p:nvPr/>
        </p:nvSpPr>
        <p:spPr>
          <a:xfrm>
            <a:off x="457200" y="2377440"/>
            <a:ext cx="1828800" cy="274320"/>
          </a:xfrm>
          <a:prstGeom prst="rect">
            <a:avLst/>
          </a:prstGeom>
          <a:noFill/>
          <a:ln/>
        </p:spPr>
        <p:txBody>
          <a:bodyPr wrap="square" rtlCol="0" anchor="ctr"/>
          <a:lstStyle/>
          <a:p>
            <a:pPr indent="0" marL="0">
              <a:buNone/>
            </a:pPr>
            <a:r>
              <a:rPr lang="en-US" sz="1150" b="1" dirty="0">
                <a:solidFill>
                  <a:srgbClr val="1A0508"/>
                </a:solidFill>
                <a:latin typeface="Calibri" pitchFamily="34" charset="0"/>
                <a:ea typeface="Calibri" pitchFamily="34" charset="-122"/>
                <a:cs typeface="Calibri" pitchFamily="34" charset="-120"/>
              </a:rPr>
              <a:t>Annotation:</a:t>
            </a:r>
            <a:endParaRPr lang="en-US" sz="1150" dirty="0"/>
          </a:p>
        </p:txBody>
      </p:sp>
      <p:sp>
        <p:nvSpPr>
          <p:cNvPr id="9" name="Shape 7"/>
          <p:cNvSpPr/>
          <p:nvPr/>
        </p:nvSpPr>
        <p:spPr>
          <a:xfrm>
            <a:off x="457200" y="2761488"/>
            <a:ext cx="219456" cy="219456"/>
          </a:xfrm>
          <a:prstGeom prst="ellipse">
            <a:avLst/>
          </a:prstGeom>
          <a:solidFill>
            <a:srgbClr val="9B1D2A"/>
          </a:solidFill>
          <a:ln w="12700">
            <a:solidFill>
              <a:srgbClr val="9B1D2A"/>
            </a:solidFill>
            <a:prstDash val="solid"/>
          </a:ln>
        </p:spPr>
      </p:sp>
      <p:sp>
        <p:nvSpPr>
          <p:cNvPr id="10" name="Text 8"/>
          <p:cNvSpPr/>
          <p:nvPr/>
        </p:nvSpPr>
        <p:spPr>
          <a:xfrm>
            <a:off x="749808" y="2706624"/>
            <a:ext cx="4736592" cy="329184"/>
          </a:xfrm>
          <a:prstGeom prst="rect">
            <a:avLst/>
          </a:prstGeom>
          <a:noFill/>
          <a:ln/>
        </p:spPr>
        <p:txBody>
          <a:bodyPr wrap="square" rtlCol="0" anchor="ctr"/>
          <a:lstStyle/>
          <a:p>
            <a:pPr indent="0" marL="0">
              <a:buNone/>
            </a:pPr>
            <a:r>
              <a:rPr lang="en-US" sz="1050" dirty="0">
                <a:solidFill>
                  <a:srgbClr val="2C1A1E"/>
                </a:solidFill>
                <a:latin typeface="Calibri" pitchFamily="34" charset="0"/>
                <a:ea typeface="Calibri" pitchFamily="34" charset="-122"/>
                <a:cs typeface="Calibri" pitchFamily="34" charset="-120"/>
              </a:rPr>
              <a:t>Announces what the essay will do rather than taking a position.</a:t>
            </a:r>
            <a:endParaRPr lang="en-US" sz="1050" dirty="0"/>
          </a:p>
        </p:txBody>
      </p:sp>
      <p:sp>
        <p:nvSpPr>
          <p:cNvPr id="11" name="Shape 9"/>
          <p:cNvSpPr/>
          <p:nvPr/>
        </p:nvSpPr>
        <p:spPr>
          <a:xfrm>
            <a:off x="457200" y="3108960"/>
            <a:ext cx="219456" cy="219456"/>
          </a:xfrm>
          <a:prstGeom prst="ellipse">
            <a:avLst/>
          </a:prstGeom>
          <a:solidFill>
            <a:srgbClr val="9B1D2A"/>
          </a:solidFill>
          <a:ln w="12700">
            <a:solidFill>
              <a:srgbClr val="9B1D2A"/>
            </a:solidFill>
            <a:prstDash val="solid"/>
          </a:ln>
        </p:spPr>
      </p:sp>
      <p:sp>
        <p:nvSpPr>
          <p:cNvPr id="12" name="Text 10"/>
          <p:cNvSpPr/>
          <p:nvPr/>
        </p:nvSpPr>
        <p:spPr>
          <a:xfrm>
            <a:off x="749808" y="3054096"/>
            <a:ext cx="4736592" cy="329184"/>
          </a:xfrm>
          <a:prstGeom prst="rect">
            <a:avLst/>
          </a:prstGeom>
          <a:noFill/>
          <a:ln/>
        </p:spPr>
        <p:txBody>
          <a:bodyPr wrap="square" rtlCol="0" anchor="ctr"/>
          <a:lstStyle/>
          <a:p>
            <a:pPr indent="0" marL="0">
              <a:buNone/>
            </a:pPr>
            <a:r>
              <a:rPr lang="en-US" sz="1050" dirty="0">
                <a:solidFill>
                  <a:srgbClr val="2C1A1E"/>
                </a:solidFill>
                <a:latin typeface="Calibri" pitchFamily="34" charset="0"/>
                <a:ea typeface="Calibri" pitchFamily="34" charset="-122"/>
                <a:cs typeface="Calibri" pitchFamily="34" charset="-120"/>
              </a:rPr>
              <a:t>The word 'examine' signals a survey essay, not an argument.</a:t>
            </a:r>
            <a:endParaRPr lang="en-US" sz="1050" dirty="0"/>
          </a:p>
        </p:txBody>
      </p:sp>
      <p:sp>
        <p:nvSpPr>
          <p:cNvPr id="13" name="Shape 11"/>
          <p:cNvSpPr/>
          <p:nvPr/>
        </p:nvSpPr>
        <p:spPr>
          <a:xfrm>
            <a:off x="457200" y="3456432"/>
            <a:ext cx="219456" cy="219456"/>
          </a:xfrm>
          <a:prstGeom prst="ellipse">
            <a:avLst/>
          </a:prstGeom>
          <a:solidFill>
            <a:srgbClr val="9B1D2A"/>
          </a:solidFill>
          <a:ln w="12700">
            <a:solidFill>
              <a:srgbClr val="9B1D2A"/>
            </a:solidFill>
            <a:prstDash val="solid"/>
          </a:ln>
        </p:spPr>
      </p:sp>
      <p:sp>
        <p:nvSpPr>
          <p:cNvPr id="14" name="Text 12"/>
          <p:cNvSpPr/>
          <p:nvPr/>
        </p:nvSpPr>
        <p:spPr>
          <a:xfrm>
            <a:off x="749808" y="3401568"/>
            <a:ext cx="4736592" cy="329184"/>
          </a:xfrm>
          <a:prstGeom prst="rect">
            <a:avLst/>
          </a:prstGeom>
          <a:noFill/>
          <a:ln/>
        </p:spPr>
        <p:txBody>
          <a:bodyPr wrap="square" rtlCol="0" anchor="ctr"/>
          <a:lstStyle/>
          <a:p>
            <a:pPr indent="0" marL="0">
              <a:buNone/>
            </a:pPr>
            <a:r>
              <a:rPr lang="en-US" sz="1050" dirty="0">
                <a:solidFill>
                  <a:srgbClr val="2C1A1E"/>
                </a:solidFill>
                <a:latin typeface="Calibri" pitchFamily="34" charset="0"/>
                <a:ea typeface="Calibri" pitchFamily="34" charset="-122"/>
                <a:cs typeface="Calibri" pitchFamily="34" charset="-120"/>
              </a:rPr>
              <a:t>No claim is made. Nothing in this thesis can be right or wrong.</a:t>
            </a:r>
            <a:endParaRPr lang="en-US" sz="1050" dirty="0"/>
          </a:p>
        </p:txBody>
      </p:sp>
      <p:sp>
        <p:nvSpPr>
          <p:cNvPr id="15" name="Shape 13"/>
          <p:cNvSpPr/>
          <p:nvPr/>
        </p:nvSpPr>
        <p:spPr>
          <a:xfrm>
            <a:off x="457200" y="3803904"/>
            <a:ext cx="219456" cy="219456"/>
          </a:xfrm>
          <a:prstGeom prst="ellipse">
            <a:avLst/>
          </a:prstGeom>
          <a:solidFill>
            <a:srgbClr val="9B1D2A"/>
          </a:solidFill>
          <a:ln w="12700">
            <a:solidFill>
              <a:srgbClr val="9B1D2A"/>
            </a:solidFill>
            <a:prstDash val="solid"/>
          </a:ln>
        </p:spPr>
      </p:sp>
      <p:sp>
        <p:nvSpPr>
          <p:cNvPr id="16" name="Text 14"/>
          <p:cNvSpPr/>
          <p:nvPr/>
        </p:nvSpPr>
        <p:spPr>
          <a:xfrm>
            <a:off x="749808" y="3749040"/>
            <a:ext cx="4736592" cy="329184"/>
          </a:xfrm>
          <a:prstGeom prst="rect">
            <a:avLst/>
          </a:prstGeom>
          <a:noFill/>
          <a:ln/>
        </p:spPr>
        <p:txBody>
          <a:bodyPr wrap="square" rtlCol="0" anchor="ctr"/>
          <a:lstStyle/>
          <a:p>
            <a:pPr indent="0" marL="0">
              <a:buNone/>
            </a:pPr>
            <a:r>
              <a:rPr lang="en-US" sz="1050" dirty="0">
                <a:solidFill>
                  <a:srgbClr val="2C1A1E"/>
                </a:solidFill>
                <a:latin typeface="Calibri" pitchFamily="34" charset="0"/>
                <a:ea typeface="Calibri" pitchFamily="34" charset="-122"/>
                <a:cs typeface="Calibri" pitchFamily="34" charset="-120"/>
              </a:rPr>
              <a:t>Reader has no idea what the writer believes after reading this.</a:t>
            </a:r>
            <a:endParaRPr lang="en-US" sz="1050" dirty="0"/>
          </a:p>
        </p:txBody>
      </p:sp>
      <p:sp>
        <p:nvSpPr>
          <p:cNvPr id="17" name="Shape 15"/>
          <p:cNvSpPr/>
          <p:nvPr/>
        </p:nvSpPr>
        <p:spPr>
          <a:xfrm>
            <a:off x="5577840" y="2377440"/>
            <a:ext cx="3108960" cy="2523744"/>
          </a:xfrm>
          <a:prstGeom prst="roundRect">
            <a:avLst>
              <a:gd name="adj" fmla="val 2899"/>
            </a:avLst>
          </a:prstGeom>
          <a:solidFill>
            <a:srgbClr val="F9EAEC"/>
          </a:solidFill>
          <a:ln w="10160">
            <a:solidFill>
              <a:srgbClr val="E8D4D7"/>
            </a:solidFill>
            <a:prstDash val="solid"/>
          </a:ln>
          <a:effectLst>
            <a:outerShdw sx="100000" sy="100000" kx="0" ky="0" algn="bl" rotWithShape="0" blurRad="88900" dist="25400" dir="2700000">
              <a:srgbClr val="000000">
                <a:alpha val="9000"/>
              </a:srgbClr>
            </a:outerShdw>
          </a:effectLst>
        </p:spPr>
      </p:sp>
      <p:sp>
        <p:nvSpPr>
          <p:cNvPr id="18" name="Text 16"/>
          <p:cNvSpPr/>
          <p:nvPr/>
        </p:nvSpPr>
        <p:spPr>
          <a:xfrm>
            <a:off x="5742432" y="2450592"/>
            <a:ext cx="2779776" cy="274320"/>
          </a:xfrm>
          <a:prstGeom prst="rect">
            <a:avLst/>
          </a:prstGeom>
          <a:noFill/>
          <a:ln/>
        </p:spPr>
        <p:txBody>
          <a:bodyPr wrap="square" rtlCol="0" anchor="ctr"/>
          <a:lstStyle/>
          <a:p>
            <a:pPr indent="0" marL="0">
              <a:buNone/>
            </a:pPr>
            <a:r>
              <a:rPr lang="en-US" sz="1100" b="1" dirty="0">
                <a:solidFill>
                  <a:srgbClr val="9B1D2A"/>
                </a:solidFill>
                <a:latin typeface="Calibri" pitchFamily="34" charset="0"/>
                <a:ea typeface="Calibri" pitchFamily="34" charset="-122"/>
                <a:cs typeface="Calibri" pitchFamily="34" charset="-120"/>
              </a:rPr>
              <a:t>Why it scores this:</a:t>
            </a:r>
            <a:endParaRPr lang="en-US" sz="1100" dirty="0"/>
          </a:p>
        </p:txBody>
      </p:sp>
      <p:sp>
        <p:nvSpPr>
          <p:cNvPr id="19" name="Text 17"/>
          <p:cNvSpPr/>
          <p:nvPr/>
        </p:nvSpPr>
        <p:spPr>
          <a:xfrm>
            <a:off x="5742432" y="2761488"/>
            <a:ext cx="2779776" cy="2029968"/>
          </a:xfrm>
          <a:prstGeom prst="rect">
            <a:avLst/>
          </a:prstGeom>
          <a:noFill/>
          <a:ln/>
        </p:spPr>
        <p:txBody>
          <a:bodyPr wrap="square" rtlCol="0" anchor="ctr"/>
          <a:lstStyle/>
          <a:p>
            <a:pPr indent="0" marL="0">
              <a:buNone/>
            </a:pPr>
            <a:r>
              <a:rPr lang="en-US" sz="1000" dirty="0">
                <a:solidFill>
                  <a:srgbClr val="2C1A1E"/>
                </a:solidFill>
                <a:latin typeface="Calibri" pitchFamily="34" charset="0"/>
                <a:ea typeface="Calibri" pitchFamily="34" charset="-122"/>
                <a:cs typeface="Calibri" pitchFamily="34" charset="-120"/>
              </a:rPr>
              <a:t>The most common 0-point pattern. Students produce it when uncertain of their position. Without a thesis, body paragraphs become a list of considerations rather than a line of reasoning.</a:t>
            </a:r>
            <a:endParaRPr lang="en-US" sz="10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name="Slide 17">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457200" y="201168"/>
            <a:ext cx="8229600" cy="594360"/>
          </a:xfrm>
          <a:prstGeom prst="rect">
            <a:avLst/>
          </a:prstGeom>
          <a:noFill/>
          <a:ln/>
        </p:spPr>
        <p:txBody>
          <a:bodyPr wrap="square" rtlCol="0" anchor="ctr"/>
          <a:lstStyle/>
          <a:p>
            <a:pPr indent="0" marL="0">
              <a:buNone/>
            </a:pPr>
            <a:r>
              <a:rPr lang="en-US" sz="2100" b="1" dirty="0">
                <a:solidFill>
                  <a:srgbClr val="1A0508"/>
                </a:solidFill>
                <a:latin typeface="Cambria" pitchFamily="34" charset="0"/>
                <a:ea typeface="Cambria" pitchFamily="34" charset="-122"/>
                <a:cs typeface="Cambria" pitchFamily="34" charset="-120"/>
              </a:rPr>
              <a:t>Thesis Sample 2 of 6</a:t>
            </a:r>
            <a:endParaRPr lang="en-US" sz="2100" dirty="0"/>
          </a:p>
        </p:txBody>
      </p:sp>
      <p:sp>
        <p:nvSpPr>
          <p:cNvPr id="3" name="Shape 1"/>
          <p:cNvSpPr/>
          <p:nvPr/>
        </p:nvSpPr>
        <p:spPr>
          <a:xfrm>
            <a:off x="457200" y="841248"/>
            <a:ext cx="8229600" cy="0"/>
          </a:xfrm>
          <a:prstGeom prst="line">
            <a:avLst/>
          </a:prstGeom>
          <a:noFill/>
          <a:ln w="15240">
            <a:solidFill>
              <a:srgbClr val="E8D4D7"/>
            </a:solidFill>
            <a:prstDash val="solid"/>
          </a:ln>
        </p:spPr>
      </p:sp>
      <p:sp>
        <p:nvSpPr>
          <p:cNvPr id="4" name="Shape 2"/>
          <p:cNvSpPr/>
          <p:nvPr/>
        </p:nvSpPr>
        <p:spPr>
          <a:xfrm>
            <a:off x="457200" y="877824"/>
            <a:ext cx="8229600" cy="310896"/>
          </a:xfrm>
          <a:prstGeom prst="roundRect">
            <a:avLst>
              <a:gd name="adj" fmla="val 17647"/>
            </a:avLst>
          </a:prstGeom>
          <a:solidFill>
            <a:srgbClr val="F9EAEC"/>
          </a:solidFill>
          <a:ln w="12700">
            <a:solidFill>
              <a:srgbClr val="E8D4D7"/>
            </a:solidFill>
            <a:prstDash val="solid"/>
          </a:ln>
          <a:effectLst>
            <a:outerShdw sx="100000" sy="100000" kx="0" ky="0" algn="bl" rotWithShape="0" blurRad="88900" dist="25400" dir="2700000">
              <a:srgbClr val="000000">
                <a:alpha val="9000"/>
              </a:srgbClr>
            </a:outerShdw>
          </a:effectLst>
        </p:spPr>
      </p:sp>
      <p:sp>
        <p:nvSpPr>
          <p:cNvPr id="5" name="Text 3"/>
          <p:cNvSpPr/>
          <p:nvPr/>
        </p:nvSpPr>
        <p:spPr>
          <a:xfrm>
            <a:off x="640080" y="896112"/>
            <a:ext cx="7863840" cy="256032"/>
          </a:xfrm>
          <a:prstGeom prst="rect">
            <a:avLst/>
          </a:prstGeom>
          <a:noFill/>
          <a:ln/>
        </p:spPr>
        <p:txBody>
          <a:bodyPr wrap="square" rtlCol="0" anchor="ctr"/>
          <a:lstStyle/>
          <a:p>
            <a:pPr indent="0" marL="0">
              <a:buNone/>
            </a:pPr>
            <a:r>
              <a:rPr lang="en-US" sz="1250" b="1" dirty="0">
                <a:solidFill>
                  <a:srgbClr val="9B1D2A"/>
                </a:solidFill>
                <a:latin typeface="Calibri" pitchFamily="34" charset="0"/>
                <a:ea typeface="Calibri" pitchFamily="34" charset="-122"/>
                <a:cs typeface="Calibri" pitchFamily="34" charset="-120"/>
              </a:rPr>
              <a:t>0 points — Row A  —  Obvious/undisputed claim</a:t>
            </a:r>
            <a:endParaRPr lang="en-US" sz="1250" dirty="0"/>
          </a:p>
        </p:txBody>
      </p:sp>
      <p:sp>
        <p:nvSpPr>
          <p:cNvPr id="6" name="Shape 4"/>
          <p:cNvSpPr/>
          <p:nvPr/>
        </p:nvSpPr>
        <p:spPr>
          <a:xfrm>
            <a:off x="457200" y="1261872"/>
            <a:ext cx="8229600" cy="1024128"/>
          </a:xfrm>
          <a:prstGeom prst="roundRect">
            <a:avLst>
              <a:gd name="adj" fmla="val 7143"/>
            </a:avLst>
          </a:prstGeom>
          <a:solidFill>
            <a:srgbClr val="1A0508"/>
          </a:solidFill>
          <a:ln w="10160">
            <a:solidFill>
              <a:srgbClr val="E8D4D7"/>
            </a:solidFill>
            <a:prstDash val="solid"/>
          </a:ln>
          <a:effectLst>
            <a:outerShdw sx="100000" sy="100000" kx="0" ky="0" algn="bl" rotWithShape="0" blurRad="88900" dist="25400" dir="2700000">
              <a:srgbClr val="000000">
                <a:alpha val="9000"/>
              </a:srgbClr>
            </a:outerShdw>
          </a:effectLst>
        </p:spPr>
      </p:sp>
      <p:sp>
        <p:nvSpPr>
          <p:cNvPr id="7" name="Text 5"/>
          <p:cNvSpPr/>
          <p:nvPr/>
        </p:nvSpPr>
        <p:spPr>
          <a:xfrm>
            <a:off x="640080" y="1335024"/>
            <a:ext cx="7863840" cy="896112"/>
          </a:xfrm>
          <a:prstGeom prst="rect">
            <a:avLst/>
          </a:prstGeom>
          <a:noFill/>
          <a:ln/>
        </p:spPr>
        <p:txBody>
          <a:bodyPr wrap="square" rtlCol="0" anchor="ctr"/>
          <a:lstStyle/>
          <a:p>
            <a:pPr indent="0" marL="0">
              <a:buNone/>
            </a:pPr>
            <a:r>
              <a:rPr lang="en-US" sz="1200" i="1" dirty="0">
                <a:solidFill>
                  <a:srgbClr val="CADCFC"/>
                </a:solidFill>
                <a:latin typeface="Calibri" pitchFamily="34" charset="0"/>
                <a:ea typeface="Calibri" pitchFamily="34" charset="-122"/>
                <a:cs typeface="Calibri" pitchFamily="34" charset="-120"/>
              </a:rPr>
              <a:t>"Working independently can be beneficial for some people and in some situations, while working in groups has advantages in others. The best approach depends on the individual and the context."</a:t>
            </a:r>
            <a:endParaRPr lang="en-US" sz="1200" dirty="0"/>
          </a:p>
        </p:txBody>
      </p:sp>
      <p:sp>
        <p:nvSpPr>
          <p:cNvPr id="8" name="Text 6"/>
          <p:cNvSpPr/>
          <p:nvPr/>
        </p:nvSpPr>
        <p:spPr>
          <a:xfrm>
            <a:off x="457200" y="2377440"/>
            <a:ext cx="1828800" cy="274320"/>
          </a:xfrm>
          <a:prstGeom prst="rect">
            <a:avLst/>
          </a:prstGeom>
          <a:noFill/>
          <a:ln/>
        </p:spPr>
        <p:txBody>
          <a:bodyPr wrap="square" rtlCol="0" anchor="ctr"/>
          <a:lstStyle/>
          <a:p>
            <a:pPr indent="0" marL="0">
              <a:buNone/>
            </a:pPr>
            <a:r>
              <a:rPr lang="en-US" sz="1150" b="1" dirty="0">
                <a:solidFill>
                  <a:srgbClr val="1A0508"/>
                </a:solidFill>
                <a:latin typeface="Calibri" pitchFamily="34" charset="0"/>
                <a:ea typeface="Calibri" pitchFamily="34" charset="-122"/>
                <a:cs typeface="Calibri" pitchFamily="34" charset="-120"/>
              </a:rPr>
              <a:t>Annotation:</a:t>
            </a:r>
            <a:endParaRPr lang="en-US" sz="1150" dirty="0"/>
          </a:p>
        </p:txBody>
      </p:sp>
      <p:sp>
        <p:nvSpPr>
          <p:cNvPr id="9" name="Shape 7"/>
          <p:cNvSpPr/>
          <p:nvPr/>
        </p:nvSpPr>
        <p:spPr>
          <a:xfrm>
            <a:off x="457200" y="2761488"/>
            <a:ext cx="219456" cy="219456"/>
          </a:xfrm>
          <a:prstGeom prst="ellipse">
            <a:avLst/>
          </a:prstGeom>
          <a:solidFill>
            <a:srgbClr val="9B1D2A"/>
          </a:solidFill>
          <a:ln w="12700">
            <a:solidFill>
              <a:srgbClr val="9B1D2A"/>
            </a:solidFill>
            <a:prstDash val="solid"/>
          </a:ln>
        </p:spPr>
      </p:sp>
      <p:sp>
        <p:nvSpPr>
          <p:cNvPr id="10" name="Text 8"/>
          <p:cNvSpPr/>
          <p:nvPr/>
        </p:nvSpPr>
        <p:spPr>
          <a:xfrm>
            <a:off x="749808" y="2706624"/>
            <a:ext cx="4736592" cy="329184"/>
          </a:xfrm>
          <a:prstGeom prst="rect">
            <a:avLst/>
          </a:prstGeom>
          <a:noFill/>
          <a:ln/>
        </p:spPr>
        <p:txBody>
          <a:bodyPr wrap="square" rtlCol="0" anchor="ctr"/>
          <a:lstStyle/>
          <a:p>
            <a:pPr indent="0" marL="0">
              <a:buNone/>
            </a:pPr>
            <a:r>
              <a:rPr lang="en-US" sz="1050" dirty="0">
                <a:solidFill>
                  <a:srgbClr val="2C1A1E"/>
                </a:solidFill>
                <a:latin typeface="Calibri" pitchFamily="34" charset="0"/>
                <a:ea typeface="Calibri" pitchFamily="34" charset="-122"/>
                <a:cs typeface="Calibri" pitchFamily="34" charset="-120"/>
              </a:rPr>
              <a:t>Makes no prediction anyone would dispute.</a:t>
            </a:r>
            <a:endParaRPr lang="en-US" sz="1050" dirty="0"/>
          </a:p>
        </p:txBody>
      </p:sp>
      <p:sp>
        <p:nvSpPr>
          <p:cNvPr id="11" name="Shape 9"/>
          <p:cNvSpPr/>
          <p:nvPr/>
        </p:nvSpPr>
        <p:spPr>
          <a:xfrm>
            <a:off x="457200" y="3108960"/>
            <a:ext cx="219456" cy="219456"/>
          </a:xfrm>
          <a:prstGeom prst="ellipse">
            <a:avLst/>
          </a:prstGeom>
          <a:solidFill>
            <a:srgbClr val="9B1D2A"/>
          </a:solidFill>
          <a:ln w="12700">
            <a:solidFill>
              <a:srgbClr val="9B1D2A"/>
            </a:solidFill>
            <a:prstDash val="solid"/>
          </a:ln>
        </p:spPr>
      </p:sp>
      <p:sp>
        <p:nvSpPr>
          <p:cNvPr id="12" name="Text 10"/>
          <p:cNvSpPr/>
          <p:nvPr/>
        </p:nvSpPr>
        <p:spPr>
          <a:xfrm>
            <a:off x="749808" y="3054096"/>
            <a:ext cx="4736592" cy="329184"/>
          </a:xfrm>
          <a:prstGeom prst="rect">
            <a:avLst/>
          </a:prstGeom>
          <a:noFill/>
          <a:ln/>
        </p:spPr>
        <p:txBody>
          <a:bodyPr wrap="square" rtlCol="0" anchor="ctr"/>
          <a:lstStyle/>
          <a:p>
            <a:pPr indent="0" marL="0">
              <a:buNone/>
            </a:pPr>
            <a:r>
              <a:rPr lang="en-US" sz="1050" dirty="0">
                <a:solidFill>
                  <a:srgbClr val="2C1A1E"/>
                </a:solidFill>
                <a:latin typeface="Calibri" pitchFamily="34" charset="0"/>
                <a:ea typeface="Calibri" pitchFamily="34" charset="-122"/>
                <a:cs typeface="Calibri" pitchFamily="34" charset="-120"/>
              </a:rPr>
              <a:t>'Depends on the individual and context' acknowledges variation without specifying what varies.</a:t>
            </a:r>
            <a:endParaRPr lang="en-US" sz="1050" dirty="0"/>
          </a:p>
        </p:txBody>
      </p:sp>
      <p:sp>
        <p:nvSpPr>
          <p:cNvPr id="13" name="Shape 11"/>
          <p:cNvSpPr/>
          <p:nvPr/>
        </p:nvSpPr>
        <p:spPr>
          <a:xfrm>
            <a:off x="457200" y="3456432"/>
            <a:ext cx="219456" cy="219456"/>
          </a:xfrm>
          <a:prstGeom prst="ellipse">
            <a:avLst/>
          </a:prstGeom>
          <a:solidFill>
            <a:srgbClr val="9B1D2A"/>
          </a:solidFill>
          <a:ln w="12700">
            <a:solidFill>
              <a:srgbClr val="9B1D2A"/>
            </a:solidFill>
            <a:prstDash val="solid"/>
          </a:ln>
        </p:spPr>
      </p:sp>
      <p:sp>
        <p:nvSpPr>
          <p:cNvPr id="14" name="Text 12"/>
          <p:cNvSpPr/>
          <p:nvPr/>
        </p:nvSpPr>
        <p:spPr>
          <a:xfrm>
            <a:off x="749808" y="3401568"/>
            <a:ext cx="4736592" cy="329184"/>
          </a:xfrm>
          <a:prstGeom prst="rect">
            <a:avLst/>
          </a:prstGeom>
          <a:noFill/>
          <a:ln/>
        </p:spPr>
        <p:txBody>
          <a:bodyPr wrap="square" rtlCol="0" anchor="ctr"/>
          <a:lstStyle/>
          <a:p>
            <a:pPr indent="0" marL="0">
              <a:buNone/>
            </a:pPr>
            <a:r>
              <a:rPr lang="en-US" sz="1050" dirty="0">
                <a:solidFill>
                  <a:srgbClr val="2C1A1E"/>
                </a:solidFill>
                <a:latin typeface="Calibri" pitchFamily="34" charset="0"/>
                <a:ea typeface="Calibri" pitchFamily="34" charset="-122"/>
                <a:cs typeface="Calibri" pitchFamily="34" charset="-120"/>
              </a:rPr>
              <a:t>No reader would disagree: of course outcomes depend on context. Not argumentative.</a:t>
            </a:r>
            <a:endParaRPr lang="en-US" sz="1050" dirty="0"/>
          </a:p>
        </p:txBody>
      </p:sp>
      <p:sp>
        <p:nvSpPr>
          <p:cNvPr id="15" name="Shape 13"/>
          <p:cNvSpPr/>
          <p:nvPr/>
        </p:nvSpPr>
        <p:spPr>
          <a:xfrm>
            <a:off x="457200" y="3803904"/>
            <a:ext cx="219456" cy="219456"/>
          </a:xfrm>
          <a:prstGeom prst="ellipse">
            <a:avLst/>
          </a:prstGeom>
          <a:solidFill>
            <a:srgbClr val="9B1D2A"/>
          </a:solidFill>
          <a:ln w="12700">
            <a:solidFill>
              <a:srgbClr val="9B1D2A"/>
            </a:solidFill>
            <a:prstDash val="solid"/>
          </a:ln>
        </p:spPr>
      </p:sp>
      <p:sp>
        <p:nvSpPr>
          <p:cNvPr id="16" name="Text 14"/>
          <p:cNvSpPr/>
          <p:nvPr/>
        </p:nvSpPr>
        <p:spPr>
          <a:xfrm>
            <a:off x="749808" y="3749040"/>
            <a:ext cx="4736592" cy="329184"/>
          </a:xfrm>
          <a:prstGeom prst="rect">
            <a:avLst/>
          </a:prstGeom>
          <a:noFill/>
          <a:ln/>
        </p:spPr>
        <p:txBody>
          <a:bodyPr wrap="square" rtlCol="0" anchor="ctr"/>
          <a:lstStyle/>
          <a:p>
            <a:pPr indent="0" marL="0">
              <a:buNone/>
            </a:pPr>
            <a:r>
              <a:rPr lang="en-US" sz="1050" dirty="0">
                <a:solidFill>
                  <a:srgbClr val="2C1A1E"/>
                </a:solidFill>
                <a:latin typeface="Calibri" pitchFamily="34" charset="0"/>
                <a:ea typeface="Calibri" pitchFamily="34" charset="-122"/>
                <a:cs typeface="Calibri" pitchFamily="34" charset="-120"/>
              </a:rPr>
              <a:t>Essay this produces will have a pros-and-cons structure with no line of reasoning.</a:t>
            </a:r>
            <a:endParaRPr lang="en-US" sz="1050" dirty="0"/>
          </a:p>
        </p:txBody>
      </p:sp>
      <p:sp>
        <p:nvSpPr>
          <p:cNvPr id="17" name="Shape 15"/>
          <p:cNvSpPr/>
          <p:nvPr/>
        </p:nvSpPr>
        <p:spPr>
          <a:xfrm>
            <a:off x="5577840" y="2377440"/>
            <a:ext cx="3108960" cy="2523744"/>
          </a:xfrm>
          <a:prstGeom prst="roundRect">
            <a:avLst>
              <a:gd name="adj" fmla="val 2899"/>
            </a:avLst>
          </a:prstGeom>
          <a:solidFill>
            <a:srgbClr val="F9EAEC"/>
          </a:solidFill>
          <a:ln w="10160">
            <a:solidFill>
              <a:srgbClr val="E8D4D7"/>
            </a:solidFill>
            <a:prstDash val="solid"/>
          </a:ln>
          <a:effectLst>
            <a:outerShdw sx="100000" sy="100000" kx="0" ky="0" algn="bl" rotWithShape="0" blurRad="88900" dist="25400" dir="2700000">
              <a:srgbClr val="000000">
                <a:alpha val="9000"/>
              </a:srgbClr>
            </a:outerShdw>
          </a:effectLst>
        </p:spPr>
      </p:sp>
      <p:sp>
        <p:nvSpPr>
          <p:cNvPr id="18" name="Text 16"/>
          <p:cNvSpPr/>
          <p:nvPr/>
        </p:nvSpPr>
        <p:spPr>
          <a:xfrm>
            <a:off x="5742432" y="2450592"/>
            <a:ext cx="2779776" cy="274320"/>
          </a:xfrm>
          <a:prstGeom prst="rect">
            <a:avLst/>
          </a:prstGeom>
          <a:noFill/>
          <a:ln/>
        </p:spPr>
        <p:txBody>
          <a:bodyPr wrap="square" rtlCol="0" anchor="ctr"/>
          <a:lstStyle/>
          <a:p>
            <a:pPr indent="0" marL="0">
              <a:buNone/>
            </a:pPr>
            <a:r>
              <a:rPr lang="en-US" sz="1100" b="1" dirty="0">
                <a:solidFill>
                  <a:srgbClr val="9B1D2A"/>
                </a:solidFill>
                <a:latin typeface="Calibri" pitchFamily="34" charset="0"/>
                <a:ea typeface="Calibri" pitchFamily="34" charset="-122"/>
                <a:cs typeface="Calibri" pitchFamily="34" charset="-120"/>
              </a:rPr>
              <a:t>Why it scores this:</a:t>
            </a:r>
            <a:endParaRPr lang="en-US" sz="1100" dirty="0"/>
          </a:p>
        </p:txBody>
      </p:sp>
      <p:sp>
        <p:nvSpPr>
          <p:cNvPr id="19" name="Text 17"/>
          <p:cNvSpPr/>
          <p:nvPr/>
        </p:nvSpPr>
        <p:spPr>
          <a:xfrm>
            <a:off x="5742432" y="2761488"/>
            <a:ext cx="2779776" cy="2029968"/>
          </a:xfrm>
          <a:prstGeom prst="rect">
            <a:avLst/>
          </a:prstGeom>
          <a:noFill/>
          <a:ln/>
        </p:spPr>
        <p:txBody>
          <a:bodyPr wrap="square" rtlCol="0" anchor="ctr"/>
          <a:lstStyle/>
          <a:p>
            <a:pPr indent="0" marL="0">
              <a:buNone/>
            </a:pPr>
            <a:r>
              <a:rPr lang="en-US" sz="1000" dirty="0">
                <a:solidFill>
                  <a:srgbClr val="2C1A1E"/>
                </a:solidFill>
                <a:latin typeface="Calibri" pitchFamily="34" charset="0"/>
                <a:ea typeface="Calibri" pitchFamily="34" charset="-122"/>
                <a:cs typeface="Calibri" pitchFamily="34" charset="-120"/>
              </a:rPr>
              <a:t>The hedging thesis. Looks like a qualification but isn't — no specific condition distinguishes when independent work helps from when it doesn't. A qualify thesis would specify the phase or domain where each applies.</a:t>
            </a:r>
            <a:endParaRPr lang="en-US" sz="10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name="Slide 18">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457200" y="201168"/>
            <a:ext cx="8229600" cy="594360"/>
          </a:xfrm>
          <a:prstGeom prst="rect">
            <a:avLst/>
          </a:prstGeom>
          <a:noFill/>
          <a:ln/>
        </p:spPr>
        <p:txBody>
          <a:bodyPr wrap="square" rtlCol="0" anchor="ctr"/>
          <a:lstStyle/>
          <a:p>
            <a:pPr indent="0" marL="0">
              <a:buNone/>
            </a:pPr>
            <a:r>
              <a:rPr lang="en-US" sz="2100" b="1" dirty="0">
                <a:solidFill>
                  <a:srgbClr val="1A0508"/>
                </a:solidFill>
                <a:latin typeface="Cambria" pitchFamily="34" charset="0"/>
                <a:ea typeface="Cambria" pitchFamily="34" charset="-122"/>
                <a:cs typeface="Cambria" pitchFamily="34" charset="-120"/>
              </a:rPr>
              <a:t>Thesis Sample 3 of 6</a:t>
            </a:r>
            <a:endParaRPr lang="en-US" sz="2100" dirty="0"/>
          </a:p>
        </p:txBody>
      </p:sp>
      <p:sp>
        <p:nvSpPr>
          <p:cNvPr id="3" name="Shape 1"/>
          <p:cNvSpPr/>
          <p:nvPr/>
        </p:nvSpPr>
        <p:spPr>
          <a:xfrm>
            <a:off x="457200" y="841248"/>
            <a:ext cx="8229600" cy="0"/>
          </a:xfrm>
          <a:prstGeom prst="line">
            <a:avLst/>
          </a:prstGeom>
          <a:noFill/>
          <a:ln w="15240">
            <a:solidFill>
              <a:srgbClr val="E8D4D7"/>
            </a:solidFill>
            <a:prstDash val="solid"/>
          </a:ln>
        </p:spPr>
      </p:sp>
      <p:sp>
        <p:nvSpPr>
          <p:cNvPr id="4" name="Shape 2"/>
          <p:cNvSpPr/>
          <p:nvPr/>
        </p:nvSpPr>
        <p:spPr>
          <a:xfrm>
            <a:off x="457200" y="877824"/>
            <a:ext cx="8229600" cy="310896"/>
          </a:xfrm>
          <a:prstGeom prst="roundRect">
            <a:avLst>
              <a:gd name="adj" fmla="val 17647"/>
            </a:avLst>
          </a:prstGeom>
          <a:solidFill>
            <a:srgbClr val="FEF3C7"/>
          </a:solidFill>
          <a:ln w="12700">
            <a:solidFill>
              <a:srgbClr val="E8D4D7"/>
            </a:solidFill>
            <a:prstDash val="solid"/>
          </a:ln>
          <a:effectLst>
            <a:outerShdw sx="100000" sy="100000" kx="0" ky="0" algn="bl" rotWithShape="0" blurRad="88900" dist="25400" dir="2700000">
              <a:srgbClr val="000000">
                <a:alpha val="9000"/>
              </a:srgbClr>
            </a:outerShdw>
          </a:effectLst>
        </p:spPr>
      </p:sp>
      <p:sp>
        <p:nvSpPr>
          <p:cNvPr id="5" name="Text 3"/>
          <p:cNvSpPr/>
          <p:nvPr/>
        </p:nvSpPr>
        <p:spPr>
          <a:xfrm>
            <a:off x="640080" y="896112"/>
            <a:ext cx="7863840" cy="256032"/>
          </a:xfrm>
          <a:prstGeom prst="rect">
            <a:avLst/>
          </a:prstGeom>
          <a:noFill/>
          <a:ln/>
        </p:spPr>
        <p:txBody>
          <a:bodyPr wrap="square" rtlCol="0" anchor="ctr"/>
          <a:lstStyle/>
          <a:p>
            <a:pPr indent="0" marL="0">
              <a:buNone/>
            </a:pPr>
            <a:r>
              <a:rPr lang="en-US" sz="1250" b="1" dirty="0">
                <a:solidFill>
                  <a:srgbClr val="B45309"/>
                </a:solidFill>
                <a:latin typeface="Calibri" pitchFamily="34" charset="0"/>
                <a:ea typeface="Calibri" pitchFamily="34" charset="-122"/>
                <a:cs typeface="Calibri" pitchFamily="34" charset="-120"/>
              </a:rPr>
              <a:t>Partial — borderline  —  Position taken, but vague predicate</a:t>
            </a:r>
            <a:endParaRPr lang="en-US" sz="1250" dirty="0"/>
          </a:p>
        </p:txBody>
      </p:sp>
      <p:sp>
        <p:nvSpPr>
          <p:cNvPr id="6" name="Shape 4"/>
          <p:cNvSpPr/>
          <p:nvPr/>
        </p:nvSpPr>
        <p:spPr>
          <a:xfrm>
            <a:off x="457200" y="1261872"/>
            <a:ext cx="8229600" cy="1024128"/>
          </a:xfrm>
          <a:prstGeom prst="roundRect">
            <a:avLst>
              <a:gd name="adj" fmla="val 7143"/>
            </a:avLst>
          </a:prstGeom>
          <a:solidFill>
            <a:srgbClr val="1A0508"/>
          </a:solidFill>
          <a:ln w="10160">
            <a:solidFill>
              <a:srgbClr val="E8D4D7"/>
            </a:solidFill>
            <a:prstDash val="solid"/>
          </a:ln>
          <a:effectLst>
            <a:outerShdw sx="100000" sy="100000" kx="0" ky="0" algn="bl" rotWithShape="0" blurRad="88900" dist="25400" dir="2700000">
              <a:srgbClr val="000000">
                <a:alpha val="9000"/>
              </a:srgbClr>
            </a:outerShdw>
          </a:effectLst>
        </p:spPr>
      </p:sp>
      <p:sp>
        <p:nvSpPr>
          <p:cNvPr id="7" name="Text 5"/>
          <p:cNvSpPr/>
          <p:nvPr/>
        </p:nvSpPr>
        <p:spPr>
          <a:xfrm>
            <a:off x="640080" y="1335024"/>
            <a:ext cx="7863840" cy="896112"/>
          </a:xfrm>
          <a:prstGeom prst="rect">
            <a:avLst/>
          </a:prstGeom>
          <a:noFill/>
          <a:ln/>
        </p:spPr>
        <p:txBody>
          <a:bodyPr wrap="square" rtlCol="0" anchor="ctr"/>
          <a:lstStyle/>
          <a:p>
            <a:pPr indent="0" marL="0">
              <a:buNone/>
            </a:pPr>
            <a:r>
              <a:rPr lang="en-US" sz="1200" i="1" dirty="0">
                <a:solidFill>
                  <a:srgbClr val="CADCFC"/>
                </a:solidFill>
                <a:latin typeface="Calibri" pitchFamily="34" charset="0"/>
                <a:ea typeface="Calibri" pitchFamily="34" charset="-122"/>
                <a:cs typeface="Calibri" pitchFamily="34" charset="-120"/>
              </a:rPr>
              <a:t>"While collaboration has its place in many professional settings, independent work remains an essential and undervalued component of meaningful achievement because it develops skills and capabilities that group work cannot replicate."</a:t>
            </a:r>
            <a:endParaRPr lang="en-US" sz="1200" dirty="0"/>
          </a:p>
        </p:txBody>
      </p:sp>
      <p:sp>
        <p:nvSpPr>
          <p:cNvPr id="8" name="Text 6"/>
          <p:cNvSpPr/>
          <p:nvPr/>
        </p:nvSpPr>
        <p:spPr>
          <a:xfrm>
            <a:off x="457200" y="2377440"/>
            <a:ext cx="1828800" cy="274320"/>
          </a:xfrm>
          <a:prstGeom prst="rect">
            <a:avLst/>
          </a:prstGeom>
          <a:noFill/>
          <a:ln/>
        </p:spPr>
        <p:txBody>
          <a:bodyPr wrap="square" rtlCol="0" anchor="ctr"/>
          <a:lstStyle/>
          <a:p>
            <a:pPr indent="0" marL="0">
              <a:buNone/>
            </a:pPr>
            <a:r>
              <a:rPr lang="en-US" sz="1150" b="1" dirty="0">
                <a:solidFill>
                  <a:srgbClr val="1A0508"/>
                </a:solidFill>
                <a:latin typeface="Calibri" pitchFamily="34" charset="0"/>
                <a:ea typeface="Calibri" pitchFamily="34" charset="-122"/>
                <a:cs typeface="Calibri" pitchFamily="34" charset="-120"/>
              </a:rPr>
              <a:t>Annotation:</a:t>
            </a:r>
            <a:endParaRPr lang="en-US" sz="1150" dirty="0"/>
          </a:p>
        </p:txBody>
      </p:sp>
      <p:sp>
        <p:nvSpPr>
          <p:cNvPr id="9" name="Shape 7"/>
          <p:cNvSpPr/>
          <p:nvPr/>
        </p:nvSpPr>
        <p:spPr>
          <a:xfrm>
            <a:off x="457200" y="2761488"/>
            <a:ext cx="219456" cy="219456"/>
          </a:xfrm>
          <a:prstGeom prst="ellipse">
            <a:avLst/>
          </a:prstGeom>
          <a:solidFill>
            <a:srgbClr val="9B1D2A"/>
          </a:solidFill>
          <a:ln w="12700">
            <a:solidFill>
              <a:srgbClr val="9B1D2A"/>
            </a:solidFill>
            <a:prstDash val="solid"/>
          </a:ln>
        </p:spPr>
      </p:sp>
      <p:sp>
        <p:nvSpPr>
          <p:cNvPr id="10" name="Text 8"/>
          <p:cNvSpPr/>
          <p:nvPr/>
        </p:nvSpPr>
        <p:spPr>
          <a:xfrm>
            <a:off x="749808" y="2706624"/>
            <a:ext cx="4736592" cy="329184"/>
          </a:xfrm>
          <a:prstGeom prst="rect">
            <a:avLst/>
          </a:prstGeom>
          <a:noFill/>
          <a:ln/>
        </p:spPr>
        <p:txBody>
          <a:bodyPr wrap="square" rtlCol="0" anchor="ctr"/>
          <a:lstStyle/>
          <a:p>
            <a:pPr indent="0" marL="0">
              <a:buNone/>
            </a:pPr>
            <a:r>
              <a:rPr lang="en-US" sz="1050" dirty="0">
                <a:solidFill>
                  <a:srgbClr val="2C1A1E"/>
                </a:solidFill>
                <a:latin typeface="Calibri" pitchFamily="34" charset="0"/>
                <a:ea typeface="Calibri" pitchFamily="34" charset="-122"/>
                <a:cs typeface="Calibri" pitchFamily="34" charset="-120"/>
              </a:rPr>
              <a:t>Takes a position: independent work is essential. That is progress.</a:t>
            </a:r>
            <a:endParaRPr lang="en-US" sz="1050" dirty="0"/>
          </a:p>
        </p:txBody>
      </p:sp>
      <p:sp>
        <p:nvSpPr>
          <p:cNvPr id="11" name="Shape 9"/>
          <p:cNvSpPr/>
          <p:nvPr/>
        </p:nvSpPr>
        <p:spPr>
          <a:xfrm>
            <a:off x="457200" y="3108960"/>
            <a:ext cx="219456" cy="219456"/>
          </a:xfrm>
          <a:prstGeom prst="ellipse">
            <a:avLst/>
          </a:prstGeom>
          <a:solidFill>
            <a:srgbClr val="9B1D2A"/>
          </a:solidFill>
          <a:ln w="12700">
            <a:solidFill>
              <a:srgbClr val="9B1D2A"/>
            </a:solidFill>
            <a:prstDash val="solid"/>
          </a:ln>
        </p:spPr>
      </p:sp>
      <p:sp>
        <p:nvSpPr>
          <p:cNvPr id="12" name="Text 10"/>
          <p:cNvSpPr/>
          <p:nvPr/>
        </p:nvSpPr>
        <p:spPr>
          <a:xfrm>
            <a:off x="749808" y="3054096"/>
            <a:ext cx="4736592" cy="329184"/>
          </a:xfrm>
          <a:prstGeom prst="rect">
            <a:avLst/>
          </a:prstGeom>
          <a:noFill/>
          <a:ln/>
        </p:spPr>
        <p:txBody>
          <a:bodyPr wrap="square" rtlCol="0" anchor="ctr"/>
          <a:lstStyle/>
          <a:p>
            <a:pPr indent="0" marL="0">
              <a:buNone/>
            </a:pPr>
            <a:r>
              <a:rPr lang="en-US" sz="1050" dirty="0">
                <a:solidFill>
                  <a:srgbClr val="2C1A1E"/>
                </a:solidFill>
                <a:latin typeface="Calibri" pitchFamily="34" charset="0"/>
                <a:ea typeface="Calibri" pitchFamily="34" charset="-122"/>
                <a:cs typeface="Calibri" pitchFamily="34" charset="-120"/>
              </a:rPr>
              <a:t>The 'while' clause creates an apparent concession, but 'has its place' restricts nothing.</a:t>
            </a:r>
            <a:endParaRPr lang="en-US" sz="1050" dirty="0"/>
          </a:p>
        </p:txBody>
      </p:sp>
      <p:sp>
        <p:nvSpPr>
          <p:cNvPr id="13" name="Shape 11"/>
          <p:cNvSpPr/>
          <p:nvPr/>
        </p:nvSpPr>
        <p:spPr>
          <a:xfrm>
            <a:off x="457200" y="3456432"/>
            <a:ext cx="219456" cy="219456"/>
          </a:xfrm>
          <a:prstGeom prst="ellipse">
            <a:avLst/>
          </a:prstGeom>
          <a:solidFill>
            <a:srgbClr val="9B1D2A"/>
          </a:solidFill>
          <a:ln w="12700">
            <a:solidFill>
              <a:srgbClr val="9B1D2A"/>
            </a:solidFill>
            <a:prstDash val="solid"/>
          </a:ln>
        </p:spPr>
      </p:sp>
      <p:sp>
        <p:nvSpPr>
          <p:cNvPr id="14" name="Text 12"/>
          <p:cNvSpPr/>
          <p:nvPr/>
        </p:nvSpPr>
        <p:spPr>
          <a:xfrm>
            <a:off x="749808" y="3401568"/>
            <a:ext cx="4736592" cy="329184"/>
          </a:xfrm>
          <a:prstGeom prst="rect">
            <a:avLst/>
          </a:prstGeom>
          <a:noFill/>
          <a:ln/>
        </p:spPr>
        <p:txBody>
          <a:bodyPr wrap="square" rtlCol="0" anchor="ctr"/>
          <a:lstStyle/>
          <a:p>
            <a:pPr indent="0" marL="0">
              <a:buNone/>
            </a:pPr>
            <a:r>
              <a:rPr lang="en-US" sz="1050" dirty="0">
                <a:solidFill>
                  <a:srgbClr val="2C1A1E"/>
                </a:solidFill>
                <a:latin typeface="Calibri" pitchFamily="34" charset="0"/>
                <a:ea typeface="Calibri" pitchFamily="34" charset="-122"/>
                <a:cs typeface="Calibri" pitchFamily="34" charset="-120"/>
              </a:rPr>
              <a:t>'Skills and capabilities that group work cannot replicate' is the warrant, but too vague to test — which skills?</a:t>
            </a:r>
            <a:endParaRPr lang="en-US" sz="1050" dirty="0"/>
          </a:p>
        </p:txBody>
      </p:sp>
      <p:sp>
        <p:nvSpPr>
          <p:cNvPr id="15" name="Shape 13"/>
          <p:cNvSpPr/>
          <p:nvPr/>
        </p:nvSpPr>
        <p:spPr>
          <a:xfrm>
            <a:off x="457200" y="3803904"/>
            <a:ext cx="219456" cy="219456"/>
          </a:xfrm>
          <a:prstGeom prst="ellipse">
            <a:avLst/>
          </a:prstGeom>
          <a:solidFill>
            <a:srgbClr val="9B1D2A"/>
          </a:solidFill>
          <a:ln w="12700">
            <a:solidFill>
              <a:srgbClr val="9B1D2A"/>
            </a:solidFill>
            <a:prstDash val="solid"/>
          </a:ln>
        </p:spPr>
      </p:sp>
      <p:sp>
        <p:nvSpPr>
          <p:cNvPr id="16" name="Text 14"/>
          <p:cNvSpPr/>
          <p:nvPr/>
        </p:nvSpPr>
        <p:spPr>
          <a:xfrm>
            <a:off x="749808" y="3749040"/>
            <a:ext cx="4736592" cy="329184"/>
          </a:xfrm>
          <a:prstGeom prst="rect">
            <a:avLst/>
          </a:prstGeom>
          <a:noFill/>
          <a:ln/>
        </p:spPr>
        <p:txBody>
          <a:bodyPr wrap="square" rtlCol="0" anchor="ctr"/>
          <a:lstStyle/>
          <a:p>
            <a:pPr indent="0" marL="0">
              <a:buNone/>
            </a:pPr>
            <a:r>
              <a:rPr lang="en-US" sz="1050" dirty="0">
                <a:solidFill>
                  <a:srgbClr val="2C1A1E"/>
                </a:solidFill>
                <a:latin typeface="Calibri" pitchFamily="34" charset="0"/>
                <a:ea typeface="Calibri" pitchFamily="34" charset="-122"/>
                <a:cs typeface="Calibri" pitchFamily="34" charset="-120"/>
              </a:rPr>
              <a:t>Any evidence about benefits of solo work would 'support' this thesis without proving anything specific.</a:t>
            </a:r>
            <a:endParaRPr lang="en-US" sz="1050" dirty="0"/>
          </a:p>
        </p:txBody>
      </p:sp>
      <p:sp>
        <p:nvSpPr>
          <p:cNvPr id="17" name="Shape 15"/>
          <p:cNvSpPr/>
          <p:nvPr/>
        </p:nvSpPr>
        <p:spPr>
          <a:xfrm>
            <a:off x="5577840" y="2377440"/>
            <a:ext cx="3108960" cy="2523744"/>
          </a:xfrm>
          <a:prstGeom prst="roundRect">
            <a:avLst>
              <a:gd name="adj" fmla="val 2899"/>
            </a:avLst>
          </a:prstGeom>
          <a:solidFill>
            <a:srgbClr val="FEF3C7"/>
          </a:solidFill>
          <a:ln w="10160">
            <a:solidFill>
              <a:srgbClr val="E8D4D7"/>
            </a:solidFill>
            <a:prstDash val="solid"/>
          </a:ln>
          <a:effectLst>
            <a:outerShdw sx="100000" sy="100000" kx="0" ky="0" algn="bl" rotWithShape="0" blurRad="88900" dist="25400" dir="2700000">
              <a:srgbClr val="000000">
                <a:alpha val="9000"/>
              </a:srgbClr>
            </a:outerShdw>
          </a:effectLst>
        </p:spPr>
      </p:sp>
      <p:sp>
        <p:nvSpPr>
          <p:cNvPr id="18" name="Text 16"/>
          <p:cNvSpPr/>
          <p:nvPr/>
        </p:nvSpPr>
        <p:spPr>
          <a:xfrm>
            <a:off x="5742432" y="2450592"/>
            <a:ext cx="2779776" cy="274320"/>
          </a:xfrm>
          <a:prstGeom prst="rect">
            <a:avLst/>
          </a:prstGeom>
          <a:noFill/>
          <a:ln/>
        </p:spPr>
        <p:txBody>
          <a:bodyPr wrap="square" rtlCol="0" anchor="ctr"/>
          <a:lstStyle/>
          <a:p>
            <a:pPr indent="0" marL="0">
              <a:buNone/>
            </a:pPr>
            <a:r>
              <a:rPr lang="en-US" sz="1100" b="1" dirty="0">
                <a:solidFill>
                  <a:srgbClr val="B45309"/>
                </a:solidFill>
                <a:latin typeface="Calibri" pitchFamily="34" charset="0"/>
                <a:ea typeface="Calibri" pitchFamily="34" charset="-122"/>
                <a:cs typeface="Calibri" pitchFamily="34" charset="-120"/>
              </a:rPr>
              <a:t>Why it scores this:</a:t>
            </a:r>
            <a:endParaRPr lang="en-US" sz="1100" dirty="0"/>
          </a:p>
        </p:txBody>
      </p:sp>
      <p:sp>
        <p:nvSpPr>
          <p:cNvPr id="19" name="Text 17"/>
          <p:cNvSpPr/>
          <p:nvPr/>
        </p:nvSpPr>
        <p:spPr>
          <a:xfrm>
            <a:off x="5742432" y="2761488"/>
            <a:ext cx="2779776" cy="2029968"/>
          </a:xfrm>
          <a:prstGeom prst="rect">
            <a:avLst/>
          </a:prstGeom>
          <a:noFill/>
          <a:ln/>
        </p:spPr>
        <p:txBody>
          <a:bodyPr wrap="square" rtlCol="0" anchor="ctr"/>
          <a:lstStyle/>
          <a:p>
            <a:pPr indent="0" marL="0">
              <a:buNone/>
            </a:pPr>
            <a:r>
              <a:rPr lang="en-US" sz="1000" dirty="0">
                <a:solidFill>
                  <a:srgbClr val="2C1A1E"/>
                </a:solidFill>
                <a:latin typeface="Calibri" pitchFamily="34" charset="0"/>
                <a:ea typeface="Calibri" pitchFamily="34" charset="-122"/>
                <a:cs typeface="Calibri" pitchFamily="34" charset="-120"/>
              </a:rPr>
              <a:t>Readers score this as borderline. Student has a position but hasn't specified it enough to produce a real line of reasoning. Essay will likely list benefits of independent work without explaining why those benefits are unavailable through other means — which is the actual claim.</a:t>
            </a:r>
            <a:endParaRPr lang="en-US" sz="10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name="Slide 19">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457200" y="201168"/>
            <a:ext cx="8229600" cy="594360"/>
          </a:xfrm>
          <a:prstGeom prst="rect">
            <a:avLst/>
          </a:prstGeom>
          <a:noFill/>
          <a:ln/>
        </p:spPr>
        <p:txBody>
          <a:bodyPr wrap="square" rtlCol="0" anchor="ctr"/>
          <a:lstStyle/>
          <a:p>
            <a:pPr indent="0" marL="0">
              <a:buNone/>
            </a:pPr>
            <a:r>
              <a:rPr lang="en-US" sz="2100" b="1" dirty="0">
                <a:solidFill>
                  <a:srgbClr val="1A0508"/>
                </a:solidFill>
                <a:latin typeface="Cambria" pitchFamily="34" charset="0"/>
                <a:ea typeface="Cambria" pitchFamily="34" charset="-122"/>
                <a:cs typeface="Cambria" pitchFamily="34" charset="-120"/>
              </a:rPr>
              <a:t>Thesis Sample 4 of 6</a:t>
            </a:r>
            <a:endParaRPr lang="en-US" sz="2100" dirty="0"/>
          </a:p>
        </p:txBody>
      </p:sp>
      <p:sp>
        <p:nvSpPr>
          <p:cNvPr id="3" name="Shape 1"/>
          <p:cNvSpPr/>
          <p:nvPr/>
        </p:nvSpPr>
        <p:spPr>
          <a:xfrm>
            <a:off x="457200" y="841248"/>
            <a:ext cx="8229600" cy="0"/>
          </a:xfrm>
          <a:prstGeom prst="line">
            <a:avLst/>
          </a:prstGeom>
          <a:noFill/>
          <a:ln w="15240">
            <a:solidFill>
              <a:srgbClr val="E8D4D7"/>
            </a:solidFill>
            <a:prstDash val="solid"/>
          </a:ln>
        </p:spPr>
      </p:sp>
      <p:sp>
        <p:nvSpPr>
          <p:cNvPr id="4" name="Shape 2"/>
          <p:cNvSpPr/>
          <p:nvPr/>
        </p:nvSpPr>
        <p:spPr>
          <a:xfrm>
            <a:off x="457200" y="877824"/>
            <a:ext cx="8229600" cy="310896"/>
          </a:xfrm>
          <a:prstGeom prst="roundRect">
            <a:avLst>
              <a:gd name="adj" fmla="val 17647"/>
            </a:avLst>
          </a:prstGeom>
          <a:solidFill>
            <a:srgbClr val="EEF3FF"/>
          </a:solidFill>
          <a:ln w="12700">
            <a:solidFill>
              <a:srgbClr val="E8D4D7"/>
            </a:solidFill>
            <a:prstDash val="solid"/>
          </a:ln>
          <a:effectLst>
            <a:outerShdw sx="100000" sy="100000" kx="0" ky="0" algn="bl" rotWithShape="0" blurRad="88900" dist="25400" dir="2700000">
              <a:srgbClr val="000000">
                <a:alpha val="9000"/>
              </a:srgbClr>
            </a:outerShdw>
          </a:effectLst>
        </p:spPr>
      </p:sp>
      <p:sp>
        <p:nvSpPr>
          <p:cNvPr id="5" name="Text 3"/>
          <p:cNvSpPr/>
          <p:nvPr/>
        </p:nvSpPr>
        <p:spPr>
          <a:xfrm>
            <a:off x="640080" y="896112"/>
            <a:ext cx="7863840" cy="256032"/>
          </a:xfrm>
          <a:prstGeom prst="rect">
            <a:avLst/>
          </a:prstGeom>
          <a:noFill/>
          <a:ln/>
        </p:spPr>
        <p:txBody>
          <a:bodyPr wrap="square" rtlCol="0" anchor="ctr"/>
          <a:lstStyle/>
          <a:p>
            <a:pPr indent="0" marL="0">
              <a:buNone/>
            </a:pPr>
            <a:r>
              <a:rPr lang="en-US" sz="1250" b="1" dirty="0">
                <a:solidFill>
                  <a:srgbClr val="1A56DB"/>
                </a:solidFill>
                <a:latin typeface="Calibri" pitchFamily="34" charset="0"/>
                <a:ea typeface="Calibri" pitchFamily="34" charset="-122"/>
                <a:cs typeface="Calibri" pitchFamily="34" charset="-120"/>
              </a:rPr>
              <a:t>1 point — Row A  —  Defensible position — defend move</a:t>
            </a:r>
            <a:endParaRPr lang="en-US" sz="1250" dirty="0"/>
          </a:p>
        </p:txBody>
      </p:sp>
      <p:sp>
        <p:nvSpPr>
          <p:cNvPr id="6" name="Shape 4"/>
          <p:cNvSpPr/>
          <p:nvPr/>
        </p:nvSpPr>
        <p:spPr>
          <a:xfrm>
            <a:off x="457200" y="1261872"/>
            <a:ext cx="8229600" cy="1024128"/>
          </a:xfrm>
          <a:prstGeom prst="roundRect">
            <a:avLst>
              <a:gd name="adj" fmla="val 7143"/>
            </a:avLst>
          </a:prstGeom>
          <a:solidFill>
            <a:srgbClr val="1A0508"/>
          </a:solidFill>
          <a:ln w="10160">
            <a:solidFill>
              <a:srgbClr val="E8D4D7"/>
            </a:solidFill>
            <a:prstDash val="solid"/>
          </a:ln>
          <a:effectLst>
            <a:outerShdw sx="100000" sy="100000" kx="0" ky="0" algn="bl" rotWithShape="0" blurRad="88900" dist="25400" dir="2700000">
              <a:srgbClr val="000000">
                <a:alpha val="9000"/>
              </a:srgbClr>
            </a:outerShdw>
          </a:effectLst>
        </p:spPr>
      </p:sp>
      <p:sp>
        <p:nvSpPr>
          <p:cNvPr id="7" name="Text 5"/>
          <p:cNvSpPr/>
          <p:nvPr/>
        </p:nvSpPr>
        <p:spPr>
          <a:xfrm>
            <a:off x="640080" y="1335024"/>
            <a:ext cx="7863840" cy="896112"/>
          </a:xfrm>
          <a:prstGeom prst="rect">
            <a:avLst/>
          </a:prstGeom>
          <a:noFill/>
          <a:ln/>
        </p:spPr>
        <p:txBody>
          <a:bodyPr wrap="square" rtlCol="0" anchor="ctr"/>
          <a:lstStyle/>
          <a:p>
            <a:pPr indent="0" marL="0">
              <a:buNone/>
            </a:pPr>
            <a:r>
              <a:rPr lang="en-US" sz="1200" i="1" dirty="0">
                <a:solidFill>
                  <a:srgbClr val="CADCFC"/>
                </a:solidFill>
                <a:latin typeface="Calibri" pitchFamily="34" charset="0"/>
                <a:ea typeface="Calibri" pitchFamily="34" charset="-122"/>
                <a:cs typeface="Calibri" pitchFamily="34" charset="-120"/>
              </a:rPr>
              <a:t>"Independent work is essential for meaningful achievement because the cognitive state required for genuine creative and analytical breakthroughs — the sustained, uninterrupted focus that researchers call deep work — is structurally incompatible with the conversational and coordinative demands of collaborative environments."</a:t>
            </a:r>
            <a:endParaRPr lang="en-US" sz="1200" dirty="0"/>
          </a:p>
        </p:txBody>
      </p:sp>
      <p:sp>
        <p:nvSpPr>
          <p:cNvPr id="8" name="Text 6"/>
          <p:cNvSpPr/>
          <p:nvPr/>
        </p:nvSpPr>
        <p:spPr>
          <a:xfrm>
            <a:off x="457200" y="2377440"/>
            <a:ext cx="1828800" cy="274320"/>
          </a:xfrm>
          <a:prstGeom prst="rect">
            <a:avLst/>
          </a:prstGeom>
          <a:noFill/>
          <a:ln/>
        </p:spPr>
        <p:txBody>
          <a:bodyPr wrap="square" rtlCol="0" anchor="ctr"/>
          <a:lstStyle/>
          <a:p>
            <a:pPr indent="0" marL="0">
              <a:buNone/>
            </a:pPr>
            <a:r>
              <a:rPr lang="en-US" sz="1150" b="1" dirty="0">
                <a:solidFill>
                  <a:srgbClr val="1A0508"/>
                </a:solidFill>
                <a:latin typeface="Calibri" pitchFamily="34" charset="0"/>
                <a:ea typeface="Calibri" pitchFamily="34" charset="-122"/>
                <a:cs typeface="Calibri" pitchFamily="34" charset="-120"/>
              </a:rPr>
              <a:t>Annotation:</a:t>
            </a:r>
            <a:endParaRPr lang="en-US" sz="1150" dirty="0"/>
          </a:p>
        </p:txBody>
      </p:sp>
      <p:sp>
        <p:nvSpPr>
          <p:cNvPr id="9" name="Shape 7"/>
          <p:cNvSpPr/>
          <p:nvPr/>
        </p:nvSpPr>
        <p:spPr>
          <a:xfrm>
            <a:off x="457200" y="2761488"/>
            <a:ext cx="219456" cy="219456"/>
          </a:xfrm>
          <a:prstGeom prst="ellipse">
            <a:avLst/>
          </a:prstGeom>
          <a:solidFill>
            <a:srgbClr val="9B1D2A"/>
          </a:solidFill>
          <a:ln w="12700">
            <a:solidFill>
              <a:srgbClr val="9B1D2A"/>
            </a:solidFill>
            <a:prstDash val="solid"/>
          </a:ln>
        </p:spPr>
      </p:sp>
      <p:sp>
        <p:nvSpPr>
          <p:cNvPr id="10" name="Text 8"/>
          <p:cNvSpPr/>
          <p:nvPr/>
        </p:nvSpPr>
        <p:spPr>
          <a:xfrm>
            <a:off x="749808" y="2706624"/>
            <a:ext cx="4736592" cy="329184"/>
          </a:xfrm>
          <a:prstGeom prst="rect">
            <a:avLst/>
          </a:prstGeom>
          <a:noFill/>
          <a:ln/>
        </p:spPr>
        <p:txBody>
          <a:bodyPr wrap="square" rtlCol="0" anchor="ctr"/>
          <a:lstStyle/>
          <a:p>
            <a:pPr indent="0" marL="0">
              <a:buNone/>
            </a:pPr>
            <a:r>
              <a:rPr lang="en-US" sz="1050" dirty="0">
                <a:solidFill>
                  <a:srgbClr val="2C1A1E"/>
                </a:solidFill>
                <a:latin typeface="Calibri" pitchFamily="34" charset="0"/>
                <a:ea typeface="Calibri" pitchFamily="34" charset="-122"/>
                <a:cs typeface="Calibri" pitchFamily="34" charset="-120"/>
              </a:rPr>
              <a:t>Takes a clear position: independent work is essential.</a:t>
            </a:r>
            <a:endParaRPr lang="en-US" sz="1050" dirty="0"/>
          </a:p>
        </p:txBody>
      </p:sp>
      <p:sp>
        <p:nvSpPr>
          <p:cNvPr id="11" name="Shape 9"/>
          <p:cNvSpPr/>
          <p:nvPr/>
        </p:nvSpPr>
        <p:spPr>
          <a:xfrm>
            <a:off x="457200" y="3108960"/>
            <a:ext cx="219456" cy="219456"/>
          </a:xfrm>
          <a:prstGeom prst="ellipse">
            <a:avLst/>
          </a:prstGeom>
          <a:solidFill>
            <a:srgbClr val="9B1D2A"/>
          </a:solidFill>
          <a:ln w="12700">
            <a:solidFill>
              <a:srgbClr val="9B1D2A"/>
            </a:solidFill>
            <a:prstDash val="solid"/>
          </a:ln>
        </p:spPr>
      </p:sp>
      <p:sp>
        <p:nvSpPr>
          <p:cNvPr id="12" name="Text 10"/>
          <p:cNvSpPr/>
          <p:nvPr/>
        </p:nvSpPr>
        <p:spPr>
          <a:xfrm>
            <a:off x="749808" y="3054096"/>
            <a:ext cx="4736592" cy="329184"/>
          </a:xfrm>
          <a:prstGeom prst="rect">
            <a:avLst/>
          </a:prstGeom>
          <a:noFill/>
          <a:ln/>
        </p:spPr>
        <p:txBody>
          <a:bodyPr wrap="square" rtlCol="0" anchor="ctr"/>
          <a:lstStyle/>
          <a:p>
            <a:pPr indent="0" marL="0">
              <a:buNone/>
            </a:pPr>
            <a:r>
              <a:rPr lang="en-US" sz="1050" dirty="0">
                <a:solidFill>
                  <a:srgbClr val="2C1A1E"/>
                </a:solidFill>
                <a:latin typeface="Calibri" pitchFamily="34" charset="0"/>
                <a:ea typeface="Calibri" pitchFamily="34" charset="-122"/>
                <a:cs typeface="Calibri" pitchFamily="34" charset="-120"/>
              </a:rPr>
              <a:t>Names the specific mechanism: deep work / sustained focus.</a:t>
            </a:r>
            <a:endParaRPr lang="en-US" sz="1050" dirty="0"/>
          </a:p>
        </p:txBody>
      </p:sp>
      <p:sp>
        <p:nvSpPr>
          <p:cNvPr id="13" name="Shape 11"/>
          <p:cNvSpPr/>
          <p:nvPr/>
        </p:nvSpPr>
        <p:spPr>
          <a:xfrm>
            <a:off x="457200" y="3456432"/>
            <a:ext cx="219456" cy="219456"/>
          </a:xfrm>
          <a:prstGeom prst="ellipse">
            <a:avLst/>
          </a:prstGeom>
          <a:solidFill>
            <a:srgbClr val="9B1D2A"/>
          </a:solidFill>
          <a:ln w="12700">
            <a:solidFill>
              <a:srgbClr val="9B1D2A"/>
            </a:solidFill>
            <a:prstDash val="solid"/>
          </a:ln>
        </p:spPr>
      </p:sp>
      <p:sp>
        <p:nvSpPr>
          <p:cNvPr id="14" name="Text 12"/>
          <p:cNvSpPr/>
          <p:nvPr/>
        </p:nvSpPr>
        <p:spPr>
          <a:xfrm>
            <a:off x="749808" y="3401568"/>
            <a:ext cx="4736592" cy="329184"/>
          </a:xfrm>
          <a:prstGeom prst="rect">
            <a:avLst/>
          </a:prstGeom>
          <a:noFill/>
          <a:ln/>
        </p:spPr>
        <p:txBody>
          <a:bodyPr wrap="square" rtlCol="0" anchor="ctr"/>
          <a:lstStyle/>
          <a:p>
            <a:pPr indent="0" marL="0">
              <a:buNone/>
            </a:pPr>
            <a:r>
              <a:rPr lang="en-US" sz="1050" dirty="0">
                <a:solidFill>
                  <a:srgbClr val="2C1A1E"/>
                </a:solidFill>
                <a:latin typeface="Calibri" pitchFamily="34" charset="0"/>
                <a:ea typeface="Calibri" pitchFamily="34" charset="-122"/>
                <a:cs typeface="Calibri" pitchFamily="34" charset="-120"/>
              </a:rPr>
              <a:t>Specific enough to be wrong — a reader could argue collaborative environments can produce deep work.</a:t>
            </a:r>
            <a:endParaRPr lang="en-US" sz="1050" dirty="0"/>
          </a:p>
        </p:txBody>
      </p:sp>
      <p:sp>
        <p:nvSpPr>
          <p:cNvPr id="15" name="Shape 13"/>
          <p:cNvSpPr/>
          <p:nvPr/>
        </p:nvSpPr>
        <p:spPr>
          <a:xfrm>
            <a:off x="457200" y="3803904"/>
            <a:ext cx="219456" cy="219456"/>
          </a:xfrm>
          <a:prstGeom prst="ellipse">
            <a:avLst/>
          </a:prstGeom>
          <a:solidFill>
            <a:srgbClr val="9B1D2A"/>
          </a:solidFill>
          <a:ln w="12700">
            <a:solidFill>
              <a:srgbClr val="9B1D2A"/>
            </a:solidFill>
            <a:prstDash val="solid"/>
          </a:ln>
        </p:spPr>
      </p:sp>
      <p:sp>
        <p:nvSpPr>
          <p:cNvPr id="16" name="Text 14"/>
          <p:cNvSpPr/>
          <p:nvPr/>
        </p:nvSpPr>
        <p:spPr>
          <a:xfrm>
            <a:off x="749808" y="3749040"/>
            <a:ext cx="4736592" cy="329184"/>
          </a:xfrm>
          <a:prstGeom prst="rect">
            <a:avLst/>
          </a:prstGeom>
          <a:noFill/>
          <a:ln/>
        </p:spPr>
        <p:txBody>
          <a:bodyPr wrap="square" rtlCol="0" anchor="ctr"/>
          <a:lstStyle/>
          <a:p>
            <a:pPr indent="0" marL="0">
              <a:buNone/>
            </a:pPr>
            <a:r>
              <a:rPr lang="en-US" sz="1050" dirty="0">
                <a:solidFill>
                  <a:srgbClr val="2C1A1E"/>
                </a:solidFill>
                <a:latin typeface="Calibri" pitchFamily="34" charset="0"/>
                <a:ea typeface="Calibri" pitchFamily="34" charset="-122"/>
                <a:cs typeface="Calibri" pitchFamily="34" charset="-120"/>
              </a:rPr>
              <a:t>The warrant is explicit: breakthroughs require deep work, deep work requires independence, therefore achievement requires independence.</a:t>
            </a:r>
            <a:endParaRPr lang="en-US" sz="1050" dirty="0"/>
          </a:p>
        </p:txBody>
      </p:sp>
      <p:sp>
        <p:nvSpPr>
          <p:cNvPr id="17" name="Shape 15"/>
          <p:cNvSpPr/>
          <p:nvPr/>
        </p:nvSpPr>
        <p:spPr>
          <a:xfrm>
            <a:off x="5577840" y="2377440"/>
            <a:ext cx="3108960" cy="2523744"/>
          </a:xfrm>
          <a:prstGeom prst="roundRect">
            <a:avLst>
              <a:gd name="adj" fmla="val 2899"/>
            </a:avLst>
          </a:prstGeom>
          <a:solidFill>
            <a:srgbClr val="EEF3FF"/>
          </a:solidFill>
          <a:ln w="10160">
            <a:solidFill>
              <a:srgbClr val="E8D4D7"/>
            </a:solidFill>
            <a:prstDash val="solid"/>
          </a:ln>
          <a:effectLst>
            <a:outerShdw sx="100000" sy="100000" kx="0" ky="0" algn="bl" rotWithShape="0" blurRad="88900" dist="25400" dir="2700000">
              <a:srgbClr val="000000">
                <a:alpha val="9000"/>
              </a:srgbClr>
            </a:outerShdw>
          </a:effectLst>
        </p:spPr>
      </p:sp>
      <p:sp>
        <p:nvSpPr>
          <p:cNvPr id="18" name="Text 16"/>
          <p:cNvSpPr/>
          <p:nvPr/>
        </p:nvSpPr>
        <p:spPr>
          <a:xfrm>
            <a:off x="5742432" y="2450592"/>
            <a:ext cx="2779776" cy="274320"/>
          </a:xfrm>
          <a:prstGeom prst="rect">
            <a:avLst/>
          </a:prstGeom>
          <a:noFill/>
          <a:ln/>
        </p:spPr>
        <p:txBody>
          <a:bodyPr wrap="square" rtlCol="0" anchor="ctr"/>
          <a:lstStyle/>
          <a:p>
            <a:pPr indent="0" marL="0">
              <a:buNone/>
            </a:pPr>
            <a:r>
              <a:rPr lang="en-US" sz="1100" b="1" dirty="0">
                <a:solidFill>
                  <a:srgbClr val="1A56DB"/>
                </a:solidFill>
                <a:latin typeface="Calibri" pitchFamily="34" charset="0"/>
                <a:ea typeface="Calibri" pitchFamily="34" charset="-122"/>
                <a:cs typeface="Calibri" pitchFamily="34" charset="-120"/>
              </a:rPr>
              <a:t>Why it scores this:</a:t>
            </a:r>
            <a:endParaRPr lang="en-US" sz="1100" dirty="0"/>
          </a:p>
        </p:txBody>
      </p:sp>
      <p:sp>
        <p:nvSpPr>
          <p:cNvPr id="19" name="Text 17"/>
          <p:cNvSpPr/>
          <p:nvPr/>
        </p:nvSpPr>
        <p:spPr>
          <a:xfrm>
            <a:off x="5742432" y="2761488"/>
            <a:ext cx="2779776" cy="2029968"/>
          </a:xfrm>
          <a:prstGeom prst="rect">
            <a:avLst/>
          </a:prstGeom>
          <a:noFill/>
          <a:ln/>
        </p:spPr>
        <p:txBody>
          <a:bodyPr wrap="square" rtlCol="0" anchor="ctr"/>
          <a:lstStyle/>
          <a:p>
            <a:pPr indent="0" marL="0">
              <a:buNone/>
            </a:pPr>
            <a:r>
              <a:rPr lang="en-US" sz="1000" dirty="0">
                <a:solidFill>
                  <a:srgbClr val="2C1A1E"/>
                </a:solidFill>
                <a:latin typeface="Calibri" pitchFamily="34" charset="0"/>
                <a:ea typeface="Calibri" pitchFamily="34" charset="-122"/>
                <a:cs typeface="Calibri" pitchFamily="34" charset="-120"/>
              </a:rPr>
              <a:t>Full Row A credit. Arguable, specific, and supported by an identifiable warrant. Predicts exactly what evidence the essay will use and what it must prove about that evidence.</a:t>
            </a:r>
            <a:endParaRPr lang="en-US" sz="10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457200" y="201168"/>
            <a:ext cx="8229600" cy="594360"/>
          </a:xfrm>
          <a:prstGeom prst="rect">
            <a:avLst/>
          </a:prstGeom>
          <a:noFill/>
          <a:ln/>
        </p:spPr>
        <p:txBody>
          <a:bodyPr wrap="square" rtlCol="0" anchor="ctr"/>
          <a:lstStyle/>
          <a:p>
            <a:pPr indent="0" marL="0">
              <a:buNone/>
            </a:pPr>
            <a:r>
              <a:rPr lang="en-US" sz="2100" b="1" dirty="0">
                <a:solidFill>
                  <a:srgbClr val="1A0508"/>
                </a:solidFill>
                <a:latin typeface="Cambria" pitchFamily="34" charset="0"/>
                <a:ea typeface="Cambria" pitchFamily="34" charset="-122"/>
                <a:cs typeface="Cambria" pitchFamily="34" charset="-120"/>
              </a:rPr>
              <a:t>How to Use This Kit</a:t>
            </a:r>
            <a:endParaRPr lang="en-US" sz="2100" dirty="0"/>
          </a:p>
        </p:txBody>
      </p:sp>
      <p:sp>
        <p:nvSpPr>
          <p:cNvPr id="3" name="Shape 1"/>
          <p:cNvSpPr/>
          <p:nvPr/>
        </p:nvSpPr>
        <p:spPr>
          <a:xfrm>
            <a:off x="457200" y="841248"/>
            <a:ext cx="8229600" cy="0"/>
          </a:xfrm>
          <a:prstGeom prst="line">
            <a:avLst/>
          </a:prstGeom>
          <a:noFill/>
          <a:ln w="15240">
            <a:solidFill>
              <a:srgbClr val="E8D4D7"/>
            </a:solidFill>
            <a:prstDash val="solid"/>
          </a:ln>
        </p:spPr>
      </p:sp>
      <p:sp>
        <p:nvSpPr>
          <p:cNvPr id="4" name="Text 2"/>
          <p:cNvSpPr/>
          <p:nvPr/>
        </p:nvSpPr>
        <p:spPr>
          <a:xfrm>
            <a:off x="457200" y="914400"/>
            <a:ext cx="8229600" cy="384048"/>
          </a:xfrm>
          <a:prstGeom prst="rect">
            <a:avLst/>
          </a:prstGeom>
          <a:noFill/>
          <a:ln/>
        </p:spPr>
        <p:txBody>
          <a:bodyPr wrap="square" rtlCol="0" anchor="ctr"/>
          <a:lstStyle/>
          <a:p>
            <a:pPr indent="0" marL="0">
              <a:buNone/>
            </a:pPr>
            <a:r>
              <a:rPr lang="en-US" sz="1350" i="1" dirty="0">
                <a:solidFill>
                  <a:srgbClr val="7A5560"/>
                </a:solidFill>
                <a:latin typeface="Calibri" pitchFamily="34" charset="0"/>
                <a:ea typeface="Calibri" pitchFamily="34" charset="-122"/>
                <a:cs typeface="Calibri" pitchFamily="34" charset="-120"/>
              </a:rPr>
              <a:t>Every component works independently. The 15-minute pre-write (slides 28–32) can be used with any FRQ 3 prompt.</a:t>
            </a:r>
            <a:endParaRPr lang="en-US" sz="1350" dirty="0"/>
          </a:p>
        </p:txBody>
      </p:sp>
      <p:sp>
        <p:nvSpPr>
          <p:cNvPr id="5" name="Shape 3"/>
          <p:cNvSpPr/>
          <p:nvPr/>
        </p:nvSpPr>
        <p:spPr>
          <a:xfrm>
            <a:off x="457200" y="1389888"/>
            <a:ext cx="2743200" cy="1426464"/>
          </a:xfrm>
          <a:prstGeom prst="roundRect">
            <a:avLst>
              <a:gd name="adj" fmla="val 5128"/>
            </a:avLst>
          </a:prstGeom>
          <a:solidFill>
            <a:srgbClr val="F9EAEC"/>
          </a:solidFill>
          <a:ln w="10160">
            <a:solidFill>
              <a:srgbClr val="E8D4D7"/>
            </a:solidFill>
            <a:prstDash val="solid"/>
          </a:ln>
          <a:effectLst>
            <a:outerShdw sx="100000" sy="100000" kx="0" ky="0" algn="bl" rotWithShape="0" blurRad="88900" dist="25400" dir="2700000">
              <a:srgbClr val="000000">
                <a:alpha val="9000"/>
              </a:srgbClr>
            </a:outerShdw>
          </a:effectLst>
        </p:spPr>
      </p:sp>
      <p:pic>
        <p:nvPicPr>
          <p:cNvPr id="6" name="Image 0" descr="preencoded.png">    </p:cNvPr>
          <p:cNvPicPr>
            <a:picLocks noChangeAspect="1"/>
          </p:cNvPicPr>
          <p:nvPr/>
        </p:nvPicPr>
        <p:blipFill>
          <a:blip r:embed="rId1"/>
          <a:stretch>
            <a:fillRect/>
          </a:stretch>
        </p:blipFill>
        <p:spPr>
          <a:xfrm>
            <a:off x="585216" y="1517904"/>
            <a:ext cx="310896" cy="310896"/>
          </a:xfrm>
          <a:prstGeom prst="rect">
            <a:avLst/>
          </a:prstGeom>
        </p:spPr>
      </p:pic>
      <p:sp>
        <p:nvSpPr>
          <p:cNvPr id="7" name="Text 4"/>
          <p:cNvSpPr/>
          <p:nvPr/>
        </p:nvSpPr>
        <p:spPr>
          <a:xfrm>
            <a:off x="969264" y="1517904"/>
            <a:ext cx="2103120" cy="310896"/>
          </a:xfrm>
          <a:prstGeom prst="rect">
            <a:avLst/>
          </a:prstGeom>
          <a:noFill/>
          <a:ln/>
        </p:spPr>
        <p:txBody>
          <a:bodyPr wrap="square" rtlCol="0" anchor="ctr"/>
          <a:lstStyle/>
          <a:p>
            <a:pPr indent="0" marL="0">
              <a:buNone/>
            </a:pPr>
            <a:r>
              <a:rPr lang="en-US" sz="1200" b="1" dirty="0">
                <a:solidFill>
                  <a:srgbClr val="1A0508"/>
                </a:solidFill>
                <a:latin typeface="Calibri" pitchFamily="34" charset="0"/>
                <a:ea typeface="Calibri" pitchFamily="34" charset="-122"/>
                <a:cs typeface="Calibri" pitchFamily="34" charset="-120"/>
              </a:rPr>
              <a:t>Slides 1–32</a:t>
            </a:r>
            <a:endParaRPr lang="en-US" sz="1200" dirty="0"/>
          </a:p>
        </p:txBody>
      </p:sp>
      <p:sp>
        <p:nvSpPr>
          <p:cNvPr id="8" name="Text 5"/>
          <p:cNvSpPr/>
          <p:nvPr/>
        </p:nvSpPr>
        <p:spPr>
          <a:xfrm>
            <a:off x="585216" y="1901952"/>
            <a:ext cx="2487168" cy="804672"/>
          </a:xfrm>
          <a:prstGeom prst="rect">
            <a:avLst/>
          </a:prstGeom>
          <a:noFill/>
          <a:ln/>
        </p:spPr>
        <p:txBody>
          <a:bodyPr wrap="square" rtlCol="0" anchor="t"/>
          <a:lstStyle/>
          <a:p>
            <a:pPr indent="0" marL="0">
              <a:buNone/>
            </a:pPr>
            <a:r>
              <a:rPr lang="en-US" sz="1050" dirty="0">
                <a:solidFill>
                  <a:srgbClr val="2C1A1E"/>
                </a:solidFill>
                <a:latin typeface="Calibri" pitchFamily="34" charset="0"/>
                <a:ea typeface="Calibri" pitchFamily="34" charset="-122"/>
                <a:cs typeface="Calibri" pitchFamily="34" charset="-120"/>
              </a:rPr>
              <a:t>Core instruction: the FRQ 3 task, defend/challenge/qualify moves, warrant-building, thesis workshop, line of reasoning, and the 15-min pre-write model.</a:t>
            </a:r>
            <a:endParaRPr lang="en-US" sz="1050" dirty="0"/>
          </a:p>
        </p:txBody>
      </p:sp>
      <p:sp>
        <p:nvSpPr>
          <p:cNvPr id="9" name="Shape 6"/>
          <p:cNvSpPr/>
          <p:nvPr/>
        </p:nvSpPr>
        <p:spPr>
          <a:xfrm>
            <a:off x="3337560" y="1389888"/>
            <a:ext cx="2743200" cy="1426464"/>
          </a:xfrm>
          <a:prstGeom prst="roundRect">
            <a:avLst>
              <a:gd name="adj" fmla="val 5128"/>
            </a:avLst>
          </a:prstGeom>
          <a:solidFill>
            <a:srgbClr val="FEF3C7"/>
          </a:solidFill>
          <a:ln w="10160">
            <a:solidFill>
              <a:srgbClr val="E8D4D7"/>
            </a:solidFill>
            <a:prstDash val="solid"/>
          </a:ln>
          <a:effectLst>
            <a:outerShdw sx="100000" sy="100000" kx="0" ky="0" algn="bl" rotWithShape="0" blurRad="88900" dist="25400" dir="2700000">
              <a:srgbClr val="000000">
                <a:alpha val="9000"/>
              </a:srgbClr>
            </a:outerShdw>
          </a:effectLst>
        </p:spPr>
      </p:sp>
      <p:pic>
        <p:nvPicPr>
          <p:cNvPr id="10" name="Image 1" descr="preencoded.png">    </p:cNvPr>
          <p:cNvPicPr>
            <a:picLocks noChangeAspect="1"/>
          </p:cNvPicPr>
          <p:nvPr/>
        </p:nvPicPr>
        <p:blipFill>
          <a:blip r:embed="rId2"/>
          <a:stretch>
            <a:fillRect/>
          </a:stretch>
        </p:blipFill>
        <p:spPr>
          <a:xfrm>
            <a:off x="3465576" y="1517904"/>
            <a:ext cx="310896" cy="310896"/>
          </a:xfrm>
          <a:prstGeom prst="rect">
            <a:avLst/>
          </a:prstGeom>
        </p:spPr>
      </p:pic>
      <p:sp>
        <p:nvSpPr>
          <p:cNvPr id="11" name="Text 7"/>
          <p:cNvSpPr/>
          <p:nvPr/>
        </p:nvSpPr>
        <p:spPr>
          <a:xfrm>
            <a:off x="3849624" y="1517904"/>
            <a:ext cx="2103120" cy="310896"/>
          </a:xfrm>
          <a:prstGeom prst="rect">
            <a:avLst/>
          </a:prstGeom>
          <a:noFill/>
          <a:ln/>
        </p:spPr>
        <p:txBody>
          <a:bodyPr wrap="square" rtlCol="0" anchor="ctr"/>
          <a:lstStyle/>
          <a:p>
            <a:pPr indent="0" marL="0">
              <a:buNone/>
            </a:pPr>
            <a:r>
              <a:rPr lang="en-US" sz="1200" b="1" dirty="0">
                <a:solidFill>
                  <a:srgbClr val="1A0508"/>
                </a:solidFill>
                <a:latin typeface="Calibri" pitchFamily="34" charset="0"/>
                <a:ea typeface="Calibri" pitchFamily="34" charset="-122"/>
                <a:cs typeface="Calibri" pitchFamily="34" charset="-120"/>
              </a:rPr>
              <a:t>Slides 33–35</a:t>
            </a:r>
            <a:endParaRPr lang="en-US" sz="1200" dirty="0"/>
          </a:p>
        </p:txBody>
      </p:sp>
      <p:sp>
        <p:nvSpPr>
          <p:cNvPr id="12" name="Text 8"/>
          <p:cNvSpPr/>
          <p:nvPr/>
        </p:nvSpPr>
        <p:spPr>
          <a:xfrm>
            <a:off x="3465576" y="1901952"/>
            <a:ext cx="2487168" cy="804672"/>
          </a:xfrm>
          <a:prstGeom prst="rect">
            <a:avLst/>
          </a:prstGeom>
          <a:noFill/>
          <a:ln/>
        </p:spPr>
        <p:txBody>
          <a:bodyPr wrap="square" rtlCol="0" anchor="t"/>
          <a:lstStyle/>
          <a:p>
            <a:pPr indent="0" marL="0">
              <a:buNone/>
            </a:pPr>
            <a:r>
              <a:rPr lang="en-US" sz="1050" dirty="0">
                <a:solidFill>
                  <a:srgbClr val="2C1A1E"/>
                </a:solidFill>
                <a:latin typeface="Calibri" pitchFamily="34" charset="0"/>
                <a:ea typeface="Calibri" pitchFamily="34" charset="-122"/>
                <a:cs typeface="Calibri" pitchFamily="34" charset="-120"/>
              </a:rPr>
              <a:t>Bell Ringer — 5 min. Identify which move (defend, challenge, qualify) a prompt invites. Write one-sentence justification.</a:t>
            </a:r>
            <a:endParaRPr lang="en-US" sz="1050" dirty="0"/>
          </a:p>
        </p:txBody>
      </p:sp>
      <p:sp>
        <p:nvSpPr>
          <p:cNvPr id="13" name="Shape 9"/>
          <p:cNvSpPr/>
          <p:nvPr/>
        </p:nvSpPr>
        <p:spPr>
          <a:xfrm>
            <a:off x="6217920" y="1389888"/>
            <a:ext cx="2743200" cy="1426464"/>
          </a:xfrm>
          <a:prstGeom prst="roundRect">
            <a:avLst>
              <a:gd name="adj" fmla="val 5128"/>
            </a:avLst>
          </a:prstGeom>
          <a:solidFill>
            <a:srgbClr val="E6F5F3"/>
          </a:solidFill>
          <a:ln w="10160">
            <a:solidFill>
              <a:srgbClr val="E8D4D7"/>
            </a:solidFill>
            <a:prstDash val="solid"/>
          </a:ln>
          <a:effectLst>
            <a:outerShdw sx="100000" sy="100000" kx="0" ky="0" algn="bl" rotWithShape="0" blurRad="88900" dist="25400" dir="2700000">
              <a:srgbClr val="000000">
                <a:alpha val="9000"/>
              </a:srgbClr>
            </a:outerShdw>
          </a:effectLst>
        </p:spPr>
      </p:sp>
      <p:pic>
        <p:nvPicPr>
          <p:cNvPr id="14" name="Image 2" descr="preencoded.png">    </p:cNvPr>
          <p:cNvPicPr>
            <a:picLocks noChangeAspect="1"/>
          </p:cNvPicPr>
          <p:nvPr/>
        </p:nvPicPr>
        <p:blipFill>
          <a:blip r:embed="rId3"/>
          <a:stretch>
            <a:fillRect/>
          </a:stretch>
        </p:blipFill>
        <p:spPr>
          <a:xfrm>
            <a:off x="6345936" y="1517904"/>
            <a:ext cx="310896" cy="310896"/>
          </a:xfrm>
          <a:prstGeom prst="rect">
            <a:avLst/>
          </a:prstGeom>
        </p:spPr>
      </p:pic>
      <p:sp>
        <p:nvSpPr>
          <p:cNvPr id="15" name="Text 10"/>
          <p:cNvSpPr/>
          <p:nvPr/>
        </p:nvSpPr>
        <p:spPr>
          <a:xfrm>
            <a:off x="6729984" y="1517904"/>
            <a:ext cx="2103120" cy="310896"/>
          </a:xfrm>
          <a:prstGeom prst="rect">
            <a:avLst/>
          </a:prstGeom>
          <a:noFill/>
          <a:ln/>
        </p:spPr>
        <p:txBody>
          <a:bodyPr wrap="square" rtlCol="0" anchor="ctr"/>
          <a:lstStyle/>
          <a:p>
            <a:pPr indent="0" marL="0">
              <a:buNone/>
            </a:pPr>
            <a:r>
              <a:rPr lang="en-US" sz="1200" b="1" dirty="0">
                <a:solidFill>
                  <a:srgbClr val="1A0508"/>
                </a:solidFill>
                <a:latin typeface="Calibri" pitchFamily="34" charset="0"/>
                <a:ea typeface="Calibri" pitchFamily="34" charset="-122"/>
                <a:cs typeface="Calibri" pitchFamily="34" charset="-120"/>
              </a:rPr>
              <a:t>Slides 36–38</a:t>
            </a:r>
            <a:endParaRPr lang="en-US" sz="1200" dirty="0"/>
          </a:p>
        </p:txBody>
      </p:sp>
      <p:sp>
        <p:nvSpPr>
          <p:cNvPr id="16" name="Text 11"/>
          <p:cNvSpPr/>
          <p:nvPr/>
        </p:nvSpPr>
        <p:spPr>
          <a:xfrm>
            <a:off x="6345936" y="1901952"/>
            <a:ext cx="2487168" cy="804672"/>
          </a:xfrm>
          <a:prstGeom prst="rect">
            <a:avLst/>
          </a:prstGeom>
          <a:noFill/>
          <a:ln/>
        </p:spPr>
        <p:txBody>
          <a:bodyPr wrap="square" rtlCol="0" anchor="t"/>
          <a:lstStyle/>
          <a:p>
            <a:pPr indent="0" marL="0">
              <a:buNone/>
            </a:pPr>
            <a:r>
              <a:rPr lang="en-US" sz="1050" dirty="0">
                <a:solidFill>
                  <a:srgbClr val="2C1A1E"/>
                </a:solidFill>
                <a:latin typeface="Calibri" pitchFamily="34" charset="0"/>
                <a:ea typeface="Calibri" pitchFamily="34" charset="-122"/>
                <a:cs typeface="Calibri" pitchFamily="34" charset="-120"/>
              </a:rPr>
              <a:t>Exit Ticket — 3 min. Revise a 0-point thesis into a defensible claim. Teacher scoring guide with three model responses.</a:t>
            </a:r>
            <a:endParaRPr lang="en-US" sz="1050" dirty="0"/>
          </a:p>
        </p:txBody>
      </p:sp>
      <p:sp>
        <p:nvSpPr>
          <p:cNvPr id="17" name="Shape 12"/>
          <p:cNvSpPr/>
          <p:nvPr/>
        </p:nvSpPr>
        <p:spPr>
          <a:xfrm>
            <a:off x="457200" y="2962656"/>
            <a:ext cx="2743200" cy="1426464"/>
          </a:xfrm>
          <a:prstGeom prst="roundRect">
            <a:avLst>
              <a:gd name="adj" fmla="val 5128"/>
            </a:avLst>
          </a:prstGeom>
          <a:solidFill>
            <a:srgbClr val="EEF3FF"/>
          </a:solidFill>
          <a:ln w="10160">
            <a:solidFill>
              <a:srgbClr val="E8D4D7"/>
            </a:solidFill>
            <a:prstDash val="solid"/>
          </a:ln>
          <a:effectLst>
            <a:outerShdw sx="100000" sy="100000" kx="0" ky="0" algn="bl" rotWithShape="0" blurRad="88900" dist="25400" dir="2700000">
              <a:srgbClr val="000000">
                <a:alpha val="9000"/>
              </a:srgbClr>
            </a:outerShdw>
          </a:effectLst>
        </p:spPr>
      </p:sp>
      <p:pic>
        <p:nvPicPr>
          <p:cNvPr id="18" name="Image 3" descr="preencoded.png">    </p:cNvPr>
          <p:cNvPicPr>
            <a:picLocks noChangeAspect="1"/>
          </p:cNvPicPr>
          <p:nvPr/>
        </p:nvPicPr>
        <p:blipFill>
          <a:blip r:embed="rId4"/>
          <a:stretch>
            <a:fillRect/>
          </a:stretch>
        </p:blipFill>
        <p:spPr>
          <a:xfrm>
            <a:off x="585216" y="3090672"/>
            <a:ext cx="310896" cy="310896"/>
          </a:xfrm>
          <a:prstGeom prst="rect">
            <a:avLst/>
          </a:prstGeom>
        </p:spPr>
      </p:pic>
      <p:sp>
        <p:nvSpPr>
          <p:cNvPr id="19" name="Text 13"/>
          <p:cNvSpPr/>
          <p:nvPr/>
        </p:nvSpPr>
        <p:spPr>
          <a:xfrm>
            <a:off x="969264" y="3090672"/>
            <a:ext cx="2103120" cy="310896"/>
          </a:xfrm>
          <a:prstGeom prst="rect">
            <a:avLst/>
          </a:prstGeom>
          <a:noFill/>
          <a:ln/>
        </p:spPr>
        <p:txBody>
          <a:bodyPr wrap="square" rtlCol="0" anchor="ctr"/>
          <a:lstStyle/>
          <a:p>
            <a:pPr indent="0" marL="0">
              <a:buNone/>
            </a:pPr>
            <a:r>
              <a:rPr lang="en-US" sz="1200" b="1" dirty="0">
                <a:solidFill>
                  <a:srgbClr val="1A0508"/>
                </a:solidFill>
                <a:latin typeface="Calibri" pitchFamily="34" charset="0"/>
                <a:ea typeface="Calibri" pitchFamily="34" charset="-122"/>
                <a:cs typeface="Calibri" pitchFamily="34" charset="-120"/>
              </a:rPr>
              <a:t>Slides 39–40</a:t>
            </a:r>
            <a:endParaRPr lang="en-US" sz="1200" dirty="0"/>
          </a:p>
        </p:txBody>
      </p:sp>
      <p:sp>
        <p:nvSpPr>
          <p:cNvPr id="20" name="Text 14"/>
          <p:cNvSpPr/>
          <p:nvPr/>
        </p:nvSpPr>
        <p:spPr>
          <a:xfrm>
            <a:off x="585216" y="3474720"/>
            <a:ext cx="2487168" cy="804672"/>
          </a:xfrm>
          <a:prstGeom prst="rect">
            <a:avLst/>
          </a:prstGeom>
          <a:noFill/>
          <a:ln/>
        </p:spPr>
        <p:txBody>
          <a:bodyPr wrap="square" rtlCol="0" anchor="t"/>
          <a:lstStyle/>
          <a:p>
            <a:pPr indent="0" marL="0">
              <a:buNone/>
            </a:pPr>
            <a:r>
              <a:rPr lang="en-US" sz="1050" dirty="0">
                <a:solidFill>
                  <a:srgbClr val="2C1A1E"/>
                </a:solidFill>
                <a:latin typeface="Calibri" pitchFamily="34" charset="0"/>
                <a:ea typeface="Calibri" pitchFamily="34" charset="-122"/>
                <a:cs typeface="Calibri" pitchFamily="34" charset="-120"/>
              </a:rPr>
              <a:t>AP-Style MC — 5 argument-structure questions. Tests claim identification, warrant detection, qualify vs. hedge, and line of reasoning.</a:t>
            </a:r>
            <a:endParaRPr lang="en-US" sz="1050" dirty="0"/>
          </a:p>
        </p:txBody>
      </p:sp>
      <p:sp>
        <p:nvSpPr>
          <p:cNvPr id="21" name="Shape 15"/>
          <p:cNvSpPr/>
          <p:nvPr/>
        </p:nvSpPr>
        <p:spPr>
          <a:xfrm>
            <a:off x="3337560" y="2962656"/>
            <a:ext cx="2743200" cy="1426464"/>
          </a:xfrm>
          <a:prstGeom prst="roundRect">
            <a:avLst>
              <a:gd name="adj" fmla="val 5128"/>
            </a:avLst>
          </a:prstGeom>
          <a:solidFill>
            <a:srgbClr val="F9EAEC"/>
          </a:solidFill>
          <a:ln w="10160">
            <a:solidFill>
              <a:srgbClr val="E8D4D7"/>
            </a:solidFill>
            <a:prstDash val="solid"/>
          </a:ln>
          <a:effectLst>
            <a:outerShdw sx="100000" sy="100000" kx="0" ky="0" algn="bl" rotWithShape="0" blurRad="88900" dist="25400" dir="2700000">
              <a:srgbClr val="000000">
                <a:alpha val="9000"/>
              </a:srgbClr>
            </a:outerShdw>
          </a:effectLst>
        </p:spPr>
      </p:sp>
      <p:pic>
        <p:nvPicPr>
          <p:cNvPr id="22" name="Image 4" descr="preencoded.png">    </p:cNvPr>
          <p:cNvPicPr>
            <a:picLocks noChangeAspect="1"/>
          </p:cNvPicPr>
          <p:nvPr/>
        </p:nvPicPr>
        <p:blipFill>
          <a:blip r:embed="rId5"/>
          <a:stretch>
            <a:fillRect/>
          </a:stretch>
        </p:blipFill>
        <p:spPr>
          <a:xfrm>
            <a:off x="3465576" y="3090672"/>
            <a:ext cx="310896" cy="310896"/>
          </a:xfrm>
          <a:prstGeom prst="rect">
            <a:avLst/>
          </a:prstGeom>
        </p:spPr>
      </p:pic>
      <p:sp>
        <p:nvSpPr>
          <p:cNvPr id="23" name="Text 16"/>
          <p:cNvSpPr/>
          <p:nvPr/>
        </p:nvSpPr>
        <p:spPr>
          <a:xfrm>
            <a:off x="3849624" y="3090672"/>
            <a:ext cx="2103120" cy="310896"/>
          </a:xfrm>
          <a:prstGeom prst="rect">
            <a:avLst/>
          </a:prstGeom>
          <a:noFill/>
          <a:ln/>
        </p:spPr>
        <p:txBody>
          <a:bodyPr wrap="square" rtlCol="0" anchor="ctr"/>
          <a:lstStyle/>
          <a:p>
            <a:pPr indent="0" marL="0">
              <a:buNone/>
            </a:pPr>
            <a:r>
              <a:rPr lang="en-US" sz="1200" b="1" dirty="0">
                <a:solidFill>
                  <a:srgbClr val="1A0508"/>
                </a:solidFill>
                <a:latin typeface="Calibri" pitchFamily="34" charset="0"/>
                <a:ea typeface="Calibri" pitchFamily="34" charset="-122"/>
                <a:cs typeface="Calibri" pitchFamily="34" charset="-120"/>
              </a:rPr>
              <a:t>Slide 41</a:t>
            </a:r>
            <a:endParaRPr lang="en-US" sz="1200" dirty="0"/>
          </a:p>
        </p:txBody>
      </p:sp>
      <p:sp>
        <p:nvSpPr>
          <p:cNvPr id="24" name="Text 17"/>
          <p:cNvSpPr/>
          <p:nvPr/>
        </p:nvSpPr>
        <p:spPr>
          <a:xfrm>
            <a:off x="3465576" y="3474720"/>
            <a:ext cx="2487168" cy="804672"/>
          </a:xfrm>
          <a:prstGeom prst="rect">
            <a:avLst/>
          </a:prstGeom>
          <a:noFill/>
          <a:ln/>
        </p:spPr>
        <p:txBody>
          <a:bodyPr wrap="square" rtlCol="0" anchor="t"/>
          <a:lstStyle/>
          <a:p>
            <a:pPr indent="0" marL="0">
              <a:buNone/>
            </a:pPr>
            <a:r>
              <a:rPr lang="en-US" sz="1050" dirty="0">
                <a:solidFill>
                  <a:srgbClr val="2C1A1E"/>
                </a:solidFill>
                <a:latin typeface="Calibri" pitchFamily="34" charset="0"/>
                <a:ea typeface="Calibri" pitchFamily="34" charset="-122"/>
                <a:cs typeface="Calibri" pitchFamily="34" charset="-120"/>
              </a:rPr>
              <a:t>Timed Writing Prompt — Full FRQ 3. 'Defend, challenge, or qualify' stem on failure and learning. 40-minute timer with pacing.</a:t>
            </a:r>
            <a:endParaRPr lang="en-US" sz="1050" dirty="0"/>
          </a:p>
        </p:txBody>
      </p:sp>
      <p:sp>
        <p:nvSpPr>
          <p:cNvPr id="25" name="Shape 18"/>
          <p:cNvSpPr/>
          <p:nvPr/>
        </p:nvSpPr>
        <p:spPr>
          <a:xfrm>
            <a:off x="6217920" y="2962656"/>
            <a:ext cx="2743200" cy="1426464"/>
          </a:xfrm>
          <a:prstGeom prst="roundRect">
            <a:avLst>
              <a:gd name="adj" fmla="val 5128"/>
            </a:avLst>
          </a:prstGeom>
          <a:solidFill>
            <a:srgbClr val="FEF3C7"/>
          </a:solidFill>
          <a:ln w="10160">
            <a:solidFill>
              <a:srgbClr val="E8D4D7"/>
            </a:solidFill>
            <a:prstDash val="solid"/>
          </a:ln>
          <a:effectLst>
            <a:outerShdw sx="100000" sy="100000" kx="0" ky="0" algn="bl" rotWithShape="0" blurRad="88900" dist="25400" dir="2700000">
              <a:srgbClr val="000000">
                <a:alpha val="9000"/>
              </a:srgbClr>
            </a:outerShdw>
          </a:effectLst>
        </p:spPr>
      </p:sp>
      <p:pic>
        <p:nvPicPr>
          <p:cNvPr id="26" name="Image 5" descr="preencoded.png">    </p:cNvPr>
          <p:cNvPicPr>
            <a:picLocks noChangeAspect="1"/>
          </p:cNvPicPr>
          <p:nvPr/>
        </p:nvPicPr>
        <p:blipFill>
          <a:blip r:embed="rId6"/>
          <a:stretch>
            <a:fillRect/>
          </a:stretch>
        </p:blipFill>
        <p:spPr>
          <a:xfrm>
            <a:off x="6345936" y="3090672"/>
            <a:ext cx="310896" cy="310896"/>
          </a:xfrm>
          <a:prstGeom prst="rect">
            <a:avLst/>
          </a:prstGeom>
        </p:spPr>
      </p:pic>
      <p:sp>
        <p:nvSpPr>
          <p:cNvPr id="27" name="Text 19"/>
          <p:cNvSpPr/>
          <p:nvPr/>
        </p:nvSpPr>
        <p:spPr>
          <a:xfrm>
            <a:off x="6729984" y="3090672"/>
            <a:ext cx="2103120" cy="310896"/>
          </a:xfrm>
          <a:prstGeom prst="rect">
            <a:avLst/>
          </a:prstGeom>
          <a:noFill/>
          <a:ln/>
        </p:spPr>
        <p:txBody>
          <a:bodyPr wrap="square" rtlCol="0" anchor="ctr"/>
          <a:lstStyle/>
          <a:p>
            <a:pPr indent="0" marL="0">
              <a:buNone/>
            </a:pPr>
            <a:r>
              <a:rPr lang="en-US" sz="1200" b="1" dirty="0">
                <a:solidFill>
                  <a:srgbClr val="1A0508"/>
                </a:solidFill>
                <a:latin typeface="Calibri" pitchFamily="34" charset="0"/>
                <a:ea typeface="Calibri" pitchFamily="34" charset="-122"/>
                <a:cs typeface="Calibri" pitchFamily="34" charset="-120"/>
              </a:rPr>
              <a:t>Slide 42</a:t>
            </a:r>
            <a:endParaRPr lang="en-US" sz="1200" dirty="0"/>
          </a:p>
        </p:txBody>
      </p:sp>
      <p:sp>
        <p:nvSpPr>
          <p:cNvPr id="28" name="Text 20"/>
          <p:cNvSpPr/>
          <p:nvPr/>
        </p:nvSpPr>
        <p:spPr>
          <a:xfrm>
            <a:off x="6345936" y="3474720"/>
            <a:ext cx="2487168" cy="804672"/>
          </a:xfrm>
          <a:prstGeom prst="rect">
            <a:avLst/>
          </a:prstGeom>
          <a:noFill/>
          <a:ln/>
        </p:spPr>
        <p:txBody>
          <a:bodyPr wrap="square" rtlCol="0" anchor="t"/>
          <a:lstStyle/>
          <a:p>
            <a:pPr indent="0" marL="0">
              <a:buNone/>
            </a:pPr>
            <a:r>
              <a:rPr lang="en-US" sz="1050" dirty="0">
                <a:solidFill>
                  <a:srgbClr val="2C1A1E"/>
                </a:solidFill>
                <a:latin typeface="Calibri" pitchFamily="34" charset="0"/>
                <a:ea typeface="Calibri" pitchFamily="34" charset="-122"/>
                <a:cs typeface="Calibri" pitchFamily="34" charset="-120"/>
              </a:rPr>
              <a:t>Rubric Row A + pacing guide. What 'defensible' means with anchoring examples. 50/75/90-minute period versions.</a:t>
            </a:r>
            <a:endParaRPr lang="en-US" sz="105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name="Slide 20">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457200" y="201168"/>
            <a:ext cx="8229600" cy="594360"/>
          </a:xfrm>
          <a:prstGeom prst="rect">
            <a:avLst/>
          </a:prstGeom>
          <a:noFill/>
          <a:ln/>
        </p:spPr>
        <p:txBody>
          <a:bodyPr wrap="square" rtlCol="0" anchor="ctr"/>
          <a:lstStyle/>
          <a:p>
            <a:pPr indent="0" marL="0">
              <a:buNone/>
            </a:pPr>
            <a:r>
              <a:rPr lang="en-US" sz="2100" b="1" dirty="0">
                <a:solidFill>
                  <a:srgbClr val="1A0508"/>
                </a:solidFill>
                <a:latin typeface="Cambria" pitchFamily="34" charset="0"/>
                <a:ea typeface="Cambria" pitchFamily="34" charset="-122"/>
                <a:cs typeface="Cambria" pitchFamily="34" charset="-120"/>
              </a:rPr>
              <a:t>Thesis Sample 5 of 6</a:t>
            </a:r>
            <a:endParaRPr lang="en-US" sz="2100" dirty="0"/>
          </a:p>
        </p:txBody>
      </p:sp>
      <p:sp>
        <p:nvSpPr>
          <p:cNvPr id="3" name="Shape 1"/>
          <p:cNvSpPr/>
          <p:nvPr/>
        </p:nvSpPr>
        <p:spPr>
          <a:xfrm>
            <a:off x="457200" y="841248"/>
            <a:ext cx="8229600" cy="0"/>
          </a:xfrm>
          <a:prstGeom prst="line">
            <a:avLst/>
          </a:prstGeom>
          <a:noFill/>
          <a:ln w="15240">
            <a:solidFill>
              <a:srgbClr val="E8D4D7"/>
            </a:solidFill>
            <a:prstDash val="solid"/>
          </a:ln>
        </p:spPr>
      </p:sp>
      <p:sp>
        <p:nvSpPr>
          <p:cNvPr id="4" name="Shape 2"/>
          <p:cNvSpPr/>
          <p:nvPr/>
        </p:nvSpPr>
        <p:spPr>
          <a:xfrm>
            <a:off x="457200" y="877824"/>
            <a:ext cx="8229600" cy="310896"/>
          </a:xfrm>
          <a:prstGeom prst="roundRect">
            <a:avLst>
              <a:gd name="adj" fmla="val 17647"/>
            </a:avLst>
          </a:prstGeom>
          <a:solidFill>
            <a:srgbClr val="EEF3FF"/>
          </a:solidFill>
          <a:ln w="12700">
            <a:solidFill>
              <a:srgbClr val="E8D4D7"/>
            </a:solidFill>
            <a:prstDash val="solid"/>
          </a:ln>
          <a:effectLst>
            <a:outerShdw sx="100000" sy="100000" kx="0" ky="0" algn="bl" rotWithShape="0" blurRad="88900" dist="25400" dir="2700000">
              <a:srgbClr val="000000">
                <a:alpha val="9000"/>
              </a:srgbClr>
            </a:outerShdw>
          </a:effectLst>
        </p:spPr>
      </p:sp>
      <p:sp>
        <p:nvSpPr>
          <p:cNvPr id="5" name="Text 3"/>
          <p:cNvSpPr/>
          <p:nvPr/>
        </p:nvSpPr>
        <p:spPr>
          <a:xfrm>
            <a:off x="640080" y="896112"/>
            <a:ext cx="7863840" cy="256032"/>
          </a:xfrm>
          <a:prstGeom prst="rect">
            <a:avLst/>
          </a:prstGeom>
          <a:noFill/>
          <a:ln/>
        </p:spPr>
        <p:txBody>
          <a:bodyPr wrap="square" rtlCol="0" anchor="ctr"/>
          <a:lstStyle/>
          <a:p>
            <a:pPr indent="0" marL="0">
              <a:buNone/>
            </a:pPr>
            <a:r>
              <a:rPr lang="en-US" sz="1250" b="1" dirty="0">
                <a:solidFill>
                  <a:srgbClr val="1A56DB"/>
                </a:solidFill>
                <a:latin typeface="Calibri" pitchFamily="34" charset="0"/>
                <a:ea typeface="Calibri" pitchFamily="34" charset="-122"/>
                <a:cs typeface="Calibri" pitchFamily="34" charset="-120"/>
              </a:rPr>
              <a:t>1 point — Row A  —  Defensible position — challenge move</a:t>
            </a:r>
            <a:endParaRPr lang="en-US" sz="1250" dirty="0"/>
          </a:p>
        </p:txBody>
      </p:sp>
      <p:sp>
        <p:nvSpPr>
          <p:cNvPr id="6" name="Shape 4"/>
          <p:cNvSpPr/>
          <p:nvPr/>
        </p:nvSpPr>
        <p:spPr>
          <a:xfrm>
            <a:off x="457200" y="1261872"/>
            <a:ext cx="8229600" cy="1024128"/>
          </a:xfrm>
          <a:prstGeom prst="roundRect">
            <a:avLst>
              <a:gd name="adj" fmla="val 7143"/>
            </a:avLst>
          </a:prstGeom>
          <a:solidFill>
            <a:srgbClr val="1A0508"/>
          </a:solidFill>
          <a:ln w="10160">
            <a:solidFill>
              <a:srgbClr val="E8D4D7"/>
            </a:solidFill>
            <a:prstDash val="solid"/>
          </a:ln>
          <a:effectLst>
            <a:outerShdw sx="100000" sy="100000" kx="0" ky="0" algn="bl" rotWithShape="0" blurRad="88900" dist="25400" dir="2700000">
              <a:srgbClr val="000000">
                <a:alpha val="9000"/>
              </a:srgbClr>
            </a:outerShdw>
          </a:effectLst>
        </p:spPr>
      </p:sp>
      <p:sp>
        <p:nvSpPr>
          <p:cNvPr id="7" name="Text 5"/>
          <p:cNvSpPr/>
          <p:nvPr/>
        </p:nvSpPr>
        <p:spPr>
          <a:xfrm>
            <a:off x="640080" y="1335024"/>
            <a:ext cx="7863840" cy="896112"/>
          </a:xfrm>
          <a:prstGeom prst="rect">
            <a:avLst/>
          </a:prstGeom>
          <a:noFill/>
          <a:ln/>
        </p:spPr>
        <p:txBody>
          <a:bodyPr wrap="square" rtlCol="0" anchor="ctr"/>
          <a:lstStyle/>
          <a:p>
            <a:pPr indent="0" marL="0">
              <a:buNone/>
            </a:pPr>
            <a:r>
              <a:rPr lang="en-US" sz="1200" i="1" dirty="0">
                <a:solidFill>
                  <a:srgbClr val="CADCFC"/>
                </a:solidFill>
                <a:latin typeface="Calibri" pitchFamily="34" charset="0"/>
                <a:ea typeface="Calibri" pitchFamily="34" charset="-122"/>
                <a:cs typeface="Calibri" pitchFamily="34" charset="-120"/>
              </a:rPr>
              <a:t>"The claim that independent work is essential for meaningful achievement mistakes the conditions of isolated genius for a general principle of production — most of what we recognize as meaningful achievement, from scientific discovery to artistic innovation, emerges from networks of collaboration, dialogue, and social critique rather than from solitary effort."</a:t>
            </a:r>
            <a:endParaRPr lang="en-US" sz="1200" dirty="0"/>
          </a:p>
        </p:txBody>
      </p:sp>
      <p:sp>
        <p:nvSpPr>
          <p:cNvPr id="8" name="Text 6"/>
          <p:cNvSpPr/>
          <p:nvPr/>
        </p:nvSpPr>
        <p:spPr>
          <a:xfrm>
            <a:off x="457200" y="2377440"/>
            <a:ext cx="1828800" cy="274320"/>
          </a:xfrm>
          <a:prstGeom prst="rect">
            <a:avLst/>
          </a:prstGeom>
          <a:noFill/>
          <a:ln/>
        </p:spPr>
        <p:txBody>
          <a:bodyPr wrap="square" rtlCol="0" anchor="ctr"/>
          <a:lstStyle/>
          <a:p>
            <a:pPr indent="0" marL="0">
              <a:buNone/>
            </a:pPr>
            <a:r>
              <a:rPr lang="en-US" sz="1150" b="1" dirty="0">
                <a:solidFill>
                  <a:srgbClr val="1A0508"/>
                </a:solidFill>
                <a:latin typeface="Calibri" pitchFamily="34" charset="0"/>
                <a:ea typeface="Calibri" pitchFamily="34" charset="-122"/>
                <a:cs typeface="Calibri" pitchFamily="34" charset="-120"/>
              </a:rPr>
              <a:t>Annotation:</a:t>
            </a:r>
            <a:endParaRPr lang="en-US" sz="1150" dirty="0"/>
          </a:p>
        </p:txBody>
      </p:sp>
      <p:sp>
        <p:nvSpPr>
          <p:cNvPr id="9" name="Shape 7"/>
          <p:cNvSpPr/>
          <p:nvPr/>
        </p:nvSpPr>
        <p:spPr>
          <a:xfrm>
            <a:off x="457200" y="2761488"/>
            <a:ext cx="219456" cy="219456"/>
          </a:xfrm>
          <a:prstGeom prst="ellipse">
            <a:avLst/>
          </a:prstGeom>
          <a:solidFill>
            <a:srgbClr val="9B1D2A"/>
          </a:solidFill>
          <a:ln w="12700">
            <a:solidFill>
              <a:srgbClr val="9B1D2A"/>
            </a:solidFill>
            <a:prstDash val="solid"/>
          </a:ln>
        </p:spPr>
      </p:sp>
      <p:sp>
        <p:nvSpPr>
          <p:cNvPr id="10" name="Text 8"/>
          <p:cNvSpPr/>
          <p:nvPr/>
        </p:nvSpPr>
        <p:spPr>
          <a:xfrm>
            <a:off x="749808" y="2706624"/>
            <a:ext cx="4736592" cy="329184"/>
          </a:xfrm>
          <a:prstGeom prst="rect">
            <a:avLst/>
          </a:prstGeom>
          <a:noFill/>
          <a:ln/>
        </p:spPr>
        <p:txBody>
          <a:bodyPr wrap="square" rtlCol="0" anchor="ctr"/>
          <a:lstStyle/>
          <a:p>
            <a:pPr indent="0" marL="0">
              <a:buNone/>
            </a:pPr>
            <a:r>
              <a:rPr lang="en-US" sz="1050" dirty="0">
                <a:solidFill>
                  <a:srgbClr val="2C1A1E"/>
                </a:solidFill>
                <a:latin typeface="Calibri" pitchFamily="34" charset="0"/>
                <a:ea typeface="Calibri" pitchFamily="34" charset="-122"/>
                <a:cs typeface="Calibri" pitchFamily="34" charset="-120"/>
              </a:rPr>
              <a:t>Directly challenges the prompt's claim with precision.</a:t>
            </a:r>
            <a:endParaRPr lang="en-US" sz="1050" dirty="0"/>
          </a:p>
        </p:txBody>
      </p:sp>
      <p:sp>
        <p:nvSpPr>
          <p:cNvPr id="11" name="Shape 9"/>
          <p:cNvSpPr/>
          <p:nvPr/>
        </p:nvSpPr>
        <p:spPr>
          <a:xfrm>
            <a:off x="457200" y="3108960"/>
            <a:ext cx="219456" cy="219456"/>
          </a:xfrm>
          <a:prstGeom prst="ellipse">
            <a:avLst/>
          </a:prstGeom>
          <a:solidFill>
            <a:srgbClr val="9B1D2A"/>
          </a:solidFill>
          <a:ln w="12700">
            <a:solidFill>
              <a:srgbClr val="9B1D2A"/>
            </a:solidFill>
            <a:prstDash val="solid"/>
          </a:ln>
        </p:spPr>
      </p:sp>
      <p:sp>
        <p:nvSpPr>
          <p:cNvPr id="12" name="Text 10"/>
          <p:cNvSpPr/>
          <p:nvPr/>
        </p:nvSpPr>
        <p:spPr>
          <a:xfrm>
            <a:off x="749808" y="3054096"/>
            <a:ext cx="4736592" cy="329184"/>
          </a:xfrm>
          <a:prstGeom prst="rect">
            <a:avLst/>
          </a:prstGeom>
          <a:noFill/>
          <a:ln/>
        </p:spPr>
        <p:txBody>
          <a:bodyPr wrap="square" rtlCol="0" anchor="ctr"/>
          <a:lstStyle/>
          <a:p>
            <a:pPr indent="0" marL="0">
              <a:buNone/>
            </a:pPr>
            <a:r>
              <a:rPr lang="en-US" sz="1050" dirty="0">
                <a:solidFill>
                  <a:srgbClr val="2C1A1E"/>
                </a:solidFill>
                <a:latin typeface="Calibri" pitchFamily="34" charset="0"/>
                <a:ea typeface="Calibri" pitchFamily="34" charset="-122"/>
                <a:cs typeface="Calibri" pitchFamily="34" charset="-120"/>
              </a:rPr>
              <a:t>Names the error: overgeneralizing from exceptional cases.</a:t>
            </a:r>
            <a:endParaRPr lang="en-US" sz="1050" dirty="0"/>
          </a:p>
        </p:txBody>
      </p:sp>
      <p:sp>
        <p:nvSpPr>
          <p:cNvPr id="13" name="Shape 11"/>
          <p:cNvSpPr/>
          <p:nvPr/>
        </p:nvSpPr>
        <p:spPr>
          <a:xfrm>
            <a:off x="457200" y="3456432"/>
            <a:ext cx="219456" cy="219456"/>
          </a:xfrm>
          <a:prstGeom prst="ellipse">
            <a:avLst/>
          </a:prstGeom>
          <a:solidFill>
            <a:srgbClr val="9B1D2A"/>
          </a:solidFill>
          <a:ln w="12700">
            <a:solidFill>
              <a:srgbClr val="9B1D2A"/>
            </a:solidFill>
            <a:prstDash val="solid"/>
          </a:ln>
        </p:spPr>
      </p:sp>
      <p:sp>
        <p:nvSpPr>
          <p:cNvPr id="14" name="Text 12"/>
          <p:cNvSpPr/>
          <p:nvPr/>
        </p:nvSpPr>
        <p:spPr>
          <a:xfrm>
            <a:off x="749808" y="3401568"/>
            <a:ext cx="4736592" cy="329184"/>
          </a:xfrm>
          <a:prstGeom prst="rect">
            <a:avLst/>
          </a:prstGeom>
          <a:noFill/>
          <a:ln/>
        </p:spPr>
        <p:txBody>
          <a:bodyPr wrap="square" rtlCol="0" anchor="ctr"/>
          <a:lstStyle/>
          <a:p>
            <a:pPr indent="0" marL="0">
              <a:buNone/>
            </a:pPr>
            <a:r>
              <a:rPr lang="en-US" sz="1050" dirty="0">
                <a:solidFill>
                  <a:srgbClr val="2C1A1E"/>
                </a:solidFill>
                <a:latin typeface="Calibri" pitchFamily="34" charset="0"/>
                <a:ea typeface="Calibri" pitchFamily="34" charset="-122"/>
                <a:cs typeface="Calibri" pitchFamily="34" charset="-120"/>
              </a:rPr>
              <a:t>Makes a positive counter-claim: meaningful achievement emerges from networks.</a:t>
            </a:r>
            <a:endParaRPr lang="en-US" sz="1050" dirty="0"/>
          </a:p>
        </p:txBody>
      </p:sp>
      <p:sp>
        <p:nvSpPr>
          <p:cNvPr id="15" name="Shape 13"/>
          <p:cNvSpPr/>
          <p:nvPr/>
        </p:nvSpPr>
        <p:spPr>
          <a:xfrm>
            <a:off x="457200" y="3803904"/>
            <a:ext cx="219456" cy="219456"/>
          </a:xfrm>
          <a:prstGeom prst="ellipse">
            <a:avLst/>
          </a:prstGeom>
          <a:solidFill>
            <a:srgbClr val="9B1D2A"/>
          </a:solidFill>
          <a:ln w="12700">
            <a:solidFill>
              <a:srgbClr val="9B1D2A"/>
            </a:solidFill>
            <a:prstDash val="solid"/>
          </a:ln>
        </p:spPr>
      </p:sp>
      <p:sp>
        <p:nvSpPr>
          <p:cNvPr id="16" name="Text 14"/>
          <p:cNvSpPr/>
          <p:nvPr/>
        </p:nvSpPr>
        <p:spPr>
          <a:xfrm>
            <a:off x="749808" y="3749040"/>
            <a:ext cx="4736592" cy="329184"/>
          </a:xfrm>
          <a:prstGeom prst="rect">
            <a:avLst/>
          </a:prstGeom>
          <a:noFill/>
          <a:ln/>
        </p:spPr>
        <p:txBody>
          <a:bodyPr wrap="square" rtlCol="0" anchor="ctr"/>
          <a:lstStyle/>
          <a:p>
            <a:pPr indent="0" marL="0">
              <a:buNone/>
            </a:pPr>
            <a:r>
              <a:rPr lang="en-US" sz="1050" dirty="0">
                <a:solidFill>
                  <a:srgbClr val="2C1A1E"/>
                </a:solidFill>
                <a:latin typeface="Calibri" pitchFamily="34" charset="0"/>
                <a:ea typeface="Calibri" pitchFamily="34" charset="-122"/>
                <a:cs typeface="Calibri" pitchFamily="34" charset="-120"/>
              </a:rPr>
              <a:t>The warrant is implicit but strong: the historical record of how meaningful achievements happen is evidence of what conditions produce them.</a:t>
            </a:r>
            <a:endParaRPr lang="en-US" sz="1050" dirty="0"/>
          </a:p>
        </p:txBody>
      </p:sp>
      <p:sp>
        <p:nvSpPr>
          <p:cNvPr id="17" name="Shape 15"/>
          <p:cNvSpPr/>
          <p:nvPr/>
        </p:nvSpPr>
        <p:spPr>
          <a:xfrm>
            <a:off x="5577840" y="2377440"/>
            <a:ext cx="3108960" cy="2523744"/>
          </a:xfrm>
          <a:prstGeom prst="roundRect">
            <a:avLst>
              <a:gd name="adj" fmla="val 2899"/>
            </a:avLst>
          </a:prstGeom>
          <a:solidFill>
            <a:srgbClr val="EEF3FF"/>
          </a:solidFill>
          <a:ln w="10160">
            <a:solidFill>
              <a:srgbClr val="E8D4D7"/>
            </a:solidFill>
            <a:prstDash val="solid"/>
          </a:ln>
          <a:effectLst>
            <a:outerShdw sx="100000" sy="100000" kx="0" ky="0" algn="bl" rotWithShape="0" blurRad="88900" dist="25400" dir="2700000">
              <a:srgbClr val="000000">
                <a:alpha val="9000"/>
              </a:srgbClr>
            </a:outerShdw>
          </a:effectLst>
        </p:spPr>
      </p:sp>
      <p:sp>
        <p:nvSpPr>
          <p:cNvPr id="18" name="Text 16"/>
          <p:cNvSpPr/>
          <p:nvPr/>
        </p:nvSpPr>
        <p:spPr>
          <a:xfrm>
            <a:off x="5742432" y="2450592"/>
            <a:ext cx="2779776" cy="274320"/>
          </a:xfrm>
          <a:prstGeom prst="rect">
            <a:avLst/>
          </a:prstGeom>
          <a:noFill/>
          <a:ln/>
        </p:spPr>
        <p:txBody>
          <a:bodyPr wrap="square" rtlCol="0" anchor="ctr"/>
          <a:lstStyle/>
          <a:p>
            <a:pPr indent="0" marL="0">
              <a:buNone/>
            </a:pPr>
            <a:r>
              <a:rPr lang="en-US" sz="1100" b="1" dirty="0">
                <a:solidFill>
                  <a:srgbClr val="1A56DB"/>
                </a:solidFill>
                <a:latin typeface="Calibri" pitchFamily="34" charset="0"/>
                <a:ea typeface="Calibri" pitchFamily="34" charset="-122"/>
                <a:cs typeface="Calibri" pitchFamily="34" charset="-120"/>
              </a:rPr>
              <a:t>Why it scores this:</a:t>
            </a:r>
            <a:endParaRPr lang="en-US" sz="1100" dirty="0"/>
          </a:p>
        </p:txBody>
      </p:sp>
      <p:sp>
        <p:nvSpPr>
          <p:cNvPr id="19" name="Text 17"/>
          <p:cNvSpPr/>
          <p:nvPr/>
        </p:nvSpPr>
        <p:spPr>
          <a:xfrm>
            <a:off x="5742432" y="2761488"/>
            <a:ext cx="2779776" cy="2029968"/>
          </a:xfrm>
          <a:prstGeom prst="rect">
            <a:avLst/>
          </a:prstGeom>
          <a:noFill/>
          <a:ln/>
        </p:spPr>
        <p:txBody>
          <a:bodyPr wrap="square" rtlCol="0" anchor="ctr"/>
          <a:lstStyle/>
          <a:p>
            <a:pPr indent="0" marL="0">
              <a:buNone/>
            </a:pPr>
            <a:r>
              <a:rPr lang="en-US" sz="1000" dirty="0">
                <a:solidFill>
                  <a:srgbClr val="2C1A1E"/>
                </a:solidFill>
                <a:latin typeface="Calibri" pitchFamily="34" charset="0"/>
                <a:ea typeface="Calibri" pitchFamily="34" charset="-122"/>
                <a:cs typeface="Calibri" pitchFamily="34" charset="-120"/>
              </a:rPr>
              <a:t>Full Row A via the challenge move. Harder to write well than defend — must prove two things: original claim is wrong AND alternative claim is right. Students who challenge but only argue against the original earn partial Row B.</a:t>
            </a:r>
            <a:endParaRPr lang="en-US" sz="1000"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name="Slide 21">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457200" y="201168"/>
            <a:ext cx="8229600" cy="594360"/>
          </a:xfrm>
          <a:prstGeom prst="rect">
            <a:avLst/>
          </a:prstGeom>
          <a:noFill/>
          <a:ln/>
        </p:spPr>
        <p:txBody>
          <a:bodyPr wrap="square" rtlCol="0" anchor="ctr"/>
          <a:lstStyle/>
          <a:p>
            <a:pPr indent="0" marL="0">
              <a:buNone/>
            </a:pPr>
            <a:r>
              <a:rPr lang="en-US" sz="2100" b="1" dirty="0">
                <a:solidFill>
                  <a:srgbClr val="1A0508"/>
                </a:solidFill>
                <a:latin typeface="Cambria" pitchFamily="34" charset="0"/>
                <a:ea typeface="Cambria" pitchFamily="34" charset="-122"/>
                <a:cs typeface="Cambria" pitchFamily="34" charset="-120"/>
              </a:rPr>
              <a:t>Thesis Sample 6 of 6</a:t>
            </a:r>
            <a:endParaRPr lang="en-US" sz="2100" dirty="0"/>
          </a:p>
        </p:txBody>
      </p:sp>
      <p:sp>
        <p:nvSpPr>
          <p:cNvPr id="3" name="Shape 1"/>
          <p:cNvSpPr/>
          <p:nvPr/>
        </p:nvSpPr>
        <p:spPr>
          <a:xfrm>
            <a:off x="457200" y="841248"/>
            <a:ext cx="8229600" cy="0"/>
          </a:xfrm>
          <a:prstGeom prst="line">
            <a:avLst/>
          </a:prstGeom>
          <a:noFill/>
          <a:ln w="15240">
            <a:solidFill>
              <a:srgbClr val="E8D4D7"/>
            </a:solidFill>
            <a:prstDash val="solid"/>
          </a:ln>
        </p:spPr>
      </p:sp>
      <p:sp>
        <p:nvSpPr>
          <p:cNvPr id="4" name="Shape 2"/>
          <p:cNvSpPr/>
          <p:nvPr/>
        </p:nvSpPr>
        <p:spPr>
          <a:xfrm>
            <a:off x="457200" y="877824"/>
            <a:ext cx="8229600" cy="310896"/>
          </a:xfrm>
          <a:prstGeom prst="roundRect">
            <a:avLst>
              <a:gd name="adj" fmla="val 17647"/>
            </a:avLst>
          </a:prstGeom>
          <a:solidFill>
            <a:srgbClr val="E6F5F3"/>
          </a:solidFill>
          <a:ln w="12700">
            <a:solidFill>
              <a:srgbClr val="E8D4D7"/>
            </a:solidFill>
            <a:prstDash val="solid"/>
          </a:ln>
          <a:effectLst>
            <a:outerShdw sx="100000" sy="100000" kx="0" ky="0" algn="bl" rotWithShape="0" blurRad="88900" dist="25400" dir="2700000">
              <a:srgbClr val="000000">
                <a:alpha val="9000"/>
              </a:srgbClr>
            </a:outerShdw>
          </a:effectLst>
        </p:spPr>
      </p:sp>
      <p:sp>
        <p:nvSpPr>
          <p:cNvPr id="5" name="Text 3"/>
          <p:cNvSpPr/>
          <p:nvPr/>
        </p:nvSpPr>
        <p:spPr>
          <a:xfrm>
            <a:off x="640080" y="896112"/>
            <a:ext cx="7863840" cy="256032"/>
          </a:xfrm>
          <a:prstGeom prst="rect">
            <a:avLst/>
          </a:prstGeom>
          <a:noFill/>
          <a:ln/>
        </p:spPr>
        <p:txBody>
          <a:bodyPr wrap="square" rtlCol="0" anchor="ctr"/>
          <a:lstStyle/>
          <a:p>
            <a:pPr indent="0" marL="0">
              <a:buNone/>
            </a:pPr>
            <a:r>
              <a:rPr lang="en-US" sz="1250" b="1" dirty="0">
                <a:solidFill>
                  <a:srgbClr val="0D6F66"/>
                </a:solidFill>
                <a:latin typeface="Calibri" pitchFamily="34" charset="0"/>
                <a:ea typeface="Calibri" pitchFamily="34" charset="-122"/>
                <a:cs typeface="Calibri" pitchFamily="34" charset="-120"/>
              </a:rPr>
              <a:t>1 point + sophistication signal  —  Defensible + qualify — specific condition</a:t>
            </a:r>
            <a:endParaRPr lang="en-US" sz="1250" dirty="0"/>
          </a:p>
        </p:txBody>
      </p:sp>
      <p:sp>
        <p:nvSpPr>
          <p:cNvPr id="6" name="Shape 4"/>
          <p:cNvSpPr/>
          <p:nvPr/>
        </p:nvSpPr>
        <p:spPr>
          <a:xfrm>
            <a:off x="457200" y="1261872"/>
            <a:ext cx="8229600" cy="1024128"/>
          </a:xfrm>
          <a:prstGeom prst="roundRect">
            <a:avLst>
              <a:gd name="adj" fmla="val 7143"/>
            </a:avLst>
          </a:prstGeom>
          <a:solidFill>
            <a:srgbClr val="1A0508"/>
          </a:solidFill>
          <a:ln w="10160">
            <a:solidFill>
              <a:srgbClr val="E8D4D7"/>
            </a:solidFill>
            <a:prstDash val="solid"/>
          </a:ln>
          <a:effectLst>
            <a:outerShdw sx="100000" sy="100000" kx="0" ky="0" algn="bl" rotWithShape="0" blurRad="88900" dist="25400" dir="2700000">
              <a:srgbClr val="000000">
                <a:alpha val="9000"/>
              </a:srgbClr>
            </a:outerShdw>
          </a:effectLst>
        </p:spPr>
      </p:sp>
      <p:sp>
        <p:nvSpPr>
          <p:cNvPr id="7" name="Text 5"/>
          <p:cNvSpPr/>
          <p:nvPr/>
        </p:nvSpPr>
        <p:spPr>
          <a:xfrm>
            <a:off x="640080" y="1335024"/>
            <a:ext cx="7863840" cy="896112"/>
          </a:xfrm>
          <a:prstGeom prst="rect">
            <a:avLst/>
          </a:prstGeom>
          <a:noFill/>
          <a:ln/>
        </p:spPr>
        <p:txBody>
          <a:bodyPr wrap="square" rtlCol="0" anchor="ctr"/>
          <a:lstStyle/>
          <a:p>
            <a:pPr indent="0" marL="0">
              <a:buNone/>
            </a:pPr>
            <a:r>
              <a:rPr lang="en-US" sz="1200" i="1" dirty="0">
                <a:solidFill>
                  <a:srgbClr val="CADCFC"/>
                </a:solidFill>
                <a:latin typeface="Calibri" pitchFamily="34" charset="0"/>
                <a:ea typeface="Calibri" pitchFamily="34" charset="-122"/>
                <a:cs typeface="Calibri" pitchFamily="34" charset="-120"/>
              </a:rPr>
              <a:t>"Independent work is essential for meaningful achievement precisely during the skill-acquisition phase of any complex domain — the period when a practitioner must internalize patterns to automaticity that cannot be achieved while managing the cognitive overhead of collaboration — but becomes a limiting factor once internalization is complete and social feedback is required to identify blind spots that solitary practice reinforces."</a:t>
            </a:r>
            <a:endParaRPr lang="en-US" sz="1200" dirty="0"/>
          </a:p>
        </p:txBody>
      </p:sp>
      <p:sp>
        <p:nvSpPr>
          <p:cNvPr id="8" name="Text 6"/>
          <p:cNvSpPr/>
          <p:nvPr/>
        </p:nvSpPr>
        <p:spPr>
          <a:xfrm>
            <a:off x="457200" y="2377440"/>
            <a:ext cx="1828800" cy="274320"/>
          </a:xfrm>
          <a:prstGeom prst="rect">
            <a:avLst/>
          </a:prstGeom>
          <a:noFill/>
          <a:ln/>
        </p:spPr>
        <p:txBody>
          <a:bodyPr wrap="square" rtlCol="0" anchor="ctr"/>
          <a:lstStyle/>
          <a:p>
            <a:pPr indent="0" marL="0">
              <a:buNone/>
            </a:pPr>
            <a:r>
              <a:rPr lang="en-US" sz="1150" b="1" dirty="0">
                <a:solidFill>
                  <a:srgbClr val="1A0508"/>
                </a:solidFill>
                <a:latin typeface="Calibri" pitchFamily="34" charset="0"/>
                <a:ea typeface="Calibri" pitchFamily="34" charset="-122"/>
                <a:cs typeface="Calibri" pitchFamily="34" charset="-120"/>
              </a:rPr>
              <a:t>Annotation:</a:t>
            </a:r>
            <a:endParaRPr lang="en-US" sz="1150" dirty="0"/>
          </a:p>
        </p:txBody>
      </p:sp>
      <p:sp>
        <p:nvSpPr>
          <p:cNvPr id="9" name="Shape 7"/>
          <p:cNvSpPr/>
          <p:nvPr/>
        </p:nvSpPr>
        <p:spPr>
          <a:xfrm>
            <a:off x="457200" y="2761488"/>
            <a:ext cx="219456" cy="219456"/>
          </a:xfrm>
          <a:prstGeom prst="ellipse">
            <a:avLst/>
          </a:prstGeom>
          <a:solidFill>
            <a:srgbClr val="9B1D2A"/>
          </a:solidFill>
          <a:ln w="12700">
            <a:solidFill>
              <a:srgbClr val="9B1D2A"/>
            </a:solidFill>
            <a:prstDash val="solid"/>
          </a:ln>
        </p:spPr>
      </p:sp>
      <p:sp>
        <p:nvSpPr>
          <p:cNvPr id="10" name="Text 8"/>
          <p:cNvSpPr/>
          <p:nvPr/>
        </p:nvSpPr>
        <p:spPr>
          <a:xfrm>
            <a:off x="749808" y="2706624"/>
            <a:ext cx="4736592" cy="329184"/>
          </a:xfrm>
          <a:prstGeom prst="rect">
            <a:avLst/>
          </a:prstGeom>
          <a:noFill/>
          <a:ln/>
        </p:spPr>
        <p:txBody>
          <a:bodyPr wrap="square" rtlCol="0" anchor="ctr"/>
          <a:lstStyle/>
          <a:p>
            <a:pPr indent="0" marL="0">
              <a:buNone/>
            </a:pPr>
            <a:r>
              <a:rPr lang="en-US" sz="1050" dirty="0">
                <a:solidFill>
                  <a:srgbClr val="2C1A1E"/>
                </a:solidFill>
                <a:latin typeface="Calibri" pitchFamily="34" charset="0"/>
                <a:ea typeface="Calibri" pitchFamily="34" charset="-122"/>
                <a:cs typeface="Calibri" pitchFamily="34" charset="-120"/>
              </a:rPr>
              <a:t>Takes a specific position: essential in phase X, counterproductive in phase Y.</a:t>
            </a:r>
            <a:endParaRPr lang="en-US" sz="1050" dirty="0"/>
          </a:p>
        </p:txBody>
      </p:sp>
      <p:sp>
        <p:nvSpPr>
          <p:cNvPr id="11" name="Shape 9"/>
          <p:cNvSpPr/>
          <p:nvPr/>
        </p:nvSpPr>
        <p:spPr>
          <a:xfrm>
            <a:off x="457200" y="3108960"/>
            <a:ext cx="219456" cy="219456"/>
          </a:xfrm>
          <a:prstGeom prst="ellipse">
            <a:avLst/>
          </a:prstGeom>
          <a:solidFill>
            <a:srgbClr val="9B1D2A"/>
          </a:solidFill>
          <a:ln w="12700">
            <a:solidFill>
              <a:srgbClr val="9B1D2A"/>
            </a:solidFill>
            <a:prstDash val="solid"/>
          </a:ln>
        </p:spPr>
      </p:sp>
      <p:sp>
        <p:nvSpPr>
          <p:cNvPr id="12" name="Text 10"/>
          <p:cNvSpPr/>
          <p:nvPr/>
        </p:nvSpPr>
        <p:spPr>
          <a:xfrm>
            <a:off x="749808" y="3054096"/>
            <a:ext cx="4736592" cy="329184"/>
          </a:xfrm>
          <a:prstGeom prst="rect">
            <a:avLst/>
          </a:prstGeom>
          <a:noFill/>
          <a:ln/>
        </p:spPr>
        <p:txBody>
          <a:bodyPr wrap="square" rtlCol="0" anchor="ctr"/>
          <a:lstStyle/>
          <a:p>
            <a:pPr indent="0" marL="0">
              <a:buNone/>
            </a:pPr>
            <a:r>
              <a:rPr lang="en-US" sz="1050" dirty="0">
                <a:solidFill>
                  <a:srgbClr val="2C1A1E"/>
                </a:solidFill>
                <a:latin typeface="Calibri" pitchFamily="34" charset="0"/>
                <a:ea typeface="Calibri" pitchFamily="34" charset="-122"/>
                <a:cs typeface="Calibri" pitchFamily="34" charset="-120"/>
              </a:rPr>
              <a:t>Names the condition with precision: the skill-acquisition / automaticity phase.</a:t>
            </a:r>
            <a:endParaRPr lang="en-US" sz="1050" dirty="0"/>
          </a:p>
        </p:txBody>
      </p:sp>
      <p:sp>
        <p:nvSpPr>
          <p:cNvPr id="13" name="Shape 11"/>
          <p:cNvSpPr/>
          <p:nvPr/>
        </p:nvSpPr>
        <p:spPr>
          <a:xfrm>
            <a:off x="457200" y="3456432"/>
            <a:ext cx="219456" cy="219456"/>
          </a:xfrm>
          <a:prstGeom prst="ellipse">
            <a:avLst/>
          </a:prstGeom>
          <a:solidFill>
            <a:srgbClr val="9B1D2A"/>
          </a:solidFill>
          <a:ln w="12700">
            <a:solidFill>
              <a:srgbClr val="9B1D2A"/>
            </a:solidFill>
            <a:prstDash val="solid"/>
          </a:ln>
        </p:spPr>
      </p:sp>
      <p:sp>
        <p:nvSpPr>
          <p:cNvPr id="14" name="Text 12"/>
          <p:cNvSpPr/>
          <p:nvPr/>
        </p:nvSpPr>
        <p:spPr>
          <a:xfrm>
            <a:off x="749808" y="3401568"/>
            <a:ext cx="4736592" cy="329184"/>
          </a:xfrm>
          <a:prstGeom prst="rect">
            <a:avLst/>
          </a:prstGeom>
          <a:noFill/>
          <a:ln/>
        </p:spPr>
        <p:txBody>
          <a:bodyPr wrap="square" rtlCol="0" anchor="ctr"/>
          <a:lstStyle/>
          <a:p>
            <a:pPr indent="0" marL="0">
              <a:buNone/>
            </a:pPr>
            <a:r>
              <a:rPr lang="en-US" sz="1050" dirty="0">
                <a:solidFill>
                  <a:srgbClr val="2C1A1E"/>
                </a:solidFill>
                <a:latin typeface="Calibri" pitchFamily="34" charset="0"/>
                <a:ea typeface="Calibri" pitchFamily="34" charset="-122"/>
                <a:cs typeface="Calibri" pitchFamily="34" charset="-120"/>
              </a:rPr>
              <a:t>Provides the mechanism: cognitive overhead prevents internalization in early phases; social feedback unavailable in solo practice.</a:t>
            </a:r>
            <a:endParaRPr lang="en-US" sz="1050" dirty="0"/>
          </a:p>
        </p:txBody>
      </p:sp>
      <p:sp>
        <p:nvSpPr>
          <p:cNvPr id="15" name="Shape 13"/>
          <p:cNvSpPr/>
          <p:nvPr/>
        </p:nvSpPr>
        <p:spPr>
          <a:xfrm>
            <a:off x="457200" y="3803904"/>
            <a:ext cx="219456" cy="219456"/>
          </a:xfrm>
          <a:prstGeom prst="ellipse">
            <a:avLst/>
          </a:prstGeom>
          <a:solidFill>
            <a:srgbClr val="9B1D2A"/>
          </a:solidFill>
          <a:ln w="12700">
            <a:solidFill>
              <a:srgbClr val="9B1D2A"/>
            </a:solidFill>
            <a:prstDash val="solid"/>
          </a:ln>
        </p:spPr>
      </p:sp>
      <p:sp>
        <p:nvSpPr>
          <p:cNvPr id="16" name="Text 14"/>
          <p:cNvSpPr/>
          <p:nvPr/>
        </p:nvSpPr>
        <p:spPr>
          <a:xfrm>
            <a:off x="749808" y="3749040"/>
            <a:ext cx="4736592" cy="329184"/>
          </a:xfrm>
          <a:prstGeom prst="rect">
            <a:avLst/>
          </a:prstGeom>
          <a:noFill/>
          <a:ln/>
        </p:spPr>
        <p:txBody>
          <a:bodyPr wrap="square" rtlCol="0" anchor="ctr"/>
          <a:lstStyle/>
          <a:p>
            <a:pPr indent="0" marL="0">
              <a:buNone/>
            </a:pPr>
            <a:r>
              <a:rPr lang="en-US" sz="1050" dirty="0">
                <a:solidFill>
                  <a:srgbClr val="2C1A1E"/>
                </a:solidFill>
                <a:latin typeface="Calibri" pitchFamily="34" charset="0"/>
                <a:ea typeface="Calibri" pitchFamily="34" charset="-122"/>
                <a:cs typeface="Calibri" pitchFamily="34" charset="-120"/>
              </a:rPr>
              <a:t>The 'but becomes a limiting factor' clause is a second equally specific claim about a different phase.</a:t>
            </a:r>
            <a:endParaRPr lang="en-US" sz="1050" dirty="0"/>
          </a:p>
        </p:txBody>
      </p:sp>
      <p:sp>
        <p:nvSpPr>
          <p:cNvPr id="17" name="Shape 15"/>
          <p:cNvSpPr/>
          <p:nvPr/>
        </p:nvSpPr>
        <p:spPr>
          <a:xfrm>
            <a:off x="457200" y="4151376"/>
            <a:ext cx="219456" cy="219456"/>
          </a:xfrm>
          <a:prstGeom prst="ellipse">
            <a:avLst/>
          </a:prstGeom>
          <a:solidFill>
            <a:srgbClr val="9B1D2A"/>
          </a:solidFill>
          <a:ln w="12700">
            <a:solidFill>
              <a:srgbClr val="9B1D2A"/>
            </a:solidFill>
            <a:prstDash val="solid"/>
          </a:ln>
        </p:spPr>
      </p:sp>
      <p:sp>
        <p:nvSpPr>
          <p:cNvPr id="18" name="Text 16"/>
          <p:cNvSpPr/>
          <p:nvPr/>
        </p:nvSpPr>
        <p:spPr>
          <a:xfrm>
            <a:off x="749808" y="4096512"/>
            <a:ext cx="4736592" cy="329184"/>
          </a:xfrm>
          <a:prstGeom prst="rect">
            <a:avLst/>
          </a:prstGeom>
          <a:noFill/>
          <a:ln/>
        </p:spPr>
        <p:txBody>
          <a:bodyPr wrap="square" rtlCol="0" anchor="ctr"/>
          <a:lstStyle/>
          <a:p>
            <a:pPr indent="0" marL="0">
              <a:buNone/>
            </a:pPr>
            <a:r>
              <a:rPr lang="en-US" sz="1050" dirty="0">
                <a:solidFill>
                  <a:srgbClr val="2C1A1E"/>
                </a:solidFill>
                <a:latin typeface="Calibri" pitchFamily="34" charset="0"/>
                <a:ea typeface="Calibri" pitchFamily="34" charset="-122"/>
                <a:cs typeface="Calibri" pitchFamily="34" charset="-120"/>
              </a:rPr>
              <a:t>Sets up the sophistication point: acknowledges a complexity the essay's analysis will generate.</a:t>
            </a:r>
            <a:endParaRPr lang="en-US" sz="1050" dirty="0"/>
          </a:p>
        </p:txBody>
      </p:sp>
      <p:sp>
        <p:nvSpPr>
          <p:cNvPr id="19" name="Shape 17"/>
          <p:cNvSpPr/>
          <p:nvPr/>
        </p:nvSpPr>
        <p:spPr>
          <a:xfrm>
            <a:off x="5577840" y="2377440"/>
            <a:ext cx="3108960" cy="2523744"/>
          </a:xfrm>
          <a:prstGeom prst="roundRect">
            <a:avLst>
              <a:gd name="adj" fmla="val 2899"/>
            </a:avLst>
          </a:prstGeom>
          <a:solidFill>
            <a:srgbClr val="E6F5F3"/>
          </a:solidFill>
          <a:ln w="10160">
            <a:solidFill>
              <a:srgbClr val="E8D4D7"/>
            </a:solidFill>
            <a:prstDash val="solid"/>
          </a:ln>
          <a:effectLst>
            <a:outerShdw sx="100000" sy="100000" kx="0" ky="0" algn="bl" rotWithShape="0" blurRad="88900" dist="25400" dir="2700000">
              <a:srgbClr val="000000">
                <a:alpha val="9000"/>
              </a:srgbClr>
            </a:outerShdw>
          </a:effectLst>
        </p:spPr>
      </p:sp>
      <p:sp>
        <p:nvSpPr>
          <p:cNvPr id="20" name="Text 18"/>
          <p:cNvSpPr/>
          <p:nvPr/>
        </p:nvSpPr>
        <p:spPr>
          <a:xfrm>
            <a:off x="5742432" y="2450592"/>
            <a:ext cx="2779776" cy="274320"/>
          </a:xfrm>
          <a:prstGeom prst="rect">
            <a:avLst/>
          </a:prstGeom>
          <a:noFill/>
          <a:ln/>
        </p:spPr>
        <p:txBody>
          <a:bodyPr wrap="square" rtlCol="0" anchor="ctr"/>
          <a:lstStyle/>
          <a:p>
            <a:pPr indent="0" marL="0">
              <a:buNone/>
            </a:pPr>
            <a:r>
              <a:rPr lang="en-US" sz="1100" b="1" dirty="0">
                <a:solidFill>
                  <a:srgbClr val="0D6F66"/>
                </a:solidFill>
                <a:latin typeface="Calibri" pitchFamily="34" charset="0"/>
                <a:ea typeface="Calibri" pitchFamily="34" charset="-122"/>
                <a:cs typeface="Calibri" pitchFamily="34" charset="-120"/>
              </a:rPr>
              <a:t>Why it scores this:</a:t>
            </a:r>
            <a:endParaRPr lang="en-US" sz="1100" dirty="0"/>
          </a:p>
        </p:txBody>
      </p:sp>
      <p:sp>
        <p:nvSpPr>
          <p:cNvPr id="21" name="Text 19"/>
          <p:cNvSpPr/>
          <p:nvPr/>
        </p:nvSpPr>
        <p:spPr>
          <a:xfrm>
            <a:off x="5742432" y="2761488"/>
            <a:ext cx="2779776" cy="2029968"/>
          </a:xfrm>
          <a:prstGeom prst="rect">
            <a:avLst/>
          </a:prstGeom>
          <a:noFill/>
          <a:ln/>
        </p:spPr>
        <p:txBody>
          <a:bodyPr wrap="square" rtlCol="0" anchor="ctr"/>
          <a:lstStyle/>
          <a:p>
            <a:pPr indent="0" marL="0">
              <a:buNone/>
            </a:pPr>
            <a:r>
              <a:rPr lang="en-US" sz="1000" dirty="0">
                <a:solidFill>
                  <a:srgbClr val="2C1A1E"/>
                </a:solidFill>
                <a:latin typeface="Calibri" pitchFamily="34" charset="0"/>
                <a:ea typeface="Calibri" pitchFamily="34" charset="-122"/>
                <a:cs typeface="Calibri" pitchFamily="34" charset="-120"/>
              </a:rPr>
              <a:t>Earns Row A and signals Row C potential. Does not earn sophistication automatically — the essay must deliver on the complexity the thesis promises. But this level of precision in the analytical frame is what AP readers shift expectations for.</a:t>
            </a:r>
            <a:endParaRPr lang="en-US" sz="1000"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name="Slide 22">
    <p:bg>
      <p:bgPr>
        <a:solidFill>
          <a:srgbClr val="1A0508"/>
        </a:solidFill>
      </p:bgPr>
    </p:bg>
    <p:spTree>
      <p:nvGrpSpPr>
        <p:cNvPr id="1" name=""/>
        <p:cNvGrpSpPr/>
        <p:nvPr/>
      </p:nvGrpSpPr>
      <p:grpSpPr>
        <a:xfrm>
          <a:off x="0" y="0"/>
          <a:ext cx="0" cy="0"/>
          <a:chOff x="0" y="0"/>
          <a:chExt cx="0" cy="0"/>
        </a:xfrm>
      </p:grpSpPr>
      <p:sp>
        <p:nvSpPr>
          <p:cNvPr id="2" name="Text 0"/>
          <p:cNvSpPr/>
          <p:nvPr/>
        </p:nvSpPr>
        <p:spPr>
          <a:xfrm>
            <a:off x="5029200" y="0"/>
            <a:ext cx="3840480" cy="4663440"/>
          </a:xfrm>
          <a:prstGeom prst="rect">
            <a:avLst/>
          </a:prstGeom>
          <a:noFill/>
          <a:ln/>
        </p:spPr>
        <p:txBody>
          <a:bodyPr wrap="square" rtlCol="0" anchor="b"/>
          <a:lstStyle/>
          <a:p>
            <a:pPr algn="r" indent="0" marL="0">
              <a:buNone/>
            </a:pPr>
            <a:r>
              <a:rPr lang="en-US" sz="20000" b="1" dirty="0">
                <a:solidFill>
                  <a:srgbClr val="FFFFFF">
                    <a:alpha val="6000"/>
                  </a:srgbClr>
                </a:solidFill>
                <a:latin typeface="Cambria" pitchFamily="34" charset="0"/>
                <a:ea typeface="Cambria" pitchFamily="34" charset="-122"/>
                <a:cs typeface="Cambria" pitchFamily="34" charset="-120"/>
              </a:rPr>
              <a:t>IV</a:t>
            </a:r>
            <a:endParaRPr lang="en-US" sz="20000" dirty="0"/>
          </a:p>
        </p:txBody>
      </p:sp>
      <p:sp>
        <p:nvSpPr>
          <p:cNvPr id="3" name="Shape 1"/>
          <p:cNvSpPr/>
          <p:nvPr/>
        </p:nvSpPr>
        <p:spPr>
          <a:xfrm>
            <a:off x="-731520" y="-731520"/>
            <a:ext cx="4114800" cy="4114800"/>
          </a:xfrm>
          <a:prstGeom prst="ellipse">
            <a:avLst/>
          </a:prstGeom>
          <a:solidFill>
            <a:srgbClr val="9B1D2A">
              <a:alpha val="12000"/>
            </a:srgbClr>
          </a:solidFill>
          <a:ln w="12700">
            <a:solidFill>
              <a:srgbClr val="9B1D2A">
                <a:alpha val="12000"/>
              </a:srgbClr>
            </a:solidFill>
            <a:prstDash val="solid"/>
          </a:ln>
        </p:spPr>
      </p:sp>
      <p:sp>
        <p:nvSpPr>
          <p:cNvPr id="4" name="Text 2"/>
          <p:cNvSpPr/>
          <p:nvPr/>
        </p:nvSpPr>
        <p:spPr>
          <a:xfrm>
            <a:off x="594360" y="1417320"/>
            <a:ext cx="6949440" cy="1325880"/>
          </a:xfrm>
          <a:prstGeom prst="rect">
            <a:avLst/>
          </a:prstGeom>
          <a:noFill/>
          <a:ln/>
        </p:spPr>
        <p:txBody>
          <a:bodyPr wrap="square" rtlCol="0" anchor="ctr"/>
          <a:lstStyle/>
          <a:p>
            <a:pPr indent="0" marL="0">
              <a:buNone/>
            </a:pPr>
            <a:r>
              <a:rPr lang="en-US" sz="4000" b="1" dirty="0">
                <a:solidFill>
                  <a:srgbClr val="FFFFFF"/>
                </a:solidFill>
                <a:latin typeface="Cambria" pitchFamily="34" charset="0"/>
                <a:ea typeface="Cambria" pitchFamily="34" charset="-122"/>
                <a:cs typeface="Cambria" pitchFamily="34" charset="-120"/>
              </a:rPr>
              <a:t>Line of Reasoning</a:t>
            </a:r>
            <a:endParaRPr lang="en-US" sz="4000" dirty="0"/>
          </a:p>
        </p:txBody>
      </p:sp>
      <p:sp>
        <p:nvSpPr>
          <p:cNvPr id="5" name="Text 3"/>
          <p:cNvSpPr/>
          <p:nvPr/>
        </p:nvSpPr>
        <p:spPr>
          <a:xfrm>
            <a:off x="594360" y="2834640"/>
            <a:ext cx="6949440" cy="594360"/>
          </a:xfrm>
          <a:prstGeom prst="rect">
            <a:avLst/>
          </a:prstGeom>
          <a:noFill/>
          <a:ln/>
        </p:spPr>
        <p:txBody>
          <a:bodyPr wrap="square" rtlCol="0" anchor="ctr"/>
          <a:lstStyle/>
          <a:p>
            <a:pPr indent="0" marL="0">
              <a:buNone/>
            </a:pPr>
            <a:r>
              <a:rPr lang="en-US" sz="1650" dirty="0">
                <a:solidFill>
                  <a:srgbClr val="F0C8D0"/>
                </a:solidFill>
                <a:latin typeface="Calibri" pitchFamily="34" charset="0"/>
                <a:ea typeface="Calibri" pitchFamily="34" charset="-122"/>
                <a:cs typeface="Calibri" pitchFamily="34" charset="-120"/>
              </a:rPr>
              <a:t>How argument body paragraphs build — not just support — the thesis</a:t>
            </a:r>
            <a:endParaRPr lang="en-US" sz="1650" dirty="0"/>
          </a:p>
        </p:txBody>
      </p:sp>
      <p:sp>
        <p:nvSpPr>
          <p:cNvPr id="6" name="Shape 4"/>
          <p:cNvSpPr/>
          <p:nvPr/>
        </p:nvSpPr>
        <p:spPr>
          <a:xfrm>
            <a:off x="594360" y="4517136"/>
            <a:ext cx="182880" cy="182880"/>
          </a:xfrm>
          <a:prstGeom prst="ellipse">
            <a:avLst/>
          </a:prstGeom>
          <a:solidFill>
            <a:srgbClr val="9B1D2A"/>
          </a:solidFill>
          <a:ln w="12700">
            <a:solidFill>
              <a:srgbClr val="9B1D2A"/>
            </a:solidFill>
            <a:prstDash val="solid"/>
          </a:ln>
        </p:spPr>
      </p:sp>
      <p:sp>
        <p:nvSpPr>
          <p:cNvPr id="7" name="Shape 5"/>
          <p:cNvSpPr/>
          <p:nvPr/>
        </p:nvSpPr>
        <p:spPr>
          <a:xfrm>
            <a:off x="941832" y="4517136"/>
            <a:ext cx="182880" cy="182880"/>
          </a:xfrm>
          <a:prstGeom prst="ellipse">
            <a:avLst/>
          </a:prstGeom>
          <a:solidFill>
            <a:srgbClr val="C47F17"/>
          </a:solidFill>
          <a:ln w="12700">
            <a:solidFill>
              <a:srgbClr val="C47F17"/>
            </a:solidFill>
            <a:prstDash val="solid"/>
          </a:ln>
        </p:spPr>
      </p:sp>
      <p:sp>
        <p:nvSpPr>
          <p:cNvPr id="8" name="Shape 6"/>
          <p:cNvSpPr/>
          <p:nvPr/>
        </p:nvSpPr>
        <p:spPr>
          <a:xfrm>
            <a:off x="1289304" y="4517136"/>
            <a:ext cx="182880" cy="182880"/>
          </a:xfrm>
          <a:prstGeom prst="ellipse">
            <a:avLst/>
          </a:prstGeom>
          <a:solidFill>
            <a:srgbClr val="0D6F66"/>
          </a:solidFill>
          <a:ln w="12700">
            <a:solidFill>
              <a:srgbClr val="0D6F66"/>
            </a:solidFill>
            <a:prstDash val="solid"/>
          </a:ln>
        </p:spPr>
      </p:sp>
      <p:sp>
        <p:nvSpPr>
          <p:cNvPr id="9" name="Shape 7"/>
          <p:cNvSpPr/>
          <p:nvPr/>
        </p:nvSpPr>
        <p:spPr>
          <a:xfrm>
            <a:off x="1636776" y="4517136"/>
            <a:ext cx="182880" cy="182880"/>
          </a:xfrm>
          <a:prstGeom prst="ellipse">
            <a:avLst/>
          </a:prstGeom>
          <a:solidFill>
            <a:srgbClr val="1A56DB"/>
          </a:solidFill>
          <a:ln w="12700">
            <a:solidFill>
              <a:srgbClr val="1A56DB"/>
            </a:solidFill>
            <a:prstDash val="solid"/>
          </a:ln>
        </p:spPr>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name="Slide 23">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457200" y="201168"/>
            <a:ext cx="8229600" cy="594360"/>
          </a:xfrm>
          <a:prstGeom prst="rect">
            <a:avLst/>
          </a:prstGeom>
          <a:noFill/>
          <a:ln/>
        </p:spPr>
        <p:txBody>
          <a:bodyPr wrap="square" rtlCol="0" anchor="ctr"/>
          <a:lstStyle/>
          <a:p>
            <a:pPr indent="0" marL="0">
              <a:buNone/>
            </a:pPr>
            <a:r>
              <a:rPr lang="en-US" sz="2100" b="1" dirty="0">
                <a:solidFill>
                  <a:srgbClr val="1A0508"/>
                </a:solidFill>
                <a:latin typeface="Cambria" pitchFamily="34" charset="0"/>
                <a:ea typeface="Cambria" pitchFamily="34" charset="-122"/>
                <a:cs typeface="Cambria" pitchFamily="34" charset="-120"/>
              </a:rPr>
              <a:t>Body Paragraphs: Sub-Claims That Build, Not Evidence That Accumulates</a:t>
            </a:r>
            <a:endParaRPr lang="en-US" sz="2100" dirty="0"/>
          </a:p>
        </p:txBody>
      </p:sp>
      <p:sp>
        <p:nvSpPr>
          <p:cNvPr id="3" name="Shape 1"/>
          <p:cNvSpPr/>
          <p:nvPr/>
        </p:nvSpPr>
        <p:spPr>
          <a:xfrm>
            <a:off x="457200" y="841248"/>
            <a:ext cx="8229600" cy="0"/>
          </a:xfrm>
          <a:prstGeom prst="line">
            <a:avLst/>
          </a:prstGeom>
          <a:noFill/>
          <a:ln w="15240">
            <a:solidFill>
              <a:srgbClr val="E8D4D7"/>
            </a:solidFill>
            <a:prstDash val="solid"/>
          </a:ln>
        </p:spPr>
      </p:sp>
      <p:sp>
        <p:nvSpPr>
          <p:cNvPr id="4" name="Text 2"/>
          <p:cNvSpPr/>
          <p:nvPr/>
        </p:nvSpPr>
        <p:spPr>
          <a:xfrm>
            <a:off x="457200" y="914400"/>
            <a:ext cx="8229600" cy="411480"/>
          </a:xfrm>
          <a:prstGeom prst="rect">
            <a:avLst/>
          </a:prstGeom>
          <a:noFill/>
          <a:ln/>
        </p:spPr>
        <p:txBody>
          <a:bodyPr wrap="square" rtlCol="0" anchor="ctr"/>
          <a:lstStyle/>
          <a:p>
            <a:pPr indent="0" marL="0">
              <a:buNone/>
            </a:pPr>
            <a:r>
              <a:rPr lang="en-US" sz="1400" dirty="0">
                <a:solidFill>
                  <a:srgbClr val="2C1A1E"/>
                </a:solidFill>
                <a:latin typeface="Calibri" pitchFamily="34" charset="0"/>
                <a:ea typeface="Calibri" pitchFamily="34" charset="-122"/>
                <a:cs typeface="Calibri" pitchFamily="34" charset="-120"/>
              </a:rPr>
              <a:t>The rubric requires paragraphs that 'build' toward the thesis — not paragraphs that each support it from a different angle.</a:t>
            </a:r>
            <a:endParaRPr lang="en-US" sz="1400" dirty="0"/>
          </a:p>
        </p:txBody>
      </p:sp>
      <p:sp>
        <p:nvSpPr>
          <p:cNvPr id="5" name="Shape 3"/>
          <p:cNvSpPr/>
          <p:nvPr/>
        </p:nvSpPr>
        <p:spPr>
          <a:xfrm>
            <a:off x="457200" y="1417320"/>
            <a:ext cx="3931920" cy="3493008"/>
          </a:xfrm>
          <a:prstGeom prst="roundRect">
            <a:avLst>
              <a:gd name="adj" fmla="val 2094"/>
            </a:avLst>
          </a:prstGeom>
          <a:solidFill>
            <a:srgbClr val="F9EAEC"/>
          </a:solidFill>
          <a:ln w="10160">
            <a:solidFill>
              <a:srgbClr val="E8D4D7"/>
            </a:solidFill>
            <a:prstDash val="solid"/>
          </a:ln>
          <a:effectLst>
            <a:outerShdw sx="100000" sy="100000" kx="0" ky="0" algn="bl" rotWithShape="0" blurRad="88900" dist="25400" dir="2700000">
              <a:srgbClr val="000000">
                <a:alpha val="9000"/>
              </a:srgbClr>
            </a:outerShdw>
          </a:effectLst>
        </p:spPr>
      </p:sp>
      <p:pic>
        <p:nvPicPr>
          <p:cNvPr id="6" name="Image 0" descr="preencoded.png">    </p:cNvPr>
          <p:cNvPicPr>
            <a:picLocks noChangeAspect="1"/>
          </p:cNvPicPr>
          <p:nvPr/>
        </p:nvPicPr>
        <p:blipFill>
          <a:blip r:embed="rId1"/>
          <a:stretch>
            <a:fillRect/>
          </a:stretch>
        </p:blipFill>
        <p:spPr>
          <a:xfrm>
            <a:off x="640080" y="1536192"/>
            <a:ext cx="274320" cy="274320"/>
          </a:xfrm>
          <a:prstGeom prst="rect">
            <a:avLst/>
          </a:prstGeom>
        </p:spPr>
      </p:pic>
      <p:sp>
        <p:nvSpPr>
          <p:cNvPr id="7" name="Text 4"/>
          <p:cNvSpPr/>
          <p:nvPr/>
        </p:nvSpPr>
        <p:spPr>
          <a:xfrm>
            <a:off x="987552" y="1536192"/>
            <a:ext cx="3218688" cy="274320"/>
          </a:xfrm>
          <a:prstGeom prst="rect">
            <a:avLst/>
          </a:prstGeom>
          <a:noFill/>
          <a:ln/>
        </p:spPr>
        <p:txBody>
          <a:bodyPr wrap="square" rtlCol="0" anchor="ctr"/>
          <a:lstStyle/>
          <a:p>
            <a:pPr indent="0" marL="0">
              <a:buNone/>
            </a:pPr>
            <a:r>
              <a:rPr lang="en-US" sz="1150" b="1" dirty="0">
                <a:solidFill>
                  <a:srgbClr val="9B1D2A"/>
                </a:solidFill>
                <a:latin typeface="Calibri" pitchFamily="34" charset="0"/>
                <a:ea typeface="Calibri" pitchFamily="34" charset="-122"/>
                <a:cs typeface="Calibri" pitchFamily="34" charset="-120"/>
              </a:rPr>
              <a:t>Three-reasons structure (ceiling: 3–4)</a:t>
            </a:r>
            <a:endParaRPr lang="en-US" sz="1150" dirty="0"/>
          </a:p>
        </p:txBody>
      </p:sp>
      <p:sp>
        <p:nvSpPr>
          <p:cNvPr id="8" name="Text 5"/>
          <p:cNvSpPr/>
          <p:nvPr/>
        </p:nvSpPr>
        <p:spPr>
          <a:xfrm>
            <a:off x="640080" y="1865376"/>
            <a:ext cx="3566160" cy="310896"/>
          </a:xfrm>
          <a:prstGeom prst="rect">
            <a:avLst/>
          </a:prstGeom>
          <a:noFill/>
          <a:ln/>
        </p:spPr>
        <p:txBody>
          <a:bodyPr wrap="square" rtlCol="0" anchor="ctr"/>
          <a:lstStyle/>
          <a:p>
            <a:pPr indent="0" marL="0">
              <a:buNone/>
            </a:pPr>
            <a:r>
              <a:rPr lang="en-US" sz="1100" i="1" dirty="0">
                <a:solidFill>
                  <a:srgbClr val="2C1A1E"/>
                </a:solidFill>
                <a:latin typeface="Calibri" pitchFamily="34" charset="0"/>
                <a:ea typeface="Calibri" pitchFamily="34" charset="-122"/>
                <a:cs typeface="Calibri" pitchFamily="34" charset="-120"/>
              </a:rPr>
              <a:t>Thesis: Independent work is essential for achievement.</a:t>
            </a:r>
            <a:endParaRPr lang="en-US" sz="1100" dirty="0"/>
          </a:p>
        </p:txBody>
      </p:sp>
      <p:sp>
        <p:nvSpPr>
          <p:cNvPr id="9" name="Text 6"/>
          <p:cNvSpPr/>
          <p:nvPr/>
        </p:nvSpPr>
        <p:spPr>
          <a:xfrm>
            <a:off x="640080" y="2249424"/>
            <a:ext cx="3566160" cy="402336"/>
          </a:xfrm>
          <a:prstGeom prst="rect">
            <a:avLst/>
          </a:prstGeom>
          <a:noFill/>
          <a:ln/>
        </p:spPr>
        <p:txBody>
          <a:bodyPr wrap="square" rtlCol="0" anchor="ctr"/>
          <a:lstStyle/>
          <a:p>
            <a:pPr indent="0" marL="0">
              <a:buNone/>
            </a:pPr>
            <a:r>
              <a:rPr lang="en-US" sz="1100" dirty="0">
                <a:solidFill>
                  <a:srgbClr val="2C1A1E"/>
                </a:solidFill>
                <a:latin typeface="Calibri" pitchFamily="34" charset="0"/>
                <a:ea typeface="Calibri" pitchFamily="34" charset="-122"/>
                <a:cs typeface="Calibri" pitchFamily="34" charset="-120"/>
              </a:rPr>
              <a:t>P1: First, independent work builds self-reliance.</a:t>
            </a:r>
            <a:endParaRPr lang="en-US" sz="1100" dirty="0"/>
          </a:p>
        </p:txBody>
      </p:sp>
      <p:sp>
        <p:nvSpPr>
          <p:cNvPr id="10" name="Text 7"/>
          <p:cNvSpPr/>
          <p:nvPr/>
        </p:nvSpPr>
        <p:spPr>
          <a:xfrm>
            <a:off x="640080" y="2706624"/>
            <a:ext cx="3566160" cy="402336"/>
          </a:xfrm>
          <a:prstGeom prst="rect">
            <a:avLst/>
          </a:prstGeom>
          <a:noFill/>
          <a:ln/>
        </p:spPr>
        <p:txBody>
          <a:bodyPr wrap="square" rtlCol="0" anchor="ctr"/>
          <a:lstStyle/>
          <a:p>
            <a:pPr indent="0" marL="0">
              <a:buNone/>
            </a:pPr>
            <a:r>
              <a:rPr lang="en-US" sz="1100" dirty="0">
                <a:solidFill>
                  <a:srgbClr val="2C1A1E"/>
                </a:solidFill>
                <a:latin typeface="Calibri" pitchFamily="34" charset="0"/>
                <a:ea typeface="Calibri" pitchFamily="34" charset="-122"/>
                <a:cs typeface="Calibri" pitchFamily="34" charset="-120"/>
              </a:rPr>
              <a:t>P2: Second, independent work develops focus.</a:t>
            </a:r>
            <a:endParaRPr lang="en-US" sz="1100" dirty="0"/>
          </a:p>
        </p:txBody>
      </p:sp>
      <p:sp>
        <p:nvSpPr>
          <p:cNvPr id="11" name="Text 8"/>
          <p:cNvSpPr/>
          <p:nvPr/>
        </p:nvSpPr>
        <p:spPr>
          <a:xfrm>
            <a:off x="640080" y="3163824"/>
            <a:ext cx="3566160" cy="402336"/>
          </a:xfrm>
          <a:prstGeom prst="rect">
            <a:avLst/>
          </a:prstGeom>
          <a:noFill/>
          <a:ln/>
        </p:spPr>
        <p:txBody>
          <a:bodyPr wrap="square" rtlCol="0" anchor="ctr"/>
          <a:lstStyle/>
          <a:p>
            <a:pPr indent="0" marL="0">
              <a:buNone/>
            </a:pPr>
            <a:r>
              <a:rPr lang="en-US" sz="1100" dirty="0">
                <a:solidFill>
                  <a:srgbClr val="2C1A1E"/>
                </a:solidFill>
                <a:latin typeface="Calibri" pitchFamily="34" charset="0"/>
                <a:ea typeface="Calibri" pitchFamily="34" charset="-122"/>
                <a:cs typeface="Calibri" pitchFamily="34" charset="-120"/>
              </a:rPr>
              <a:t>P3: Third, independent work fosters creativity.</a:t>
            </a:r>
            <a:endParaRPr lang="en-US" sz="1100" dirty="0"/>
          </a:p>
        </p:txBody>
      </p:sp>
      <p:sp>
        <p:nvSpPr>
          <p:cNvPr id="12" name="Text 9"/>
          <p:cNvSpPr/>
          <p:nvPr/>
        </p:nvSpPr>
        <p:spPr>
          <a:xfrm>
            <a:off x="640080" y="3639312"/>
            <a:ext cx="3566160" cy="1152144"/>
          </a:xfrm>
          <a:prstGeom prst="rect">
            <a:avLst/>
          </a:prstGeom>
          <a:noFill/>
          <a:ln/>
        </p:spPr>
        <p:txBody>
          <a:bodyPr wrap="square" rtlCol="0" anchor="ctr"/>
          <a:lstStyle/>
          <a:p>
            <a:pPr indent="0" marL="0">
              <a:buNone/>
            </a:pPr>
            <a:r>
              <a:rPr lang="en-US" sz="1050" dirty="0">
                <a:solidFill>
                  <a:srgbClr val="9B1D2A"/>
                </a:solidFill>
                <a:latin typeface="Calibri" pitchFamily="34" charset="0"/>
                <a:ea typeface="Calibri" pitchFamily="34" charset="-122"/>
                <a:cs typeface="Calibri" pitchFamily="34" charset="-120"/>
              </a:rPr>
              <a:t>Problem: Paragraphs are parallel examples, not steps. P3 doesn't require P2, P2 doesn't require P1. Order is arbitrary. Three supporting examples — not a reasoning chain.</a:t>
            </a:r>
            <a:endParaRPr lang="en-US" sz="1050" dirty="0"/>
          </a:p>
        </p:txBody>
      </p:sp>
      <p:sp>
        <p:nvSpPr>
          <p:cNvPr id="13" name="Shape 10"/>
          <p:cNvSpPr/>
          <p:nvPr/>
        </p:nvSpPr>
        <p:spPr>
          <a:xfrm>
            <a:off x="4754880" y="1417320"/>
            <a:ext cx="3931920" cy="3493008"/>
          </a:xfrm>
          <a:prstGeom prst="roundRect">
            <a:avLst>
              <a:gd name="adj" fmla="val 2094"/>
            </a:avLst>
          </a:prstGeom>
          <a:solidFill>
            <a:srgbClr val="E6F5F3"/>
          </a:solidFill>
          <a:ln w="10160">
            <a:solidFill>
              <a:srgbClr val="E8D4D7"/>
            </a:solidFill>
            <a:prstDash val="solid"/>
          </a:ln>
          <a:effectLst>
            <a:outerShdw sx="100000" sy="100000" kx="0" ky="0" algn="bl" rotWithShape="0" blurRad="88900" dist="25400" dir="2700000">
              <a:srgbClr val="000000">
                <a:alpha val="9000"/>
              </a:srgbClr>
            </a:outerShdw>
          </a:effectLst>
        </p:spPr>
      </p:sp>
      <p:pic>
        <p:nvPicPr>
          <p:cNvPr id="14" name="Image 1" descr="preencoded.png">    </p:cNvPr>
          <p:cNvPicPr>
            <a:picLocks noChangeAspect="1"/>
          </p:cNvPicPr>
          <p:nvPr/>
        </p:nvPicPr>
        <p:blipFill>
          <a:blip r:embed="rId2"/>
          <a:stretch>
            <a:fillRect/>
          </a:stretch>
        </p:blipFill>
        <p:spPr>
          <a:xfrm>
            <a:off x="4937760" y="1536192"/>
            <a:ext cx="274320" cy="274320"/>
          </a:xfrm>
          <a:prstGeom prst="rect">
            <a:avLst/>
          </a:prstGeom>
        </p:spPr>
      </p:pic>
      <p:sp>
        <p:nvSpPr>
          <p:cNvPr id="15" name="Text 11"/>
          <p:cNvSpPr/>
          <p:nvPr/>
        </p:nvSpPr>
        <p:spPr>
          <a:xfrm>
            <a:off x="5285232" y="1536192"/>
            <a:ext cx="3218688" cy="274320"/>
          </a:xfrm>
          <a:prstGeom prst="rect">
            <a:avLst/>
          </a:prstGeom>
          <a:noFill/>
          <a:ln/>
        </p:spPr>
        <p:txBody>
          <a:bodyPr wrap="square" rtlCol="0" anchor="ctr"/>
          <a:lstStyle/>
          <a:p>
            <a:pPr indent="0" marL="0">
              <a:buNone/>
            </a:pPr>
            <a:r>
              <a:rPr lang="en-US" sz="1150" b="1" dirty="0">
                <a:solidFill>
                  <a:srgbClr val="0D6F66"/>
                </a:solidFill>
                <a:latin typeface="Calibri" pitchFamily="34" charset="0"/>
                <a:ea typeface="Calibri" pitchFamily="34" charset="-122"/>
                <a:cs typeface="Calibri" pitchFamily="34" charset="-120"/>
              </a:rPr>
              <a:t>Line of reasoning (ceiling: 5–6)</a:t>
            </a:r>
            <a:endParaRPr lang="en-US" sz="1150" dirty="0"/>
          </a:p>
        </p:txBody>
      </p:sp>
      <p:sp>
        <p:nvSpPr>
          <p:cNvPr id="16" name="Text 12"/>
          <p:cNvSpPr/>
          <p:nvPr/>
        </p:nvSpPr>
        <p:spPr>
          <a:xfrm>
            <a:off x="4937760" y="1865376"/>
            <a:ext cx="3566160" cy="475488"/>
          </a:xfrm>
          <a:prstGeom prst="rect">
            <a:avLst/>
          </a:prstGeom>
          <a:noFill/>
          <a:ln/>
        </p:spPr>
        <p:txBody>
          <a:bodyPr wrap="square" rtlCol="0" anchor="ctr"/>
          <a:lstStyle/>
          <a:p>
            <a:pPr indent="0" marL="0">
              <a:buNone/>
            </a:pPr>
            <a:r>
              <a:rPr lang="en-US" sz="1100" i="1" dirty="0">
                <a:solidFill>
                  <a:srgbClr val="2C1A1E"/>
                </a:solidFill>
                <a:latin typeface="Calibri" pitchFamily="34" charset="0"/>
                <a:ea typeface="Calibri" pitchFamily="34" charset="-122"/>
                <a:cs typeface="Calibri" pitchFamily="34" charset="-120"/>
              </a:rPr>
              <a:t>Thesis: Independent work is essential because deep work is required for breakthrough cognition and is incompatible with collaboration.</a:t>
            </a:r>
            <a:endParaRPr lang="en-US" sz="1100" dirty="0"/>
          </a:p>
        </p:txBody>
      </p:sp>
      <p:sp>
        <p:nvSpPr>
          <p:cNvPr id="17" name="Text 13"/>
          <p:cNvSpPr/>
          <p:nvPr/>
        </p:nvSpPr>
        <p:spPr>
          <a:xfrm>
            <a:off x="4937760" y="2414016"/>
            <a:ext cx="3566160" cy="512064"/>
          </a:xfrm>
          <a:prstGeom prst="rect">
            <a:avLst/>
          </a:prstGeom>
          <a:noFill/>
          <a:ln/>
        </p:spPr>
        <p:txBody>
          <a:bodyPr wrap="square" rtlCol="0" anchor="ctr"/>
          <a:lstStyle/>
          <a:p>
            <a:pPr indent="0" marL="0">
              <a:buNone/>
            </a:pPr>
            <a:r>
              <a:rPr lang="en-US" sz="1100" dirty="0">
                <a:solidFill>
                  <a:srgbClr val="2C1A1E"/>
                </a:solidFill>
                <a:latin typeface="Calibri" pitchFamily="34" charset="0"/>
                <a:ea typeface="Calibri" pitchFamily="34" charset="-122"/>
                <a:cs typeface="Calibri" pitchFamily="34" charset="-120"/>
              </a:rPr>
              <a:t>P1: Deep-work states require sustained, uninterrupted focus — establish the mechanism.</a:t>
            </a:r>
            <a:endParaRPr lang="en-US" sz="1100" dirty="0"/>
          </a:p>
        </p:txBody>
      </p:sp>
      <p:sp>
        <p:nvSpPr>
          <p:cNvPr id="18" name="Text 14"/>
          <p:cNvSpPr/>
          <p:nvPr/>
        </p:nvSpPr>
        <p:spPr>
          <a:xfrm>
            <a:off x="4937760" y="2980944"/>
            <a:ext cx="3566160" cy="512064"/>
          </a:xfrm>
          <a:prstGeom prst="rect">
            <a:avLst/>
          </a:prstGeom>
          <a:noFill/>
          <a:ln/>
        </p:spPr>
        <p:txBody>
          <a:bodyPr wrap="square" rtlCol="0" anchor="ctr"/>
          <a:lstStyle/>
          <a:p>
            <a:pPr indent="0" marL="0">
              <a:buNone/>
            </a:pPr>
            <a:r>
              <a:rPr lang="en-US" sz="1100" dirty="0">
                <a:solidFill>
                  <a:srgbClr val="2C1A1E"/>
                </a:solidFill>
                <a:latin typeface="Calibri" pitchFamily="34" charset="0"/>
                <a:ea typeface="Calibri" pitchFamily="34" charset="-122"/>
                <a:cs typeface="Calibri" pitchFamily="34" charset="-120"/>
              </a:rPr>
              <a:t>P2: Collaborative environments structurally disrupt the conditions for deep work — prove incompatibility.</a:t>
            </a:r>
            <a:endParaRPr lang="en-US" sz="1100" dirty="0"/>
          </a:p>
        </p:txBody>
      </p:sp>
      <p:sp>
        <p:nvSpPr>
          <p:cNvPr id="19" name="Text 15"/>
          <p:cNvSpPr/>
          <p:nvPr/>
        </p:nvSpPr>
        <p:spPr>
          <a:xfrm>
            <a:off x="4937760" y="3547872"/>
            <a:ext cx="3566160" cy="512064"/>
          </a:xfrm>
          <a:prstGeom prst="rect">
            <a:avLst/>
          </a:prstGeom>
          <a:noFill/>
          <a:ln/>
        </p:spPr>
        <p:txBody>
          <a:bodyPr wrap="square" rtlCol="0" anchor="ctr"/>
          <a:lstStyle/>
          <a:p>
            <a:pPr indent="0" marL="0">
              <a:buNone/>
            </a:pPr>
            <a:r>
              <a:rPr lang="en-US" sz="1100" dirty="0">
                <a:solidFill>
                  <a:srgbClr val="2C1A1E"/>
                </a:solidFill>
                <a:latin typeface="Calibri" pitchFamily="34" charset="0"/>
                <a:ea typeface="Calibri" pitchFamily="34" charset="-122"/>
                <a:cs typeface="Calibri" pitchFamily="34" charset="-120"/>
              </a:rPr>
              <a:t>P3: Meaningful achievement depends specifically on breakthrough cognition — prove the mechanism matters.</a:t>
            </a:r>
            <a:endParaRPr lang="en-US" sz="1100" dirty="0"/>
          </a:p>
        </p:txBody>
      </p:sp>
      <p:sp>
        <p:nvSpPr>
          <p:cNvPr id="20" name="Text 16"/>
          <p:cNvSpPr/>
          <p:nvPr/>
        </p:nvSpPr>
        <p:spPr>
          <a:xfrm>
            <a:off x="4937760" y="4151376"/>
            <a:ext cx="3566160" cy="640080"/>
          </a:xfrm>
          <a:prstGeom prst="rect">
            <a:avLst/>
          </a:prstGeom>
          <a:noFill/>
          <a:ln/>
        </p:spPr>
        <p:txBody>
          <a:bodyPr wrap="square" rtlCol="0" anchor="ctr"/>
          <a:lstStyle/>
          <a:p>
            <a:pPr indent="0" marL="0">
              <a:buNone/>
            </a:pPr>
            <a:r>
              <a:rPr lang="en-US" sz="1050" dirty="0">
                <a:solidFill>
                  <a:srgbClr val="0D6F66"/>
                </a:solidFill>
                <a:latin typeface="Calibri" pitchFamily="34" charset="0"/>
                <a:ea typeface="Calibri" pitchFamily="34" charset="-122"/>
                <a:cs typeface="Calibri" pitchFamily="34" charset="-120"/>
              </a:rPr>
              <a:t>P2 requires P1. P3 requires P1+P2. Logically dependent — cannot be reordered without making the argument incoherent.</a:t>
            </a:r>
            <a:endParaRPr lang="en-US" sz="1050"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name="Slide 24">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457200" y="201168"/>
            <a:ext cx="8229600" cy="594360"/>
          </a:xfrm>
          <a:prstGeom prst="rect">
            <a:avLst/>
          </a:prstGeom>
          <a:noFill/>
          <a:ln/>
        </p:spPr>
        <p:txBody>
          <a:bodyPr wrap="square" rtlCol="0" anchor="ctr"/>
          <a:lstStyle/>
          <a:p>
            <a:pPr indent="0" marL="0">
              <a:buNone/>
            </a:pPr>
            <a:r>
              <a:rPr lang="en-US" sz="2100" b="1" dirty="0">
                <a:solidFill>
                  <a:srgbClr val="1A0508"/>
                </a:solidFill>
                <a:latin typeface="Cambria" pitchFamily="34" charset="0"/>
                <a:ea typeface="Cambria" pitchFamily="34" charset="-122"/>
                <a:cs typeface="Cambria" pitchFamily="34" charset="-120"/>
              </a:rPr>
              <a:t>How Concession Works — and When It Earns Sophistication</a:t>
            </a:r>
            <a:endParaRPr lang="en-US" sz="2100" dirty="0"/>
          </a:p>
        </p:txBody>
      </p:sp>
      <p:sp>
        <p:nvSpPr>
          <p:cNvPr id="3" name="Shape 1"/>
          <p:cNvSpPr/>
          <p:nvPr/>
        </p:nvSpPr>
        <p:spPr>
          <a:xfrm>
            <a:off x="457200" y="841248"/>
            <a:ext cx="8229600" cy="0"/>
          </a:xfrm>
          <a:prstGeom prst="line">
            <a:avLst/>
          </a:prstGeom>
          <a:noFill/>
          <a:ln w="15240">
            <a:solidFill>
              <a:srgbClr val="E8D4D7"/>
            </a:solidFill>
            <a:prstDash val="solid"/>
          </a:ln>
        </p:spPr>
      </p:sp>
      <p:sp>
        <p:nvSpPr>
          <p:cNvPr id="4" name="Text 2"/>
          <p:cNvSpPr/>
          <p:nvPr/>
        </p:nvSpPr>
        <p:spPr>
          <a:xfrm>
            <a:off x="457200" y="914400"/>
            <a:ext cx="8229600" cy="411480"/>
          </a:xfrm>
          <a:prstGeom prst="rect">
            <a:avLst/>
          </a:prstGeom>
          <a:noFill/>
          <a:ln/>
        </p:spPr>
        <p:txBody>
          <a:bodyPr wrap="square" rtlCol="0" anchor="ctr"/>
          <a:lstStyle/>
          <a:p>
            <a:pPr indent="0" marL="0">
              <a:buNone/>
            </a:pPr>
            <a:r>
              <a:rPr lang="en-US" sz="1400" dirty="0">
                <a:solidFill>
                  <a:srgbClr val="2C1A1E"/>
                </a:solidFill>
                <a:latin typeface="Calibri" pitchFamily="34" charset="0"/>
                <a:ea typeface="Calibri" pitchFamily="34" charset="-122"/>
                <a:cs typeface="Calibri" pitchFamily="34" charset="-120"/>
              </a:rPr>
              <a:t>A precisely placed, precisely scoped concession strengthens an argument by demonstrating the writer knows its limits.</a:t>
            </a:r>
            <a:endParaRPr lang="en-US" sz="1400" dirty="0"/>
          </a:p>
        </p:txBody>
      </p:sp>
      <p:sp>
        <p:nvSpPr>
          <p:cNvPr id="5" name="Shape 3"/>
          <p:cNvSpPr/>
          <p:nvPr/>
        </p:nvSpPr>
        <p:spPr>
          <a:xfrm>
            <a:off x="457200" y="1417320"/>
            <a:ext cx="8229600" cy="1097280"/>
          </a:xfrm>
          <a:prstGeom prst="roundRect">
            <a:avLst>
              <a:gd name="adj" fmla="val 6667"/>
            </a:avLst>
          </a:prstGeom>
          <a:solidFill>
            <a:srgbClr val="FEF3C7"/>
          </a:solidFill>
          <a:ln w="10160">
            <a:solidFill>
              <a:srgbClr val="E8D4D7"/>
            </a:solidFill>
            <a:prstDash val="solid"/>
          </a:ln>
          <a:effectLst>
            <a:outerShdw sx="100000" sy="100000" kx="0" ky="0" algn="bl" rotWithShape="0" blurRad="88900" dist="25400" dir="2700000">
              <a:srgbClr val="000000">
                <a:alpha val="9000"/>
              </a:srgbClr>
            </a:outerShdw>
          </a:effectLst>
        </p:spPr>
      </p:sp>
      <p:sp>
        <p:nvSpPr>
          <p:cNvPr id="6" name="Text 4"/>
          <p:cNvSpPr/>
          <p:nvPr/>
        </p:nvSpPr>
        <p:spPr>
          <a:xfrm>
            <a:off x="640080" y="1490472"/>
            <a:ext cx="2743200" cy="310896"/>
          </a:xfrm>
          <a:prstGeom prst="rect">
            <a:avLst/>
          </a:prstGeom>
          <a:noFill/>
          <a:ln/>
        </p:spPr>
        <p:txBody>
          <a:bodyPr wrap="square" rtlCol="0" anchor="ctr"/>
          <a:lstStyle/>
          <a:p>
            <a:pPr indent="0" marL="0">
              <a:buNone/>
            </a:pPr>
            <a:r>
              <a:rPr lang="en-US" sz="1200" b="1" dirty="0">
                <a:solidFill>
                  <a:srgbClr val="1A0508"/>
                </a:solidFill>
                <a:latin typeface="Calibri" pitchFamily="34" charset="0"/>
                <a:ea typeface="Calibri" pitchFamily="34" charset="-122"/>
                <a:cs typeface="Calibri" pitchFamily="34" charset="-120"/>
              </a:rPr>
              <a:t>The defusing concession</a:t>
            </a:r>
            <a:endParaRPr lang="en-US" sz="1200" dirty="0"/>
          </a:p>
        </p:txBody>
      </p:sp>
      <p:sp>
        <p:nvSpPr>
          <p:cNvPr id="7" name="Text 5"/>
          <p:cNvSpPr/>
          <p:nvPr/>
        </p:nvSpPr>
        <p:spPr>
          <a:xfrm>
            <a:off x="640080" y="1819656"/>
            <a:ext cx="4224528" cy="640080"/>
          </a:xfrm>
          <a:prstGeom prst="rect">
            <a:avLst/>
          </a:prstGeom>
          <a:noFill/>
          <a:ln/>
        </p:spPr>
        <p:txBody>
          <a:bodyPr wrap="square" rtlCol="0" anchor="ctr"/>
          <a:lstStyle/>
          <a:p>
            <a:pPr indent="0" marL="0">
              <a:buNone/>
            </a:pPr>
            <a:r>
              <a:rPr lang="en-US" sz="1050" dirty="0">
                <a:solidFill>
                  <a:srgbClr val="2C1A1E"/>
                </a:solidFill>
                <a:latin typeface="Calibri" pitchFamily="34" charset="0"/>
                <a:ea typeface="Calibri" pitchFamily="34" charset="-122"/>
                <a:cs typeface="Calibri" pitchFamily="34" charset="-120"/>
              </a:rPr>
              <a:t>Placed early — before the thesis or in P1. Acknowledges the opponent's strongest point before your case. Works by making the objection less threatening: you've already acknowledged it, so it can't surprise the reader later.</a:t>
            </a:r>
            <a:endParaRPr lang="en-US" sz="1050" dirty="0"/>
          </a:p>
        </p:txBody>
      </p:sp>
      <p:sp>
        <p:nvSpPr>
          <p:cNvPr id="8" name="Text 6"/>
          <p:cNvSpPr/>
          <p:nvPr/>
        </p:nvSpPr>
        <p:spPr>
          <a:xfrm>
            <a:off x="4937760" y="1490472"/>
            <a:ext cx="3657600" cy="950976"/>
          </a:xfrm>
          <a:prstGeom prst="rect">
            <a:avLst/>
          </a:prstGeom>
          <a:noFill/>
          <a:ln/>
        </p:spPr>
        <p:txBody>
          <a:bodyPr wrap="square" rtlCol="0" anchor="ctr"/>
          <a:lstStyle/>
          <a:p>
            <a:pPr indent="0" marL="0">
              <a:buNone/>
            </a:pPr>
            <a:r>
              <a:rPr lang="en-US" sz="1000" i="1" dirty="0">
                <a:solidFill>
                  <a:srgbClr val="2C1A1E"/>
                </a:solidFill>
                <a:latin typeface="Calibri" pitchFamily="34" charset="0"/>
                <a:ea typeface="Calibri" pitchFamily="34" charset="-122"/>
                <a:cs typeface="Calibri" pitchFamily="34" charset="-120"/>
              </a:rPr>
              <a:t>Open with: 'It is true that...' or 'The strongest version of the counterargument is...'</a:t>
            </a:r>
            <a:endParaRPr lang="en-US" sz="1000" dirty="0"/>
          </a:p>
        </p:txBody>
      </p:sp>
      <p:sp>
        <p:nvSpPr>
          <p:cNvPr id="9" name="Shape 7"/>
          <p:cNvSpPr/>
          <p:nvPr/>
        </p:nvSpPr>
        <p:spPr>
          <a:xfrm>
            <a:off x="457200" y="2606040"/>
            <a:ext cx="8229600" cy="1097280"/>
          </a:xfrm>
          <a:prstGeom prst="roundRect">
            <a:avLst>
              <a:gd name="adj" fmla="val 6667"/>
            </a:avLst>
          </a:prstGeom>
          <a:solidFill>
            <a:srgbClr val="EEF3FF"/>
          </a:solidFill>
          <a:ln w="10160">
            <a:solidFill>
              <a:srgbClr val="E8D4D7"/>
            </a:solidFill>
            <a:prstDash val="solid"/>
          </a:ln>
          <a:effectLst>
            <a:outerShdw sx="100000" sy="100000" kx="0" ky="0" algn="bl" rotWithShape="0" blurRad="88900" dist="25400" dir="2700000">
              <a:srgbClr val="000000">
                <a:alpha val="9000"/>
              </a:srgbClr>
            </a:outerShdw>
          </a:effectLst>
        </p:spPr>
      </p:sp>
      <p:sp>
        <p:nvSpPr>
          <p:cNvPr id="10" name="Text 8"/>
          <p:cNvSpPr/>
          <p:nvPr/>
        </p:nvSpPr>
        <p:spPr>
          <a:xfrm>
            <a:off x="640080" y="2679192"/>
            <a:ext cx="2743200" cy="310896"/>
          </a:xfrm>
          <a:prstGeom prst="rect">
            <a:avLst/>
          </a:prstGeom>
          <a:noFill/>
          <a:ln/>
        </p:spPr>
        <p:txBody>
          <a:bodyPr wrap="square" rtlCol="0" anchor="ctr"/>
          <a:lstStyle/>
          <a:p>
            <a:pPr indent="0" marL="0">
              <a:buNone/>
            </a:pPr>
            <a:r>
              <a:rPr lang="en-US" sz="1200" b="1" dirty="0">
                <a:solidFill>
                  <a:srgbClr val="1A0508"/>
                </a:solidFill>
                <a:latin typeface="Calibri" pitchFamily="34" charset="0"/>
                <a:ea typeface="Calibri" pitchFamily="34" charset="-122"/>
                <a:cs typeface="Calibri" pitchFamily="34" charset="-120"/>
              </a:rPr>
              <a:t>The complicating concession</a:t>
            </a:r>
            <a:endParaRPr lang="en-US" sz="1200" dirty="0"/>
          </a:p>
        </p:txBody>
      </p:sp>
      <p:sp>
        <p:nvSpPr>
          <p:cNvPr id="11" name="Text 9"/>
          <p:cNvSpPr/>
          <p:nvPr/>
        </p:nvSpPr>
        <p:spPr>
          <a:xfrm>
            <a:off x="640080" y="3008376"/>
            <a:ext cx="4224528" cy="640080"/>
          </a:xfrm>
          <a:prstGeom prst="rect">
            <a:avLst/>
          </a:prstGeom>
          <a:noFill/>
          <a:ln/>
        </p:spPr>
        <p:txBody>
          <a:bodyPr wrap="square" rtlCol="0" anchor="ctr"/>
          <a:lstStyle/>
          <a:p>
            <a:pPr indent="0" marL="0">
              <a:buNone/>
            </a:pPr>
            <a:r>
              <a:rPr lang="en-US" sz="1050" dirty="0">
                <a:solidFill>
                  <a:srgbClr val="2C1A1E"/>
                </a:solidFill>
                <a:latin typeface="Calibri" pitchFamily="34" charset="0"/>
                <a:ea typeface="Calibri" pitchFamily="34" charset="-122"/>
                <a:cs typeface="Calibri" pitchFamily="34" charset="-120"/>
              </a:rPr>
              <a:t>Placed in P2. Acknowledges a genuine exception or complication to the thesis, then explains why it doesn't undermine the core claim — or why it refines rather than refutes it. This directly produces the sophistication point.</a:t>
            </a:r>
            <a:endParaRPr lang="en-US" sz="1050" dirty="0"/>
          </a:p>
        </p:txBody>
      </p:sp>
      <p:sp>
        <p:nvSpPr>
          <p:cNvPr id="12" name="Text 10"/>
          <p:cNvSpPr/>
          <p:nvPr/>
        </p:nvSpPr>
        <p:spPr>
          <a:xfrm>
            <a:off x="4937760" y="2679192"/>
            <a:ext cx="3657600" cy="950976"/>
          </a:xfrm>
          <a:prstGeom prst="rect">
            <a:avLst/>
          </a:prstGeom>
          <a:noFill/>
          <a:ln/>
        </p:spPr>
        <p:txBody>
          <a:bodyPr wrap="square" rtlCol="0" anchor="ctr"/>
          <a:lstStyle/>
          <a:p>
            <a:pPr indent="0" marL="0">
              <a:buNone/>
            </a:pPr>
            <a:r>
              <a:rPr lang="en-US" sz="1000" i="1" dirty="0">
                <a:solidFill>
                  <a:srgbClr val="2C1A1E"/>
                </a:solidFill>
                <a:latin typeface="Calibri" pitchFamily="34" charset="0"/>
                <a:ea typeface="Calibri" pitchFamily="34" charset="-122"/>
                <a:cs typeface="Calibri" pitchFamily="34" charset="-120"/>
              </a:rPr>
              <a:t>Open with: 'The evidence for this claim is strongest in domains where X, but less clear in domains where Y...'</a:t>
            </a:r>
            <a:endParaRPr lang="en-US" sz="1000" dirty="0"/>
          </a:p>
        </p:txBody>
      </p:sp>
      <p:sp>
        <p:nvSpPr>
          <p:cNvPr id="13" name="Shape 11"/>
          <p:cNvSpPr/>
          <p:nvPr/>
        </p:nvSpPr>
        <p:spPr>
          <a:xfrm>
            <a:off x="457200" y="3794760"/>
            <a:ext cx="8229600" cy="1097280"/>
          </a:xfrm>
          <a:prstGeom prst="roundRect">
            <a:avLst>
              <a:gd name="adj" fmla="val 6667"/>
            </a:avLst>
          </a:prstGeom>
          <a:solidFill>
            <a:srgbClr val="E6F5F3"/>
          </a:solidFill>
          <a:ln w="10160">
            <a:solidFill>
              <a:srgbClr val="E8D4D7"/>
            </a:solidFill>
            <a:prstDash val="solid"/>
          </a:ln>
          <a:effectLst>
            <a:outerShdw sx="100000" sy="100000" kx="0" ky="0" algn="bl" rotWithShape="0" blurRad="88900" dist="25400" dir="2700000">
              <a:srgbClr val="000000">
                <a:alpha val="9000"/>
              </a:srgbClr>
            </a:outerShdw>
          </a:effectLst>
        </p:spPr>
      </p:sp>
      <p:sp>
        <p:nvSpPr>
          <p:cNvPr id="14" name="Text 12"/>
          <p:cNvSpPr/>
          <p:nvPr/>
        </p:nvSpPr>
        <p:spPr>
          <a:xfrm>
            <a:off x="640080" y="3867912"/>
            <a:ext cx="2743200" cy="310896"/>
          </a:xfrm>
          <a:prstGeom prst="rect">
            <a:avLst/>
          </a:prstGeom>
          <a:noFill/>
          <a:ln/>
        </p:spPr>
        <p:txBody>
          <a:bodyPr wrap="square" rtlCol="0" anchor="ctr"/>
          <a:lstStyle/>
          <a:p>
            <a:pPr indent="0" marL="0">
              <a:buNone/>
            </a:pPr>
            <a:r>
              <a:rPr lang="en-US" sz="1200" b="1" dirty="0">
                <a:solidFill>
                  <a:srgbClr val="1A0508"/>
                </a:solidFill>
                <a:latin typeface="Calibri" pitchFamily="34" charset="0"/>
                <a:ea typeface="Calibri" pitchFamily="34" charset="-122"/>
                <a:cs typeface="Calibri" pitchFamily="34" charset="-120"/>
              </a:rPr>
              <a:t>The what-follows concession</a:t>
            </a:r>
            <a:endParaRPr lang="en-US" sz="1200" dirty="0"/>
          </a:p>
        </p:txBody>
      </p:sp>
      <p:sp>
        <p:nvSpPr>
          <p:cNvPr id="15" name="Text 13"/>
          <p:cNvSpPr/>
          <p:nvPr/>
        </p:nvSpPr>
        <p:spPr>
          <a:xfrm>
            <a:off x="640080" y="4197096"/>
            <a:ext cx="4224528" cy="640080"/>
          </a:xfrm>
          <a:prstGeom prst="rect">
            <a:avLst/>
          </a:prstGeom>
          <a:noFill/>
          <a:ln/>
        </p:spPr>
        <p:txBody>
          <a:bodyPr wrap="square" rtlCol="0" anchor="ctr"/>
          <a:lstStyle/>
          <a:p>
            <a:pPr indent="0" marL="0">
              <a:buNone/>
            </a:pPr>
            <a:r>
              <a:rPr lang="en-US" sz="1050" dirty="0">
                <a:solidFill>
                  <a:srgbClr val="2C1A1E"/>
                </a:solidFill>
                <a:latin typeface="Calibri" pitchFamily="34" charset="0"/>
                <a:ea typeface="Calibri" pitchFamily="34" charset="-122"/>
                <a:cs typeface="Calibri" pitchFamily="34" charset="-120"/>
              </a:rPr>
              <a:t>Placed in the conclusion. Acknowledges what the argument implies about related questions the essay has not addressed. Shows the writer has thought through the argument's full logical consequences.</a:t>
            </a:r>
            <a:endParaRPr lang="en-US" sz="1050" dirty="0"/>
          </a:p>
        </p:txBody>
      </p:sp>
      <p:sp>
        <p:nvSpPr>
          <p:cNvPr id="16" name="Text 14"/>
          <p:cNvSpPr/>
          <p:nvPr/>
        </p:nvSpPr>
        <p:spPr>
          <a:xfrm>
            <a:off x="4937760" y="3867912"/>
            <a:ext cx="3657600" cy="950976"/>
          </a:xfrm>
          <a:prstGeom prst="rect">
            <a:avLst/>
          </a:prstGeom>
          <a:noFill/>
          <a:ln/>
        </p:spPr>
        <p:txBody>
          <a:bodyPr wrap="square" rtlCol="0" anchor="ctr"/>
          <a:lstStyle/>
          <a:p>
            <a:pPr indent="0" marL="0">
              <a:buNone/>
            </a:pPr>
            <a:r>
              <a:rPr lang="en-US" sz="1000" i="1" dirty="0">
                <a:solidFill>
                  <a:srgbClr val="2C1A1E"/>
                </a:solidFill>
                <a:latin typeface="Calibri" pitchFamily="34" charset="0"/>
                <a:ea typeface="Calibri" pitchFamily="34" charset="-122"/>
                <a:cs typeface="Calibri" pitchFamily="34" charset="-120"/>
              </a:rPr>
              <a:t>Open with: 'Accepting this argument has uncomfortable implications for X, which I am not claiming is wrong — only that it may be optimized for a different goal.'</a:t>
            </a:r>
            <a:endParaRPr lang="en-US" sz="1000"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name="Slide 25">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457200" y="201168"/>
            <a:ext cx="8229600" cy="594360"/>
          </a:xfrm>
          <a:prstGeom prst="rect">
            <a:avLst/>
          </a:prstGeom>
          <a:noFill/>
          <a:ln/>
        </p:spPr>
        <p:txBody>
          <a:bodyPr wrap="square" rtlCol="0" anchor="ctr"/>
          <a:lstStyle/>
          <a:p>
            <a:pPr indent="0" marL="0">
              <a:buNone/>
            </a:pPr>
            <a:r>
              <a:rPr lang="en-US" sz="2100" b="1" dirty="0">
                <a:solidFill>
                  <a:srgbClr val="1A0508"/>
                </a:solidFill>
                <a:latin typeface="Cambria" pitchFamily="34" charset="0"/>
                <a:ea typeface="Cambria" pitchFamily="34" charset="-122"/>
                <a:cs typeface="Cambria" pitchFamily="34" charset="-120"/>
              </a:rPr>
              <a:t>Evidence in FRQ 3: What Counts, What Works, What to Avoid</a:t>
            </a:r>
            <a:endParaRPr lang="en-US" sz="2100" dirty="0"/>
          </a:p>
        </p:txBody>
      </p:sp>
      <p:sp>
        <p:nvSpPr>
          <p:cNvPr id="3" name="Shape 1"/>
          <p:cNvSpPr/>
          <p:nvPr/>
        </p:nvSpPr>
        <p:spPr>
          <a:xfrm>
            <a:off x="457200" y="841248"/>
            <a:ext cx="8229600" cy="0"/>
          </a:xfrm>
          <a:prstGeom prst="line">
            <a:avLst/>
          </a:prstGeom>
          <a:noFill/>
          <a:ln w="15240">
            <a:solidFill>
              <a:srgbClr val="E8D4D7"/>
            </a:solidFill>
            <a:prstDash val="solid"/>
          </a:ln>
        </p:spPr>
      </p:sp>
      <p:sp>
        <p:nvSpPr>
          <p:cNvPr id="4" name="Text 2"/>
          <p:cNvSpPr/>
          <p:nvPr/>
        </p:nvSpPr>
        <p:spPr>
          <a:xfrm>
            <a:off x="457200" y="914400"/>
            <a:ext cx="8229600" cy="457200"/>
          </a:xfrm>
          <a:prstGeom prst="rect">
            <a:avLst/>
          </a:prstGeom>
          <a:noFill/>
          <a:ln/>
        </p:spPr>
        <p:txBody>
          <a:bodyPr wrap="square" rtlCol="0" anchor="ctr"/>
          <a:lstStyle/>
          <a:p>
            <a:pPr indent="0" marL="0">
              <a:buNone/>
            </a:pPr>
            <a:r>
              <a:rPr lang="en-US" sz="1400" dirty="0">
                <a:solidFill>
                  <a:srgbClr val="2C1A1E"/>
                </a:solidFill>
                <a:latin typeface="Calibri" pitchFamily="34" charset="0"/>
                <a:ea typeface="Calibri" pitchFamily="34" charset="-122"/>
                <a:cs typeface="Calibri" pitchFamily="34" charset="-120"/>
              </a:rPr>
              <a:t>FRQ 3 has no source set. Students supply their own evidence. The rubric rewards specific, accurate evidence connected to the claim by an explicit warrant.</a:t>
            </a:r>
            <a:endParaRPr lang="en-US" sz="1400" dirty="0"/>
          </a:p>
        </p:txBody>
      </p:sp>
      <p:sp>
        <p:nvSpPr>
          <p:cNvPr id="5" name="Text 3"/>
          <p:cNvSpPr/>
          <p:nvPr/>
        </p:nvSpPr>
        <p:spPr>
          <a:xfrm>
            <a:off x="457200" y="1444752"/>
            <a:ext cx="8229600" cy="310896"/>
          </a:xfrm>
          <a:prstGeom prst="rect">
            <a:avLst/>
          </a:prstGeom>
          <a:noFill/>
          <a:ln/>
        </p:spPr>
        <p:txBody>
          <a:bodyPr wrap="square" rtlCol="0" anchor="ctr"/>
          <a:lstStyle/>
          <a:p>
            <a:pPr indent="0" marL="0">
              <a:buNone/>
            </a:pPr>
            <a:r>
              <a:rPr lang="en-US" sz="1250" b="1" dirty="0">
                <a:solidFill>
                  <a:srgbClr val="1A0508"/>
                </a:solidFill>
                <a:latin typeface="Calibri" pitchFamily="34" charset="0"/>
                <a:ea typeface="Calibri" pitchFamily="34" charset="-122"/>
                <a:cs typeface="Calibri" pitchFamily="34" charset="-120"/>
              </a:rPr>
              <a:t>Evidence hierarchy for FRQ 3:</a:t>
            </a:r>
            <a:endParaRPr lang="en-US" sz="1250" dirty="0"/>
          </a:p>
        </p:txBody>
      </p:sp>
      <p:sp>
        <p:nvSpPr>
          <p:cNvPr id="6" name="Shape 4"/>
          <p:cNvSpPr/>
          <p:nvPr/>
        </p:nvSpPr>
        <p:spPr>
          <a:xfrm>
            <a:off x="457200" y="1828800"/>
            <a:ext cx="8229600" cy="694944"/>
          </a:xfrm>
          <a:prstGeom prst="roundRect">
            <a:avLst>
              <a:gd name="adj" fmla="val 10526"/>
            </a:avLst>
          </a:prstGeom>
          <a:solidFill>
            <a:srgbClr val="EEF3FF"/>
          </a:solidFill>
          <a:ln w="10160">
            <a:solidFill>
              <a:srgbClr val="E8D4D7"/>
            </a:solidFill>
            <a:prstDash val="solid"/>
          </a:ln>
          <a:effectLst>
            <a:outerShdw sx="100000" sy="100000" kx="0" ky="0" algn="bl" rotWithShape="0" blurRad="88900" dist="25400" dir="2700000">
              <a:srgbClr val="000000">
                <a:alpha val="9000"/>
              </a:srgbClr>
            </a:outerShdw>
          </a:effectLst>
        </p:spPr>
      </p:sp>
      <p:sp>
        <p:nvSpPr>
          <p:cNvPr id="7" name="Shape 5"/>
          <p:cNvSpPr/>
          <p:nvPr/>
        </p:nvSpPr>
        <p:spPr>
          <a:xfrm>
            <a:off x="621792" y="1920240"/>
            <a:ext cx="274320" cy="274320"/>
          </a:xfrm>
          <a:prstGeom prst="ellipse">
            <a:avLst/>
          </a:prstGeom>
          <a:solidFill>
            <a:srgbClr val="9B1D2A"/>
          </a:solidFill>
          <a:ln w="12700">
            <a:solidFill>
              <a:srgbClr val="9B1D2A"/>
            </a:solidFill>
            <a:prstDash val="solid"/>
          </a:ln>
        </p:spPr>
      </p:sp>
      <p:sp>
        <p:nvSpPr>
          <p:cNvPr id="8" name="Text 6"/>
          <p:cNvSpPr/>
          <p:nvPr/>
        </p:nvSpPr>
        <p:spPr>
          <a:xfrm>
            <a:off x="621792" y="1920240"/>
            <a:ext cx="274320" cy="274320"/>
          </a:xfrm>
          <a:prstGeom prst="rect">
            <a:avLst/>
          </a:prstGeom>
          <a:noFill/>
          <a:ln/>
        </p:spPr>
        <p:txBody>
          <a:bodyPr wrap="square" rtlCol="0" anchor="ctr"/>
          <a:lstStyle/>
          <a:p>
            <a:pPr algn="ctr" indent="0" marL="0">
              <a:buNone/>
            </a:pPr>
            <a:r>
              <a:rPr lang="en-US" sz="1000" b="1" dirty="0">
                <a:solidFill>
                  <a:srgbClr val="FFFFFF"/>
                </a:solidFill>
                <a:latin typeface="Calibri" pitchFamily="34" charset="0"/>
                <a:ea typeface="Calibri" pitchFamily="34" charset="-122"/>
                <a:cs typeface="Calibri" pitchFamily="34" charset="-120"/>
              </a:rPr>
              <a:t>1</a:t>
            </a:r>
            <a:endParaRPr lang="en-US" sz="1000" dirty="0"/>
          </a:p>
        </p:txBody>
      </p:sp>
      <p:sp>
        <p:nvSpPr>
          <p:cNvPr id="9" name="Text 7"/>
          <p:cNvSpPr/>
          <p:nvPr/>
        </p:nvSpPr>
        <p:spPr>
          <a:xfrm>
            <a:off x="969264" y="1901952"/>
            <a:ext cx="2468880" cy="310896"/>
          </a:xfrm>
          <a:prstGeom prst="rect">
            <a:avLst/>
          </a:prstGeom>
          <a:noFill/>
          <a:ln/>
        </p:spPr>
        <p:txBody>
          <a:bodyPr wrap="square" rtlCol="0" anchor="ctr"/>
          <a:lstStyle/>
          <a:p>
            <a:pPr indent="0" marL="0">
              <a:buNone/>
            </a:pPr>
            <a:r>
              <a:rPr lang="en-US" sz="1100" b="1" dirty="0">
                <a:solidFill>
                  <a:srgbClr val="1A0508"/>
                </a:solidFill>
                <a:latin typeface="Calibri" pitchFamily="34" charset="0"/>
                <a:ea typeface="Calibri" pitchFamily="34" charset="-122"/>
                <a:cs typeface="Calibri" pitchFamily="34" charset="-120"/>
              </a:rPr>
              <a:t>Specific historical or factual examples</a:t>
            </a:r>
            <a:endParaRPr lang="en-US" sz="1100" dirty="0"/>
          </a:p>
        </p:txBody>
      </p:sp>
      <p:sp>
        <p:nvSpPr>
          <p:cNvPr id="10" name="Text 8"/>
          <p:cNvSpPr/>
          <p:nvPr/>
        </p:nvSpPr>
        <p:spPr>
          <a:xfrm>
            <a:off x="969264" y="2231136"/>
            <a:ext cx="5943600" cy="256032"/>
          </a:xfrm>
          <a:prstGeom prst="rect">
            <a:avLst/>
          </a:prstGeom>
          <a:noFill/>
          <a:ln/>
        </p:spPr>
        <p:txBody>
          <a:bodyPr wrap="square" rtlCol="0" anchor="ctr"/>
          <a:lstStyle/>
          <a:p>
            <a:pPr indent="0" marL="0">
              <a:buNone/>
            </a:pPr>
            <a:r>
              <a:rPr lang="en-US" sz="950" dirty="0">
                <a:solidFill>
                  <a:srgbClr val="2C1A1E"/>
                </a:solidFill>
                <a:latin typeface="Calibri" pitchFamily="34" charset="0"/>
                <a:ea typeface="Calibri" pitchFamily="34" charset="-122"/>
                <a:cs typeface="Calibri" pitchFamily="34" charset="-120"/>
              </a:rPr>
              <a:t>Name the specific event, person, study, or statistic — not the general category. 'Newton's law emerged during his solitary retreat to Woolsthorpe' beats 'famous scientists often worked alone.'</a:t>
            </a:r>
            <a:endParaRPr lang="en-US" sz="950" dirty="0"/>
          </a:p>
        </p:txBody>
      </p:sp>
      <p:sp>
        <p:nvSpPr>
          <p:cNvPr id="11" name="Shape 9"/>
          <p:cNvSpPr/>
          <p:nvPr/>
        </p:nvSpPr>
        <p:spPr>
          <a:xfrm>
            <a:off x="6986016" y="1901952"/>
            <a:ext cx="1609344" cy="512064"/>
          </a:xfrm>
          <a:prstGeom prst="roundRect">
            <a:avLst>
              <a:gd name="adj" fmla="val 14286"/>
            </a:avLst>
          </a:prstGeom>
          <a:solidFill>
            <a:srgbClr val="EEF3FF"/>
          </a:solidFill>
          <a:ln w="10160">
            <a:solidFill>
              <a:srgbClr val="E8D4D7"/>
            </a:solidFill>
            <a:prstDash val="solid"/>
          </a:ln>
          <a:effectLst>
            <a:outerShdw sx="100000" sy="100000" kx="0" ky="0" algn="bl" rotWithShape="0" blurRad="88900" dist="25400" dir="2700000">
              <a:srgbClr val="000000">
                <a:alpha val="9000"/>
              </a:srgbClr>
            </a:outerShdw>
          </a:effectLst>
        </p:spPr>
      </p:sp>
      <p:sp>
        <p:nvSpPr>
          <p:cNvPr id="12" name="Text 10"/>
          <p:cNvSpPr/>
          <p:nvPr/>
        </p:nvSpPr>
        <p:spPr>
          <a:xfrm>
            <a:off x="7077456" y="1920240"/>
            <a:ext cx="1426464" cy="475488"/>
          </a:xfrm>
          <a:prstGeom prst="rect">
            <a:avLst/>
          </a:prstGeom>
          <a:noFill/>
          <a:ln/>
        </p:spPr>
        <p:txBody>
          <a:bodyPr wrap="square" rtlCol="0" anchor="ctr"/>
          <a:lstStyle/>
          <a:p>
            <a:pPr indent="0" marL="0">
              <a:buNone/>
            </a:pPr>
            <a:r>
              <a:rPr lang="en-US" sz="950" dirty="0">
                <a:solidFill>
                  <a:srgbClr val="2C1A1E"/>
                </a:solidFill>
                <a:latin typeface="Calibri" pitchFamily="34" charset="0"/>
                <a:ea typeface="Calibri" pitchFamily="34" charset="-122"/>
                <a:cs typeface="Calibri" pitchFamily="34" charset="-120"/>
              </a:rPr>
              <a:t>Strength: High</a:t>
            </a:r>
            <a:endParaRPr lang="en-US" sz="950" dirty="0"/>
          </a:p>
        </p:txBody>
      </p:sp>
      <p:sp>
        <p:nvSpPr>
          <p:cNvPr id="13" name="Shape 11"/>
          <p:cNvSpPr/>
          <p:nvPr/>
        </p:nvSpPr>
        <p:spPr>
          <a:xfrm>
            <a:off x="457200" y="2615184"/>
            <a:ext cx="8229600" cy="694944"/>
          </a:xfrm>
          <a:prstGeom prst="roundRect">
            <a:avLst>
              <a:gd name="adj" fmla="val 10526"/>
            </a:avLst>
          </a:prstGeom>
          <a:solidFill>
            <a:srgbClr val="E6F5F3"/>
          </a:solidFill>
          <a:ln w="10160">
            <a:solidFill>
              <a:srgbClr val="E8D4D7"/>
            </a:solidFill>
            <a:prstDash val="solid"/>
          </a:ln>
          <a:effectLst>
            <a:outerShdw sx="100000" sy="100000" kx="0" ky="0" algn="bl" rotWithShape="0" blurRad="88900" dist="25400" dir="2700000">
              <a:srgbClr val="000000">
                <a:alpha val="9000"/>
              </a:srgbClr>
            </a:outerShdw>
          </a:effectLst>
        </p:spPr>
      </p:sp>
      <p:sp>
        <p:nvSpPr>
          <p:cNvPr id="14" name="Shape 12"/>
          <p:cNvSpPr/>
          <p:nvPr/>
        </p:nvSpPr>
        <p:spPr>
          <a:xfrm>
            <a:off x="621792" y="2706624"/>
            <a:ext cx="274320" cy="274320"/>
          </a:xfrm>
          <a:prstGeom prst="ellipse">
            <a:avLst/>
          </a:prstGeom>
          <a:solidFill>
            <a:srgbClr val="9B1D2A"/>
          </a:solidFill>
          <a:ln w="12700">
            <a:solidFill>
              <a:srgbClr val="9B1D2A"/>
            </a:solidFill>
            <a:prstDash val="solid"/>
          </a:ln>
        </p:spPr>
      </p:sp>
      <p:sp>
        <p:nvSpPr>
          <p:cNvPr id="15" name="Text 13"/>
          <p:cNvSpPr/>
          <p:nvPr/>
        </p:nvSpPr>
        <p:spPr>
          <a:xfrm>
            <a:off x="621792" y="2706624"/>
            <a:ext cx="274320" cy="274320"/>
          </a:xfrm>
          <a:prstGeom prst="rect">
            <a:avLst/>
          </a:prstGeom>
          <a:noFill/>
          <a:ln/>
        </p:spPr>
        <p:txBody>
          <a:bodyPr wrap="square" rtlCol="0" anchor="ctr"/>
          <a:lstStyle/>
          <a:p>
            <a:pPr algn="ctr" indent="0" marL="0">
              <a:buNone/>
            </a:pPr>
            <a:r>
              <a:rPr lang="en-US" sz="1000" b="1" dirty="0">
                <a:solidFill>
                  <a:srgbClr val="FFFFFF"/>
                </a:solidFill>
                <a:latin typeface="Calibri" pitchFamily="34" charset="0"/>
                <a:ea typeface="Calibri" pitchFamily="34" charset="-122"/>
                <a:cs typeface="Calibri" pitchFamily="34" charset="-120"/>
              </a:rPr>
              <a:t>2</a:t>
            </a:r>
            <a:endParaRPr lang="en-US" sz="1000" dirty="0"/>
          </a:p>
        </p:txBody>
      </p:sp>
      <p:sp>
        <p:nvSpPr>
          <p:cNvPr id="16" name="Text 14"/>
          <p:cNvSpPr/>
          <p:nvPr/>
        </p:nvSpPr>
        <p:spPr>
          <a:xfrm>
            <a:off x="969264" y="2688336"/>
            <a:ext cx="2468880" cy="310896"/>
          </a:xfrm>
          <a:prstGeom prst="rect">
            <a:avLst/>
          </a:prstGeom>
          <a:noFill/>
          <a:ln/>
        </p:spPr>
        <p:txBody>
          <a:bodyPr wrap="square" rtlCol="0" anchor="ctr"/>
          <a:lstStyle/>
          <a:p>
            <a:pPr indent="0" marL="0">
              <a:buNone/>
            </a:pPr>
            <a:r>
              <a:rPr lang="en-US" sz="1100" b="1" dirty="0">
                <a:solidFill>
                  <a:srgbClr val="1A0508"/>
                </a:solidFill>
                <a:latin typeface="Calibri" pitchFamily="34" charset="0"/>
                <a:ea typeface="Calibri" pitchFamily="34" charset="-122"/>
                <a:cs typeface="Calibri" pitchFamily="34" charset="-120"/>
              </a:rPr>
              <a:t>Reasoned thought experiments</a:t>
            </a:r>
            <a:endParaRPr lang="en-US" sz="1100" dirty="0"/>
          </a:p>
        </p:txBody>
      </p:sp>
      <p:sp>
        <p:nvSpPr>
          <p:cNvPr id="17" name="Text 15"/>
          <p:cNvSpPr/>
          <p:nvPr/>
        </p:nvSpPr>
        <p:spPr>
          <a:xfrm>
            <a:off x="969264" y="3017520"/>
            <a:ext cx="5943600" cy="256032"/>
          </a:xfrm>
          <a:prstGeom prst="rect">
            <a:avLst/>
          </a:prstGeom>
          <a:noFill/>
          <a:ln/>
        </p:spPr>
        <p:txBody>
          <a:bodyPr wrap="square" rtlCol="0" anchor="ctr"/>
          <a:lstStyle/>
          <a:p>
            <a:pPr indent="0" marL="0">
              <a:buNone/>
            </a:pPr>
            <a:r>
              <a:rPr lang="en-US" sz="950" dirty="0">
                <a:solidFill>
                  <a:srgbClr val="2C1A1E"/>
                </a:solidFill>
                <a:latin typeface="Calibri" pitchFamily="34" charset="0"/>
                <a:ea typeface="Calibri" pitchFamily="34" charset="-122"/>
                <a:cs typeface="Calibri" pitchFamily="34" charset="-120"/>
              </a:rPr>
              <a:t>Build a hypothetical that isolates the variable your claim depends on and traces logical consequences. Doesn't require memorized facts — requires clear thinking about the mechanism. Underused and underrated.</a:t>
            </a:r>
            <a:endParaRPr lang="en-US" sz="950" dirty="0"/>
          </a:p>
        </p:txBody>
      </p:sp>
      <p:sp>
        <p:nvSpPr>
          <p:cNvPr id="18" name="Shape 16"/>
          <p:cNvSpPr/>
          <p:nvPr/>
        </p:nvSpPr>
        <p:spPr>
          <a:xfrm>
            <a:off x="6986016" y="2688336"/>
            <a:ext cx="1609344" cy="512064"/>
          </a:xfrm>
          <a:prstGeom prst="roundRect">
            <a:avLst>
              <a:gd name="adj" fmla="val 14286"/>
            </a:avLst>
          </a:prstGeom>
          <a:solidFill>
            <a:srgbClr val="E6F5F3"/>
          </a:solidFill>
          <a:ln w="10160">
            <a:solidFill>
              <a:srgbClr val="E8D4D7"/>
            </a:solidFill>
            <a:prstDash val="solid"/>
          </a:ln>
          <a:effectLst>
            <a:outerShdw sx="100000" sy="100000" kx="0" ky="0" algn="bl" rotWithShape="0" blurRad="88900" dist="25400" dir="2700000">
              <a:srgbClr val="000000">
                <a:alpha val="9000"/>
              </a:srgbClr>
            </a:outerShdw>
          </a:effectLst>
        </p:spPr>
      </p:sp>
      <p:sp>
        <p:nvSpPr>
          <p:cNvPr id="19" name="Text 17"/>
          <p:cNvSpPr/>
          <p:nvPr/>
        </p:nvSpPr>
        <p:spPr>
          <a:xfrm>
            <a:off x="7077456" y="2706624"/>
            <a:ext cx="1426464" cy="475488"/>
          </a:xfrm>
          <a:prstGeom prst="rect">
            <a:avLst/>
          </a:prstGeom>
          <a:noFill/>
          <a:ln/>
        </p:spPr>
        <p:txBody>
          <a:bodyPr wrap="square" rtlCol="0" anchor="ctr"/>
          <a:lstStyle/>
          <a:p>
            <a:pPr indent="0" marL="0">
              <a:buNone/>
            </a:pPr>
            <a:r>
              <a:rPr lang="en-US" sz="950" dirty="0">
                <a:solidFill>
                  <a:srgbClr val="2C1A1E"/>
                </a:solidFill>
                <a:latin typeface="Calibri" pitchFamily="34" charset="0"/>
                <a:ea typeface="Calibri" pitchFamily="34" charset="-122"/>
                <a:cs typeface="Calibri" pitchFamily="34" charset="-120"/>
              </a:rPr>
              <a:t>Strength: High when well-developed</a:t>
            </a:r>
            <a:endParaRPr lang="en-US" sz="950" dirty="0"/>
          </a:p>
        </p:txBody>
      </p:sp>
      <p:sp>
        <p:nvSpPr>
          <p:cNvPr id="20" name="Shape 18"/>
          <p:cNvSpPr/>
          <p:nvPr/>
        </p:nvSpPr>
        <p:spPr>
          <a:xfrm>
            <a:off x="457200" y="3401568"/>
            <a:ext cx="8229600" cy="694944"/>
          </a:xfrm>
          <a:prstGeom prst="roundRect">
            <a:avLst>
              <a:gd name="adj" fmla="val 10526"/>
            </a:avLst>
          </a:prstGeom>
          <a:solidFill>
            <a:srgbClr val="FEF3C7"/>
          </a:solidFill>
          <a:ln w="10160">
            <a:solidFill>
              <a:srgbClr val="E8D4D7"/>
            </a:solidFill>
            <a:prstDash val="solid"/>
          </a:ln>
          <a:effectLst>
            <a:outerShdw sx="100000" sy="100000" kx="0" ky="0" algn="bl" rotWithShape="0" blurRad="88900" dist="25400" dir="2700000">
              <a:srgbClr val="000000">
                <a:alpha val="9000"/>
              </a:srgbClr>
            </a:outerShdw>
          </a:effectLst>
        </p:spPr>
      </p:sp>
      <p:sp>
        <p:nvSpPr>
          <p:cNvPr id="21" name="Shape 19"/>
          <p:cNvSpPr/>
          <p:nvPr/>
        </p:nvSpPr>
        <p:spPr>
          <a:xfrm>
            <a:off x="621792" y="3493008"/>
            <a:ext cx="274320" cy="274320"/>
          </a:xfrm>
          <a:prstGeom prst="ellipse">
            <a:avLst/>
          </a:prstGeom>
          <a:solidFill>
            <a:srgbClr val="9B1D2A"/>
          </a:solidFill>
          <a:ln w="12700">
            <a:solidFill>
              <a:srgbClr val="9B1D2A"/>
            </a:solidFill>
            <a:prstDash val="solid"/>
          </a:ln>
        </p:spPr>
      </p:sp>
      <p:sp>
        <p:nvSpPr>
          <p:cNvPr id="22" name="Text 20"/>
          <p:cNvSpPr/>
          <p:nvPr/>
        </p:nvSpPr>
        <p:spPr>
          <a:xfrm>
            <a:off x="621792" y="3493008"/>
            <a:ext cx="274320" cy="274320"/>
          </a:xfrm>
          <a:prstGeom prst="rect">
            <a:avLst/>
          </a:prstGeom>
          <a:noFill/>
          <a:ln/>
        </p:spPr>
        <p:txBody>
          <a:bodyPr wrap="square" rtlCol="0" anchor="ctr"/>
          <a:lstStyle/>
          <a:p>
            <a:pPr algn="ctr" indent="0" marL="0">
              <a:buNone/>
            </a:pPr>
            <a:r>
              <a:rPr lang="en-US" sz="1000" b="1" dirty="0">
                <a:solidFill>
                  <a:srgbClr val="FFFFFF"/>
                </a:solidFill>
                <a:latin typeface="Calibri" pitchFamily="34" charset="0"/>
                <a:ea typeface="Calibri" pitchFamily="34" charset="-122"/>
                <a:cs typeface="Calibri" pitchFamily="34" charset="-120"/>
              </a:rPr>
              <a:t>3</a:t>
            </a:r>
            <a:endParaRPr lang="en-US" sz="1000" dirty="0"/>
          </a:p>
        </p:txBody>
      </p:sp>
      <p:sp>
        <p:nvSpPr>
          <p:cNvPr id="23" name="Text 21"/>
          <p:cNvSpPr/>
          <p:nvPr/>
        </p:nvSpPr>
        <p:spPr>
          <a:xfrm>
            <a:off x="969264" y="3474720"/>
            <a:ext cx="2468880" cy="310896"/>
          </a:xfrm>
          <a:prstGeom prst="rect">
            <a:avLst/>
          </a:prstGeom>
          <a:noFill/>
          <a:ln/>
        </p:spPr>
        <p:txBody>
          <a:bodyPr wrap="square" rtlCol="0" anchor="ctr"/>
          <a:lstStyle/>
          <a:p>
            <a:pPr indent="0" marL="0">
              <a:buNone/>
            </a:pPr>
            <a:r>
              <a:rPr lang="en-US" sz="1100" b="1" dirty="0">
                <a:solidFill>
                  <a:srgbClr val="1A0508"/>
                </a:solidFill>
                <a:latin typeface="Calibri" pitchFamily="34" charset="0"/>
                <a:ea typeface="Calibri" pitchFamily="34" charset="-122"/>
                <a:cs typeface="Calibri" pitchFamily="34" charset="-120"/>
              </a:rPr>
              <a:t>Personal experience or observation</a:t>
            </a:r>
            <a:endParaRPr lang="en-US" sz="1100" dirty="0"/>
          </a:p>
        </p:txBody>
      </p:sp>
      <p:sp>
        <p:nvSpPr>
          <p:cNvPr id="24" name="Text 22"/>
          <p:cNvSpPr/>
          <p:nvPr/>
        </p:nvSpPr>
        <p:spPr>
          <a:xfrm>
            <a:off x="969264" y="3803904"/>
            <a:ext cx="5943600" cy="256032"/>
          </a:xfrm>
          <a:prstGeom prst="rect">
            <a:avLst/>
          </a:prstGeom>
          <a:noFill/>
          <a:ln/>
        </p:spPr>
        <p:txBody>
          <a:bodyPr wrap="square" rtlCol="0" anchor="ctr"/>
          <a:lstStyle/>
          <a:p>
            <a:pPr indent="0" marL="0">
              <a:buNone/>
            </a:pPr>
            <a:r>
              <a:rPr lang="en-US" sz="950" dirty="0">
                <a:solidFill>
                  <a:srgbClr val="2C1A1E"/>
                </a:solidFill>
                <a:latin typeface="Calibri" pitchFamily="34" charset="0"/>
                <a:ea typeface="Calibri" pitchFamily="34" charset="-122"/>
                <a:cs typeface="Calibri" pitchFamily="34" charset="-120"/>
              </a:rPr>
              <a:t>Low-risk only if specific and treated analytically, not autobiographically. 'In my own experience' essays consistently score lower than those treating the personal example as a data point.</a:t>
            </a:r>
            <a:endParaRPr lang="en-US" sz="950" dirty="0"/>
          </a:p>
        </p:txBody>
      </p:sp>
      <p:sp>
        <p:nvSpPr>
          <p:cNvPr id="25" name="Shape 23"/>
          <p:cNvSpPr/>
          <p:nvPr/>
        </p:nvSpPr>
        <p:spPr>
          <a:xfrm>
            <a:off x="6986016" y="3474720"/>
            <a:ext cx="1609344" cy="512064"/>
          </a:xfrm>
          <a:prstGeom prst="roundRect">
            <a:avLst>
              <a:gd name="adj" fmla="val 14286"/>
            </a:avLst>
          </a:prstGeom>
          <a:solidFill>
            <a:srgbClr val="FEF3C7"/>
          </a:solidFill>
          <a:ln w="10160">
            <a:solidFill>
              <a:srgbClr val="E8D4D7"/>
            </a:solidFill>
            <a:prstDash val="solid"/>
          </a:ln>
          <a:effectLst>
            <a:outerShdw sx="100000" sy="100000" kx="0" ky="0" algn="bl" rotWithShape="0" blurRad="88900" dist="25400" dir="2700000">
              <a:srgbClr val="000000">
                <a:alpha val="9000"/>
              </a:srgbClr>
            </a:outerShdw>
          </a:effectLst>
        </p:spPr>
      </p:sp>
      <p:sp>
        <p:nvSpPr>
          <p:cNvPr id="26" name="Text 24"/>
          <p:cNvSpPr/>
          <p:nvPr/>
        </p:nvSpPr>
        <p:spPr>
          <a:xfrm>
            <a:off x="7077456" y="3493008"/>
            <a:ext cx="1426464" cy="475488"/>
          </a:xfrm>
          <a:prstGeom prst="rect">
            <a:avLst/>
          </a:prstGeom>
          <a:noFill/>
          <a:ln/>
        </p:spPr>
        <p:txBody>
          <a:bodyPr wrap="square" rtlCol="0" anchor="ctr"/>
          <a:lstStyle/>
          <a:p>
            <a:pPr indent="0" marL="0">
              <a:buNone/>
            </a:pPr>
            <a:r>
              <a:rPr lang="en-US" sz="950" dirty="0">
                <a:solidFill>
                  <a:srgbClr val="2C1A1E"/>
                </a:solidFill>
                <a:latin typeface="Calibri" pitchFamily="34" charset="0"/>
                <a:ea typeface="Calibri" pitchFamily="34" charset="-122"/>
                <a:cs typeface="Calibri" pitchFamily="34" charset="-120"/>
              </a:rPr>
              <a:t>Strength: Medium — use sparingly</a:t>
            </a:r>
            <a:endParaRPr lang="en-US" sz="950" dirty="0"/>
          </a:p>
        </p:txBody>
      </p:sp>
      <p:sp>
        <p:nvSpPr>
          <p:cNvPr id="27" name="Shape 25"/>
          <p:cNvSpPr/>
          <p:nvPr/>
        </p:nvSpPr>
        <p:spPr>
          <a:xfrm>
            <a:off x="457200" y="4187952"/>
            <a:ext cx="8229600" cy="694944"/>
          </a:xfrm>
          <a:prstGeom prst="roundRect">
            <a:avLst>
              <a:gd name="adj" fmla="val 10526"/>
            </a:avLst>
          </a:prstGeom>
          <a:solidFill>
            <a:srgbClr val="F9EAEC"/>
          </a:solidFill>
          <a:ln w="10160">
            <a:solidFill>
              <a:srgbClr val="E8D4D7"/>
            </a:solidFill>
            <a:prstDash val="solid"/>
          </a:ln>
          <a:effectLst>
            <a:outerShdw sx="100000" sy="100000" kx="0" ky="0" algn="bl" rotWithShape="0" blurRad="88900" dist="25400" dir="2700000">
              <a:srgbClr val="000000">
                <a:alpha val="9000"/>
              </a:srgbClr>
            </a:outerShdw>
          </a:effectLst>
        </p:spPr>
      </p:sp>
      <p:sp>
        <p:nvSpPr>
          <p:cNvPr id="28" name="Shape 26"/>
          <p:cNvSpPr/>
          <p:nvPr/>
        </p:nvSpPr>
        <p:spPr>
          <a:xfrm>
            <a:off x="621792" y="4279392"/>
            <a:ext cx="274320" cy="274320"/>
          </a:xfrm>
          <a:prstGeom prst="ellipse">
            <a:avLst/>
          </a:prstGeom>
          <a:solidFill>
            <a:srgbClr val="9B1D2A"/>
          </a:solidFill>
          <a:ln w="12700">
            <a:solidFill>
              <a:srgbClr val="9B1D2A"/>
            </a:solidFill>
            <a:prstDash val="solid"/>
          </a:ln>
        </p:spPr>
      </p:sp>
      <p:sp>
        <p:nvSpPr>
          <p:cNvPr id="29" name="Text 27"/>
          <p:cNvSpPr/>
          <p:nvPr/>
        </p:nvSpPr>
        <p:spPr>
          <a:xfrm>
            <a:off x="621792" y="4279392"/>
            <a:ext cx="274320" cy="274320"/>
          </a:xfrm>
          <a:prstGeom prst="rect">
            <a:avLst/>
          </a:prstGeom>
          <a:noFill/>
          <a:ln/>
        </p:spPr>
        <p:txBody>
          <a:bodyPr wrap="square" rtlCol="0" anchor="ctr"/>
          <a:lstStyle/>
          <a:p>
            <a:pPr algn="ctr" indent="0" marL="0">
              <a:buNone/>
            </a:pPr>
            <a:r>
              <a:rPr lang="en-US" sz="1000" b="1" dirty="0">
                <a:solidFill>
                  <a:srgbClr val="FFFFFF"/>
                </a:solidFill>
                <a:latin typeface="Calibri" pitchFamily="34" charset="0"/>
                <a:ea typeface="Calibri" pitchFamily="34" charset="-122"/>
                <a:cs typeface="Calibri" pitchFamily="34" charset="-120"/>
              </a:rPr>
              <a:t>4</a:t>
            </a:r>
            <a:endParaRPr lang="en-US" sz="1000" dirty="0"/>
          </a:p>
        </p:txBody>
      </p:sp>
      <p:sp>
        <p:nvSpPr>
          <p:cNvPr id="30" name="Text 28"/>
          <p:cNvSpPr/>
          <p:nvPr/>
        </p:nvSpPr>
        <p:spPr>
          <a:xfrm>
            <a:off x="969264" y="4261104"/>
            <a:ext cx="2468880" cy="310896"/>
          </a:xfrm>
          <a:prstGeom prst="rect">
            <a:avLst/>
          </a:prstGeom>
          <a:noFill/>
          <a:ln/>
        </p:spPr>
        <p:txBody>
          <a:bodyPr wrap="square" rtlCol="0" anchor="ctr"/>
          <a:lstStyle/>
          <a:p>
            <a:pPr indent="0" marL="0">
              <a:buNone/>
            </a:pPr>
            <a:r>
              <a:rPr lang="en-US" sz="1100" b="1" dirty="0">
                <a:solidFill>
                  <a:srgbClr val="1A0508"/>
                </a:solidFill>
                <a:latin typeface="Calibri" pitchFamily="34" charset="0"/>
                <a:ea typeface="Calibri" pitchFamily="34" charset="-122"/>
                <a:cs typeface="Calibri" pitchFamily="34" charset="-120"/>
              </a:rPr>
              <a:t>General appeals to 'common sense' or logic</a:t>
            </a:r>
            <a:endParaRPr lang="en-US" sz="1100" dirty="0"/>
          </a:p>
        </p:txBody>
      </p:sp>
      <p:sp>
        <p:nvSpPr>
          <p:cNvPr id="31" name="Text 29"/>
          <p:cNvSpPr/>
          <p:nvPr/>
        </p:nvSpPr>
        <p:spPr>
          <a:xfrm>
            <a:off x="969264" y="4590288"/>
            <a:ext cx="5943600" cy="256032"/>
          </a:xfrm>
          <a:prstGeom prst="rect">
            <a:avLst/>
          </a:prstGeom>
          <a:noFill/>
          <a:ln/>
        </p:spPr>
        <p:txBody>
          <a:bodyPr wrap="square" rtlCol="0" anchor="ctr"/>
          <a:lstStyle/>
          <a:p>
            <a:pPr indent="0" marL="0">
              <a:buNone/>
            </a:pPr>
            <a:r>
              <a:rPr lang="en-US" sz="950" dirty="0">
                <a:solidFill>
                  <a:srgbClr val="2C1A1E"/>
                </a:solidFill>
                <a:latin typeface="Calibri" pitchFamily="34" charset="0"/>
                <a:ea typeface="Calibri" pitchFamily="34" charset="-122"/>
                <a:cs typeface="Calibri" pitchFamily="34" charset="-120"/>
              </a:rPr>
              <a:t>'It is obvious that...' and 'Logic tells us that...' are not evidence — they are assertions. Earn no Row B credit on their own and signal padding.</a:t>
            </a:r>
            <a:endParaRPr lang="en-US" sz="950" dirty="0"/>
          </a:p>
        </p:txBody>
      </p:sp>
      <p:sp>
        <p:nvSpPr>
          <p:cNvPr id="32" name="Shape 30"/>
          <p:cNvSpPr/>
          <p:nvPr/>
        </p:nvSpPr>
        <p:spPr>
          <a:xfrm>
            <a:off x="6986016" y="4261104"/>
            <a:ext cx="1609344" cy="512064"/>
          </a:xfrm>
          <a:prstGeom prst="roundRect">
            <a:avLst>
              <a:gd name="adj" fmla="val 14286"/>
            </a:avLst>
          </a:prstGeom>
          <a:solidFill>
            <a:srgbClr val="F9EAEC"/>
          </a:solidFill>
          <a:ln w="10160">
            <a:solidFill>
              <a:srgbClr val="E8D4D7"/>
            </a:solidFill>
            <a:prstDash val="solid"/>
          </a:ln>
          <a:effectLst>
            <a:outerShdw sx="100000" sy="100000" kx="0" ky="0" algn="bl" rotWithShape="0" blurRad="88900" dist="25400" dir="2700000">
              <a:srgbClr val="000000">
                <a:alpha val="9000"/>
              </a:srgbClr>
            </a:outerShdw>
          </a:effectLst>
        </p:spPr>
      </p:sp>
      <p:sp>
        <p:nvSpPr>
          <p:cNvPr id="33" name="Text 31"/>
          <p:cNvSpPr/>
          <p:nvPr/>
        </p:nvSpPr>
        <p:spPr>
          <a:xfrm>
            <a:off x="7077456" y="4279392"/>
            <a:ext cx="1426464" cy="475488"/>
          </a:xfrm>
          <a:prstGeom prst="rect">
            <a:avLst/>
          </a:prstGeom>
          <a:noFill/>
          <a:ln/>
        </p:spPr>
        <p:txBody>
          <a:bodyPr wrap="square" rtlCol="0" anchor="ctr"/>
          <a:lstStyle/>
          <a:p>
            <a:pPr indent="0" marL="0">
              <a:buNone/>
            </a:pPr>
            <a:r>
              <a:rPr lang="en-US" sz="950" dirty="0">
                <a:solidFill>
                  <a:srgbClr val="2C1A1E"/>
                </a:solidFill>
                <a:latin typeface="Calibri" pitchFamily="34" charset="0"/>
                <a:ea typeface="Calibri" pitchFamily="34" charset="-122"/>
                <a:cs typeface="Calibri" pitchFamily="34" charset="-120"/>
              </a:rPr>
              <a:t>Strength: Low — avoid</a:t>
            </a:r>
            <a:endParaRPr lang="en-US" sz="950"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name="Slide 26">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457200" y="201168"/>
            <a:ext cx="8229600" cy="594360"/>
          </a:xfrm>
          <a:prstGeom prst="rect">
            <a:avLst/>
          </a:prstGeom>
          <a:noFill/>
          <a:ln/>
        </p:spPr>
        <p:txBody>
          <a:bodyPr wrap="square" rtlCol="0" anchor="ctr"/>
          <a:lstStyle/>
          <a:p>
            <a:pPr indent="0" marL="0">
              <a:buNone/>
            </a:pPr>
            <a:r>
              <a:rPr lang="en-US" sz="2100" b="1" dirty="0">
                <a:solidFill>
                  <a:srgbClr val="1A0508"/>
                </a:solidFill>
                <a:latin typeface="Cambria" pitchFamily="34" charset="0"/>
                <a:ea typeface="Cambria" pitchFamily="34" charset="-122"/>
                <a:cs typeface="Cambria" pitchFamily="34" charset="-120"/>
              </a:rPr>
              <a:t>Transitions That Advance Arguments vs. Transitions That Connect Lists</a:t>
            </a:r>
            <a:endParaRPr lang="en-US" sz="2100" dirty="0"/>
          </a:p>
        </p:txBody>
      </p:sp>
      <p:sp>
        <p:nvSpPr>
          <p:cNvPr id="3" name="Shape 1"/>
          <p:cNvSpPr/>
          <p:nvPr/>
        </p:nvSpPr>
        <p:spPr>
          <a:xfrm>
            <a:off x="457200" y="841248"/>
            <a:ext cx="8229600" cy="0"/>
          </a:xfrm>
          <a:prstGeom prst="line">
            <a:avLst/>
          </a:prstGeom>
          <a:noFill/>
          <a:ln w="15240">
            <a:solidFill>
              <a:srgbClr val="E8D4D7"/>
            </a:solidFill>
            <a:prstDash val="solid"/>
          </a:ln>
        </p:spPr>
      </p:sp>
      <p:sp>
        <p:nvSpPr>
          <p:cNvPr id="4" name="Text 2"/>
          <p:cNvSpPr/>
          <p:nvPr/>
        </p:nvSpPr>
        <p:spPr>
          <a:xfrm>
            <a:off x="457200" y="914400"/>
            <a:ext cx="8229600" cy="411480"/>
          </a:xfrm>
          <a:prstGeom prst="rect">
            <a:avLst/>
          </a:prstGeom>
          <a:noFill/>
          <a:ln/>
        </p:spPr>
        <p:txBody>
          <a:bodyPr wrap="square" rtlCol="0" anchor="ctr"/>
          <a:lstStyle/>
          <a:p>
            <a:pPr indent="0" marL="0">
              <a:buNone/>
            </a:pPr>
            <a:r>
              <a:rPr lang="en-US" sz="1400" dirty="0">
                <a:solidFill>
                  <a:srgbClr val="2C1A1E"/>
                </a:solidFill>
                <a:latin typeface="Calibri" pitchFamily="34" charset="0"/>
                <a:ea typeface="Calibri" pitchFamily="34" charset="-122"/>
                <a:cs typeface="Calibri" pitchFamily="34" charset="-120"/>
              </a:rPr>
              <a:t>The transition sentence signals whether the essay is building a line of reasoning or accumulating examples. Readers notice the difference within two words.</a:t>
            </a:r>
            <a:endParaRPr lang="en-US" sz="1400" dirty="0"/>
          </a:p>
        </p:txBody>
      </p:sp>
      <p:sp>
        <p:nvSpPr>
          <p:cNvPr id="5" name="Shape 3"/>
          <p:cNvSpPr/>
          <p:nvPr/>
        </p:nvSpPr>
        <p:spPr>
          <a:xfrm>
            <a:off x="457200" y="1417320"/>
            <a:ext cx="4160520" cy="3584448"/>
          </a:xfrm>
          <a:prstGeom prst="roundRect">
            <a:avLst>
              <a:gd name="adj" fmla="val 2041"/>
            </a:avLst>
          </a:prstGeom>
          <a:solidFill>
            <a:srgbClr val="F9EAEC"/>
          </a:solidFill>
          <a:ln w="10160">
            <a:solidFill>
              <a:srgbClr val="E8D4D7"/>
            </a:solidFill>
            <a:prstDash val="solid"/>
          </a:ln>
          <a:effectLst>
            <a:outerShdw sx="100000" sy="100000" kx="0" ky="0" algn="bl" rotWithShape="0" blurRad="88900" dist="25400" dir="2700000">
              <a:srgbClr val="000000">
                <a:alpha val="9000"/>
              </a:srgbClr>
            </a:outerShdw>
          </a:effectLst>
        </p:spPr>
      </p:sp>
      <p:sp>
        <p:nvSpPr>
          <p:cNvPr id="6" name="Text 4"/>
          <p:cNvSpPr/>
          <p:nvPr/>
        </p:nvSpPr>
        <p:spPr>
          <a:xfrm>
            <a:off x="640080" y="1490472"/>
            <a:ext cx="3794760" cy="402336"/>
          </a:xfrm>
          <a:prstGeom prst="rect">
            <a:avLst/>
          </a:prstGeom>
          <a:noFill/>
          <a:ln/>
        </p:spPr>
        <p:txBody>
          <a:bodyPr wrap="square" rtlCol="0" anchor="ctr"/>
          <a:lstStyle/>
          <a:p>
            <a:pPr indent="0" marL="0">
              <a:buNone/>
            </a:pPr>
            <a:r>
              <a:rPr lang="en-US" sz="1150" b="1" dirty="0">
                <a:solidFill>
                  <a:srgbClr val="9B1D2A"/>
                </a:solidFill>
                <a:latin typeface="Calibri" pitchFamily="34" charset="0"/>
                <a:ea typeface="Calibri" pitchFamily="34" charset="-122"/>
                <a:cs typeface="Calibri" pitchFamily="34" charset="-120"/>
              </a:rPr>
              <a:t>List transitions (another example follows)</a:t>
            </a:r>
            <a:endParaRPr lang="en-US" sz="1150" dirty="0"/>
          </a:p>
        </p:txBody>
      </p:sp>
      <p:sp>
        <p:nvSpPr>
          <p:cNvPr id="7" name="Text 5"/>
          <p:cNvSpPr/>
          <p:nvPr/>
        </p:nvSpPr>
        <p:spPr>
          <a:xfrm>
            <a:off x="640080" y="1975104"/>
            <a:ext cx="3794760" cy="384048"/>
          </a:xfrm>
          <a:prstGeom prst="rect">
            <a:avLst/>
          </a:prstGeom>
          <a:noFill/>
          <a:ln/>
        </p:spPr>
        <p:txBody>
          <a:bodyPr wrap="square" rtlCol="0" anchor="ctr"/>
          <a:lstStyle/>
          <a:p>
            <a:pPr indent="0" marL="0">
              <a:buNone/>
            </a:pPr>
            <a:r>
              <a:rPr lang="en-US" sz="1100" i="1" dirty="0">
                <a:solidFill>
                  <a:srgbClr val="2C1A1E"/>
                </a:solidFill>
                <a:latin typeface="Calibri" pitchFamily="34" charset="0"/>
                <a:ea typeface="Calibri" pitchFamily="34" charset="-122"/>
                <a:cs typeface="Calibri" pitchFamily="34" charset="-120"/>
              </a:rPr>
              <a:t>"Furthermore, working independently..."</a:t>
            </a:r>
            <a:endParaRPr lang="en-US" sz="1100" dirty="0"/>
          </a:p>
        </p:txBody>
      </p:sp>
      <p:sp>
        <p:nvSpPr>
          <p:cNvPr id="8" name="Text 6"/>
          <p:cNvSpPr/>
          <p:nvPr/>
        </p:nvSpPr>
        <p:spPr>
          <a:xfrm>
            <a:off x="640080" y="2395728"/>
            <a:ext cx="3794760" cy="384048"/>
          </a:xfrm>
          <a:prstGeom prst="rect">
            <a:avLst/>
          </a:prstGeom>
          <a:noFill/>
          <a:ln/>
        </p:spPr>
        <p:txBody>
          <a:bodyPr wrap="square" rtlCol="0" anchor="ctr"/>
          <a:lstStyle/>
          <a:p>
            <a:pPr indent="0" marL="0">
              <a:buNone/>
            </a:pPr>
            <a:r>
              <a:rPr lang="en-US" sz="1100" i="1" dirty="0">
                <a:solidFill>
                  <a:srgbClr val="2C1A1E"/>
                </a:solidFill>
                <a:latin typeface="Calibri" pitchFamily="34" charset="0"/>
                <a:ea typeface="Calibri" pitchFamily="34" charset="-122"/>
                <a:cs typeface="Calibri" pitchFamily="34" charset="-120"/>
              </a:rPr>
              <a:t>"Additionally, there is evidence that..."</a:t>
            </a:r>
            <a:endParaRPr lang="en-US" sz="1100" dirty="0"/>
          </a:p>
        </p:txBody>
      </p:sp>
      <p:sp>
        <p:nvSpPr>
          <p:cNvPr id="9" name="Text 7"/>
          <p:cNvSpPr/>
          <p:nvPr/>
        </p:nvSpPr>
        <p:spPr>
          <a:xfrm>
            <a:off x="640080" y="2816352"/>
            <a:ext cx="3794760" cy="384048"/>
          </a:xfrm>
          <a:prstGeom prst="rect">
            <a:avLst/>
          </a:prstGeom>
          <a:noFill/>
          <a:ln/>
        </p:spPr>
        <p:txBody>
          <a:bodyPr wrap="square" rtlCol="0" anchor="ctr"/>
          <a:lstStyle/>
          <a:p>
            <a:pPr indent="0" marL="0">
              <a:buNone/>
            </a:pPr>
            <a:r>
              <a:rPr lang="en-US" sz="1100" i="1" dirty="0">
                <a:solidFill>
                  <a:srgbClr val="2C1A1E"/>
                </a:solidFill>
                <a:latin typeface="Calibri" pitchFamily="34" charset="0"/>
                <a:ea typeface="Calibri" pitchFamily="34" charset="-122"/>
                <a:cs typeface="Calibri" pitchFamily="34" charset="-120"/>
              </a:rPr>
              <a:t>"Another reason independent work is essential..."</a:t>
            </a:r>
            <a:endParaRPr lang="en-US" sz="1100" dirty="0"/>
          </a:p>
        </p:txBody>
      </p:sp>
      <p:sp>
        <p:nvSpPr>
          <p:cNvPr id="10" name="Text 8"/>
          <p:cNvSpPr/>
          <p:nvPr/>
        </p:nvSpPr>
        <p:spPr>
          <a:xfrm>
            <a:off x="640080" y="3236976"/>
            <a:ext cx="3794760" cy="384048"/>
          </a:xfrm>
          <a:prstGeom prst="rect">
            <a:avLst/>
          </a:prstGeom>
          <a:noFill/>
          <a:ln/>
        </p:spPr>
        <p:txBody>
          <a:bodyPr wrap="square" rtlCol="0" anchor="ctr"/>
          <a:lstStyle/>
          <a:p>
            <a:pPr indent="0" marL="0">
              <a:buNone/>
            </a:pPr>
            <a:r>
              <a:rPr lang="en-US" sz="1100" i="1" dirty="0">
                <a:solidFill>
                  <a:srgbClr val="2C1A1E"/>
                </a:solidFill>
                <a:latin typeface="Calibri" pitchFamily="34" charset="0"/>
                <a:ea typeface="Calibri" pitchFamily="34" charset="-122"/>
                <a:cs typeface="Calibri" pitchFamily="34" charset="-120"/>
              </a:rPr>
              <a:t>"In addition to the above..."</a:t>
            </a:r>
            <a:endParaRPr lang="en-US" sz="1100" dirty="0"/>
          </a:p>
        </p:txBody>
      </p:sp>
      <p:sp>
        <p:nvSpPr>
          <p:cNvPr id="11" name="Text 9"/>
          <p:cNvSpPr/>
          <p:nvPr/>
        </p:nvSpPr>
        <p:spPr>
          <a:xfrm>
            <a:off x="640080" y="3657600"/>
            <a:ext cx="3794760" cy="384048"/>
          </a:xfrm>
          <a:prstGeom prst="rect">
            <a:avLst/>
          </a:prstGeom>
          <a:noFill/>
          <a:ln/>
        </p:spPr>
        <p:txBody>
          <a:bodyPr wrap="square" rtlCol="0" anchor="ctr"/>
          <a:lstStyle/>
          <a:p>
            <a:pPr indent="0" marL="0">
              <a:buNone/>
            </a:pPr>
            <a:r>
              <a:rPr lang="en-US" sz="1100" i="1" dirty="0">
                <a:solidFill>
                  <a:srgbClr val="2C1A1E"/>
                </a:solidFill>
                <a:latin typeface="Calibri" pitchFamily="34" charset="0"/>
                <a:ea typeface="Calibri" pitchFamily="34" charset="-122"/>
                <a:cs typeface="Calibri" pitchFamily="34" charset="-120"/>
              </a:rPr>
              <a:t>"A third example can be seen in..."</a:t>
            </a:r>
            <a:endParaRPr lang="en-US" sz="1100" dirty="0"/>
          </a:p>
        </p:txBody>
      </p:sp>
      <p:sp>
        <p:nvSpPr>
          <p:cNvPr id="12" name="Text 10"/>
          <p:cNvSpPr/>
          <p:nvPr/>
        </p:nvSpPr>
        <p:spPr>
          <a:xfrm>
            <a:off x="640080" y="3913632"/>
            <a:ext cx="3794760" cy="896112"/>
          </a:xfrm>
          <a:prstGeom prst="rect">
            <a:avLst/>
          </a:prstGeom>
          <a:noFill/>
          <a:ln/>
        </p:spPr>
        <p:txBody>
          <a:bodyPr wrap="square" rtlCol="0" anchor="ctr"/>
          <a:lstStyle/>
          <a:p>
            <a:pPr indent="0" marL="0">
              <a:buNone/>
            </a:pPr>
            <a:r>
              <a:rPr lang="en-US" sz="1000" dirty="0">
                <a:solidFill>
                  <a:srgbClr val="9B1D2A"/>
                </a:solidFill>
                <a:latin typeface="Calibri" pitchFamily="34" charset="0"/>
                <a:ea typeface="Calibri" pitchFamily="34" charset="-122"/>
                <a:cs typeface="Calibri" pitchFamily="34" charset="-120"/>
              </a:rPr>
              <a:t>These transitions tell the reader a parallel item is coming, not a logical next step. They confirm the essay is a list, not a reasoning chain.</a:t>
            </a:r>
            <a:endParaRPr lang="en-US" sz="1000" dirty="0"/>
          </a:p>
        </p:txBody>
      </p:sp>
      <p:sp>
        <p:nvSpPr>
          <p:cNvPr id="13" name="Shape 11"/>
          <p:cNvSpPr/>
          <p:nvPr/>
        </p:nvSpPr>
        <p:spPr>
          <a:xfrm>
            <a:off x="4800600" y="1417320"/>
            <a:ext cx="4160520" cy="3584448"/>
          </a:xfrm>
          <a:prstGeom prst="roundRect">
            <a:avLst>
              <a:gd name="adj" fmla="val 2041"/>
            </a:avLst>
          </a:prstGeom>
          <a:solidFill>
            <a:srgbClr val="E6F5F3"/>
          </a:solidFill>
          <a:ln w="10160">
            <a:solidFill>
              <a:srgbClr val="E8D4D7"/>
            </a:solidFill>
            <a:prstDash val="solid"/>
          </a:ln>
          <a:effectLst>
            <a:outerShdw sx="100000" sy="100000" kx="0" ky="0" algn="bl" rotWithShape="0" blurRad="88900" dist="25400" dir="2700000">
              <a:srgbClr val="000000">
                <a:alpha val="9000"/>
              </a:srgbClr>
            </a:outerShdw>
          </a:effectLst>
        </p:spPr>
      </p:sp>
      <p:sp>
        <p:nvSpPr>
          <p:cNvPr id="14" name="Text 12"/>
          <p:cNvSpPr/>
          <p:nvPr/>
        </p:nvSpPr>
        <p:spPr>
          <a:xfrm>
            <a:off x="4983480" y="1490472"/>
            <a:ext cx="3794760" cy="402336"/>
          </a:xfrm>
          <a:prstGeom prst="rect">
            <a:avLst/>
          </a:prstGeom>
          <a:noFill/>
          <a:ln/>
        </p:spPr>
        <p:txBody>
          <a:bodyPr wrap="square" rtlCol="0" anchor="ctr"/>
          <a:lstStyle/>
          <a:p>
            <a:pPr indent="0" marL="0">
              <a:buNone/>
            </a:pPr>
            <a:r>
              <a:rPr lang="en-US" sz="1150" b="1" dirty="0">
                <a:solidFill>
                  <a:srgbClr val="0D6F66"/>
                </a:solidFill>
                <a:latin typeface="Calibri" pitchFamily="34" charset="0"/>
                <a:ea typeface="Calibri" pitchFamily="34" charset="-122"/>
                <a:cs typeface="Calibri" pitchFamily="34" charset="-120"/>
              </a:rPr>
              <a:t>Reasoning transitions (next logical step follows)</a:t>
            </a:r>
            <a:endParaRPr lang="en-US" sz="1150" dirty="0"/>
          </a:p>
        </p:txBody>
      </p:sp>
      <p:sp>
        <p:nvSpPr>
          <p:cNvPr id="15" name="Text 13"/>
          <p:cNvSpPr/>
          <p:nvPr/>
        </p:nvSpPr>
        <p:spPr>
          <a:xfrm>
            <a:off x="4983480" y="1975104"/>
            <a:ext cx="3794760" cy="384048"/>
          </a:xfrm>
          <a:prstGeom prst="rect">
            <a:avLst/>
          </a:prstGeom>
          <a:noFill/>
          <a:ln/>
        </p:spPr>
        <p:txBody>
          <a:bodyPr wrap="square" rtlCol="0" anchor="ctr"/>
          <a:lstStyle/>
          <a:p>
            <a:pPr indent="0" marL="0">
              <a:buNone/>
            </a:pPr>
            <a:r>
              <a:rPr lang="en-US" sz="1100" i="1" dirty="0">
                <a:solidFill>
                  <a:srgbClr val="2C1A1E"/>
                </a:solidFill>
                <a:latin typeface="Calibri" pitchFamily="34" charset="0"/>
                <a:ea typeface="Calibri" pitchFamily="34" charset="-122"/>
                <a:cs typeface="Calibri" pitchFamily="34" charset="-120"/>
              </a:rPr>
              <a:t>"This mechanism explains why..."</a:t>
            </a:r>
            <a:endParaRPr lang="en-US" sz="1100" dirty="0"/>
          </a:p>
        </p:txBody>
      </p:sp>
      <p:sp>
        <p:nvSpPr>
          <p:cNvPr id="16" name="Text 14"/>
          <p:cNvSpPr/>
          <p:nvPr/>
        </p:nvSpPr>
        <p:spPr>
          <a:xfrm>
            <a:off x="4983480" y="2395728"/>
            <a:ext cx="3794760" cy="384048"/>
          </a:xfrm>
          <a:prstGeom prst="rect">
            <a:avLst/>
          </a:prstGeom>
          <a:noFill/>
          <a:ln/>
        </p:spPr>
        <p:txBody>
          <a:bodyPr wrap="square" rtlCol="0" anchor="ctr"/>
          <a:lstStyle/>
          <a:p>
            <a:pPr indent="0" marL="0">
              <a:buNone/>
            </a:pPr>
            <a:r>
              <a:rPr lang="en-US" sz="1100" i="1" dirty="0">
                <a:solidFill>
                  <a:srgbClr val="2C1A1E"/>
                </a:solidFill>
                <a:latin typeface="Calibri" pitchFamily="34" charset="0"/>
                <a:ea typeface="Calibri" pitchFamily="34" charset="-122"/>
                <a:cs typeface="Calibri" pitchFamily="34" charset="-120"/>
              </a:rPr>
              <a:t>"Establishing this condition makes it possible to see why..."</a:t>
            </a:r>
            <a:endParaRPr lang="en-US" sz="1100" dirty="0"/>
          </a:p>
        </p:txBody>
      </p:sp>
      <p:sp>
        <p:nvSpPr>
          <p:cNvPr id="17" name="Text 15"/>
          <p:cNvSpPr/>
          <p:nvPr/>
        </p:nvSpPr>
        <p:spPr>
          <a:xfrm>
            <a:off x="4983480" y="2816352"/>
            <a:ext cx="3794760" cy="384048"/>
          </a:xfrm>
          <a:prstGeom prst="rect">
            <a:avLst/>
          </a:prstGeom>
          <a:noFill/>
          <a:ln/>
        </p:spPr>
        <p:txBody>
          <a:bodyPr wrap="square" rtlCol="0" anchor="ctr"/>
          <a:lstStyle/>
          <a:p>
            <a:pPr indent="0" marL="0">
              <a:buNone/>
            </a:pPr>
            <a:r>
              <a:rPr lang="en-US" sz="1100" i="1" dirty="0">
                <a:solidFill>
                  <a:srgbClr val="2C1A1E"/>
                </a:solidFill>
                <a:latin typeface="Calibri" pitchFamily="34" charset="0"/>
                <a:ea typeface="Calibri" pitchFamily="34" charset="-122"/>
                <a:cs typeface="Calibri" pitchFamily="34" charset="-120"/>
              </a:rPr>
              <a:t>"But the incompatibility of deep work with collaboration is only relevant if..."</a:t>
            </a:r>
            <a:endParaRPr lang="en-US" sz="1100" dirty="0"/>
          </a:p>
        </p:txBody>
      </p:sp>
      <p:sp>
        <p:nvSpPr>
          <p:cNvPr id="18" name="Text 16"/>
          <p:cNvSpPr/>
          <p:nvPr/>
        </p:nvSpPr>
        <p:spPr>
          <a:xfrm>
            <a:off x="4983480" y="3236976"/>
            <a:ext cx="3794760" cy="384048"/>
          </a:xfrm>
          <a:prstGeom prst="rect">
            <a:avLst/>
          </a:prstGeom>
          <a:noFill/>
          <a:ln/>
        </p:spPr>
        <p:txBody>
          <a:bodyPr wrap="square" rtlCol="0" anchor="ctr"/>
          <a:lstStyle/>
          <a:p>
            <a:pPr indent="0" marL="0">
              <a:buNone/>
            </a:pPr>
            <a:r>
              <a:rPr lang="en-US" sz="1100" i="1" dirty="0">
                <a:solidFill>
                  <a:srgbClr val="2C1A1E"/>
                </a:solidFill>
                <a:latin typeface="Calibri" pitchFamily="34" charset="0"/>
                <a:ea typeface="Calibri" pitchFamily="34" charset="-122"/>
                <a:cs typeface="Calibri" pitchFamily="34" charset="-120"/>
              </a:rPr>
              <a:t>"What complicates this claim is..."</a:t>
            </a:r>
            <a:endParaRPr lang="en-US" sz="1100" dirty="0"/>
          </a:p>
        </p:txBody>
      </p:sp>
      <p:sp>
        <p:nvSpPr>
          <p:cNvPr id="19" name="Text 17"/>
          <p:cNvSpPr/>
          <p:nvPr/>
        </p:nvSpPr>
        <p:spPr>
          <a:xfrm>
            <a:off x="4983480" y="3657600"/>
            <a:ext cx="3794760" cy="384048"/>
          </a:xfrm>
          <a:prstGeom prst="rect">
            <a:avLst/>
          </a:prstGeom>
          <a:noFill/>
          <a:ln/>
        </p:spPr>
        <p:txBody>
          <a:bodyPr wrap="square" rtlCol="0" anchor="ctr"/>
          <a:lstStyle/>
          <a:p>
            <a:pPr indent="0" marL="0">
              <a:buNone/>
            </a:pPr>
            <a:r>
              <a:rPr lang="en-US" sz="1100" i="1" dirty="0">
                <a:solidFill>
                  <a:srgbClr val="2C1A1E"/>
                </a:solidFill>
                <a:latin typeface="Calibri" pitchFamily="34" charset="0"/>
                <a:ea typeface="Calibri" pitchFamily="34" charset="-122"/>
                <a:cs typeface="Calibri" pitchFamily="34" charset="-120"/>
              </a:rPr>
              <a:t>"This argument has implications beyond achievement: it suggests that..."</a:t>
            </a:r>
            <a:endParaRPr lang="en-US" sz="1100" dirty="0"/>
          </a:p>
        </p:txBody>
      </p:sp>
      <p:sp>
        <p:nvSpPr>
          <p:cNvPr id="20" name="Text 18"/>
          <p:cNvSpPr/>
          <p:nvPr/>
        </p:nvSpPr>
        <p:spPr>
          <a:xfrm>
            <a:off x="4983480" y="3913632"/>
            <a:ext cx="3794760" cy="896112"/>
          </a:xfrm>
          <a:prstGeom prst="rect">
            <a:avLst/>
          </a:prstGeom>
          <a:noFill/>
          <a:ln/>
        </p:spPr>
        <p:txBody>
          <a:bodyPr wrap="square" rtlCol="0" anchor="ctr"/>
          <a:lstStyle/>
          <a:p>
            <a:pPr indent="0" marL="0">
              <a:buNone/>
            </a:pPr>
            <a:r>
              <a:rPr lang="en-US" sz="1000" dirty="0">
                <a:solidFill>
                  <a:srgbClr val="0D6F66"/>
                </a:solidFill>
                <a:latin typeface="Calibri" pitchFamily="34" charset="0"/>
                <a:ea typeface="Calibri" pitchFamily="34" charset="-122"/>
                <a:cs typeface="Calibri" pitchFamily="34" charset="-120"/>
              </a:rPr>
              <a:t>These transitions name what the next paragraph is doing logically — not just that another paragraph is coming. They tell the reader where the essay is in its argument.</a:t>
            </a:r>
            <a:endParaRPr lang="en-US" sz="1000"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name="Slide 27">
    <p:bg>
      <p:bgPr>
        <a:solidFill>
          <a:srgbClr val="1A0508"/>
        </a:solidFill>
      </p:bgPr>
    </p:bg>
    <p:spTree>
      <p:nvGrpSpPr>
        <p:cNvPr id="1" name=""/>
        <p:cNvGrpSpPr/>
        <p:nvPr/>
      </p:nvGrpSpPr>
      <p:grpSpPr>
        <a:xfrm>
          <a:off x="0" y="0"/>
          <a:ext cx="0" cy="0"/>
          <a:chOff x="0" y="0"/>
          <a:chExt cx="0" cy="0"/>
        </a:xfrm>
      </p:grpSpPr>
      <p:sp>
        <p:nvSpPr>
          <p:cNvPr id="2" name="Text 0"/>
          <p:cNvSpPr/>
          <p:nvPr/>
        </p:nvSpPr>
        <p:spPr>
          <a:xfrm>
            <a:off x="5029200" y="0"/>
            <a:ext cx="3840480" cy="4663440"/>
          </a:xfrm>
          <a:prstGeom prst="rect">
            <a:avLst/>
          </a:prstGeom>
          <a:noFill/>
          <a:ln/>
        </p:spPr>
        <p:txBody>
          <a:bodyPr wrap="square" rtlCol="0" anchor="b"/>
          <a:lstStyle/>
          <a:p>
            <a:pPr algn="r" indent="0" marL="0">
              <a:buNone/>
            </a:pPr>
            <a:r>
              <a:rPr lang="en-US" sz="20000" b="1" dirty="0">
                <a:solidFill>
                  <a:srgbClr val="FFFFFF">
                    <a:alpha val="6000"/>
                  </a:srgbClr>
                </a:solidFill>
                <a:latin typeface="Cambria" pitchFamily="34" charset="0"/>
                <a:ea typeface="Cambria" pitchFamily="34" charset="-122"/>
                <a:cs typeface="Cambria" pitchFamily="34" charset="-120"/>
              </a:rPr>
              <a:t>V</a:t>
            </a:r>
            <a:endParaRPr lang="en-US" sz="20000" dirty="0"/>
          </a:p>
        </p:txBody>
      </p:sp>
      <p:sp>
        <p:nvSpPr>
          <p:cNvPr id="3" name="Shape 1"/>
          <p:cNvSpPr/>
          <p:nvPr/>
        </p:nvSpPr>
        <p:spPr>
          <a:xfrm>
            <a:off x="-731520" y="-731520"/>
            <a:ext cx="4114800" cy="4114800"/>
          </a:xfrm>
          <a:prstGeom prst="ellipse">
            <a:avLst/>
          </a:prstGeom>
          <a:solidFill>
            <a:srgbClr val="9B1D2A">
              <a:alpha val="12000"/>
            </a:srgbClr>
          </a:solidFill>
          <a:ln w="12700">
            <a:solidFill>
              <a:srgbClr val="9B1D2A">
                <a:alpha val="12000"/>
              </a:srgbClr>
            </a:solidFill>
            <a:prstDash val="solid"/>
          </a:ln>
        </p:spPr>
      </p:sp>
      <p:sp>
        <p:nvSpPr>
          <p:cNvPr id="4" name="Text 2"/>
          <p:cNvSpPr/>
          <p:nvPr/>
        </p:nvSpPr>
        <p:spPr>
          <a:xfrm>
            <a:off x="594360" y="1417320"/>
            <a:ext cx="6949440" cy="1325880"/>
          </a:xfrm>
          <a:prstGeom prst="rect">
            <a:avLst/>
          </a:prstGeom>
          <a:noFill/>
          <a:ln/>
        </p:spPr>
        <p:txBody>
          <a:bodyPr wrap="square" rtlCol="0" anchor="ctr"/>
          <a:lstStyle/>
          <a:p>
            <a:pPr indent="0" marL="0">
              <a:buNone/>
            </a:pPr>
            <a:r>
              <a:rPr lang="en-US" sz="4000" b="1" dirty="0">
                <a:solidFill>
                  <a:srgbClr val="FFFFFF"/>
                </a:solidFill>
                <a:latin typeface="Cambria" pitchFamily="34" charset="0"/>
                <a:ea typeface="Cambria" pitchFamily="34" charset="-122"/>
                <a:cs typeface="Cambria" pitchFamily="34" charset="-120"/>
              </a:rPr>
              <a:t>The 15-Minute Pre-Write</a:t>
            </a:r>
            <a:endParaRPr lang="en-US" sz="4000" dirty="0"/>
          </a:p>
        </p:txBody>
      </p:sp>
      <p:sp>
        <p:nvSpPr>
          <p:cNvPr id="5" name="Text 3"/>
          <p:cNvSpPr/>
          <p:nvPr/>
        </p:nvSpPr>
        <p:spPr>
          <a:xfrm>
            <a:off x="594360" y="2834640"/>
            <a:ext cx="6949440" cy="594360"/>
          </a:xfrm>
          <a:prstGeom prst="rect">
            <a:avLst/>
          </a:prstGeom>
          <a:noFill/>
          <a:ln/>
        </p:spPr>
        <p:txBody>
          <a:bodyPr wrap="square" rtlCol="0" anchor="ctr"/>
          <a:lstStyle/>
          <a:p>
            <a:pPr indent="0" marL="0">
              <a:buNone/>
            </a:pPr>
            <a:r>
              <a:rPr lang="en-US" sz="1650" dirty="0">
                <a:solidFill>
                  <a:srgbClr val="F0C8D0"/>
                </a:solidFill>
                <a:latin typeface="Calibri" pitchFamily="34" charset="0"/>
                <a:ea typeface="Calibri" pitchFamily="34" charset="-122"/>
                <a:cs typeface="Calibri" pitchFamily="34" charset="-120"/>
              </a:rPr>
              <a:t>A structured process that produces an argument skeleton before writing a word</a:t>
            </a:r>
            <a:endParaRPr lang="en-US" sz="1650" dirty="0"/>
          </a:p>
        </p:txBody>
      </p:sp>
      <p:sp>
        <p:nvSpPr>
          <p:cNvPr id="6" name="Shape 4"/>
          <p:cNvSpPr/>
          <p:nvPr/>
        </p:nvSpPr>
        <p:spPr>
          <a:xfrm>
            <a:off x="594360" y="4517136"/>
            <a:ext cx="182880" cy="182880"/>
          </a:xfrm>
          <a:prstGeom prst="ellipse">
            <a:avLst/>
          </a:prstGeom>
          <a:solidFill>
            <a:srgbClr val="9B1D2A"/>
          </a:solidFill>
          <a:ln w="12700">
            <a:solidFill>
              <a:srgbClr val="9B1D2A"/>
            </a:solidFill>
            <a:prstDash val="solid"/>
          </a:ln>
        </p:spPr>
      </p:sp>
      <p:sp>
        <p:nvSpPr>
          <p:cNvPr id="7" name="Shape 5"/>
          <p:cNvSpPr/>
          <p:nvPr/>
        </p:nvSpPr>
        <p:spPr>
          <a:xfrm>
            <a:off x="941832" y="4517136"/>
            <a:ext cx="182880" cy="182880"/>
          </a:xfrm>
          <a:prstGeom prst="ellipse">
            <a:avLst/>
          </a:prstGeom>
          <a:solidFill>
            <a:srgbClr val="C47F17"/>
          </a:solidFill>
          <a:ln w="12700">
            <a:solidFill>
              <a:srgbClr val="C47F17"/>
            </a:solidFill>
            <a:prstDash val="solid"/>
          </a:ln>
        </p:spPr>
      </p:sp>
      <p:sp>
        <p:nvSpPr>
          <p:cNvPr id="8" name="Shape 6"/>
          <p:cNvSpPr/>
          <p:nvPr/>
        </p:nvSpPr>
        <p:spPr>
          <a:xfrm>
            <a:off x="1289304" y="4517136"/>
            <a:ext cx="182880" cy="182880"/>
          </a:xfrm>
          <a:prstGeom prst="ellipse">
            <a:avLst/>
          </a:prstGeom>
          <a:solidFill>
            <a:srgbClr val="0D6F66"/>
          </a:solidFill>
          <a:ln w="12700">
            <a:solidFill>
              <a:srgbClr val="0D6F66"/>
            </a:solidFill>
            <a:prstDash val="solid"/>
          </a:ln>
        </p:spPr>
      </p:sp>
      <p:sp>
        <p:nvSpPr>
          <p:cNvPr id="9" name="Shape 7"/>
          <p:cNvSpPr/>
          <p:nvPr/>
        </p:nvSpPr>
        <p:spPr>
          <a:xfrm>
            <a:off x="1636776" y="4517136"/>
            <a:ext cx="182880" cy="182880"/>
          </a:xfrm>
          <a:prstGeom prst="ellipse">
            <a:avLst/>
          </a:prstGeom>
          <a:solidFill>
            <a:srgbClr val="1A56DB"/>
          </a:solidFill>
          <a:ln w="12700">
            <a:solidFill>
              <a:srgbClr val="1A56DB"/>
            </a:solidFill>
            <a:prstDash val="solid"/>
          </a:ln>
        </p:spPr>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name="Slide 28">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457200" y="201168"/>
            <a:ext cx="8229600" cy="594360"/>
          </a:xfrm>
          <a:prstGeom prst="rect">
            <a:avLst/>
          </a:prstGeom>
          <a:noFill/>
          <a:ln/>
        </p:spPr>
        <p:txBody>
          <a:bodyPr wrap="square" rtlCol="0" anchor="ctr"/>
          <a:lstStyle/>
          <a:p>
            <a:pPr indent="0" marL="0">
              <a:buNone/>
            </a:pPr>
            <a:r>
              <a:rPr lang="en-US" sz="2100" b="1" dirty="0">
                <a:solidFill>
                  <a:srgbClr val="1A0508"/>
                </a:solidFill>
                <a:latin typeface="Cambria" pitchFamily="34" charset="0"/>
                <a:ea typeface="Cambria" pitchFamily="34" charset="-122"/>
                <a:cs typeface="Cambria" pitchFamily="34" charset="-120"/>
              </a:rPr>
              <a:t>The 15-Minute Pre-Write: Why It Produces Better Essays</a:t>
            </a:r>
            <a:endParaRPr lang="en-US" sz="2100" dirty="0"/>
          </a:p>
        </p:txBody>
      </p:sp>
      <p:sp>
        <p:nvSpPr>
          <p:cNvPr id="3" name="Shape 1"/>
          <p:cNvSpPr/>
          <p:nvPr/>
        </p:nvSpPr>
        <p:spPr>
          <a:xfrm>
            <a:off x="457200" y="841248"/>
            <a:ext cx="8229600" cy="0"/>
          </a:xfrm>
          <a:prstGeom prst="line">
            <a:avLst/>
          </a:prstGeom>
          <a:noFill/>
          <a:ln w="15240">
            <a:solidFill>
              <a:srgbClr val="E8D4D7"/>
            </a:solidFill>
            <a:prstDash val="solid"/>
          </a:ln>
        </p:spPr>
      </p:sp>
      <p:sp>
        <p:nvSpPr>
          <p:cNvPr id="4" name="Text 2"/>
          <p:cNvSpPr/>
          <p:nvPr/>
        </p:nvSpPr>
        <p:spPr>
          <a:xfrm>
            <a:off x="457200" y="914400"/>
            <a:ext cx="8229600" cy="457200"/>
          </a:xfrm>
          <a:prstGeom prst="rect">
            <a:avLst/>
          </a:prstGeom>
          <a:noFill/>
          <a:ln/>
        </p:spPr>
        <p:txBody>
          <a:bodyPr wrap="square" rtlCol="0" anchor="ctr"/>
          <a:lstStyle/>
          <a:p>
            <a:pPr indent="0" marL="0">
              <a:buNone/>
            </a:pPr>
            <a:r>
              <a:rPr lang="en-US" sz="1400" dirty="0">
                <a:solidFill>
                  <a:srgbClr val="2C1A1E"/>
                </a:solidFill>
                <a:latin typeface="Calibri" pitchFamily="34" charset="0"/>
                <a:ea typeface="Calibri" pitchFamily="34" charset="-122"/>
                <a:cs typeface="Calibri" pitchFamily="34" charset="-120"/>
              </a:rPr>
              <a:t>Students who start immediately produce essays organized by whatever occurs to them first. Students who pre-write produce essays organized by what they have decided to argue.</a:t>
            </a:r>
            <a:endParaRPr lang="en-US" sz="1400" dirty="0"/>
          </a:p>
        </p:txBody>
      </p:sp>
      <p:sp>
        <p:nvSpPr>
          <p:cNvPr id="5" name="Shape 3"/>
          <p:cNvSpPr/>
          <p:nvPr/>
        </p:nvSpPr>
        <p:spPr>
          <a:xfrm>
            <a:off x="457200" y="1444752"/>
            <a:ext cx="1060704" cy="420624"/>
          </a:xfrm>
          <a:prstGeom prst="roundRect">
            <a:avLst>
              <a:gd name="adj" fmla="val 8696"/>
            </a:avLst>
          </a:prstGeom>
          <a:solidFill>
            <a:srgbClr val="9B1D2A"/>
          </a:solidFill>
          <a:ln w="12700">
            <a:solidFill>
              <a:srgbClr val="9B1D2A"/>
            </a:solidFill>
            <a:prstDash val="solid"/>
          </a:ln>
        </p:spPr>
      </p:sp>
      <p:sp>
        <p:nvSpPr>
          <p:cNvPr id="6" name="Text 4"/>
          <p:cNvSpPr/>
          <p:nvPr/>
        </p:nvSpPr>
        <p:spPr>
          <a:xfrm>
            <a:off x="457200" y="1444752"/>
            <a:ext cx="1060704" cy="420624"/>
          </a:xfrm>
          <a:prstGeom prst="rect">
            <a:avLst/>
          </a:prstGeom>
          <a:noFill/>
          <a:ln/>
        </p:spPr>
        <p:txBody>
          <a:bodyPr wrap="square" rtlCol="0" anchor="ctr"/>
          <a:lstStyle/>
          <a:p>
            <a:pPr algn="ctr" indent="0" marL="0">
              <a:buNone/>
            </a:pPr>
            <a:r>
              <a:rPr lang="en-US" sz="1100" b="1" dirty="0">
                <a:solidFill>
                  <a:srgbClr val="FFFFFF"/>
                </a:solidFill>
                <a:latin typeface="Calibri" pitchFamily="34" charset="0"/>
                <a:ea typeface="Calibri" pitchFamily="34" charset="-122"/>
                <a:cs typeface="Calibri" pitchFamily="34" charset="-120"/>
              </a:rPr>
              <a:t>2 min</a:t>
            </a:r>
            <a:endParaRPr lang="en-US" sz="1100" dirty="0"/>
          </a:p>
        </p:txBody>
      </p:sp>
      <p:sp>
        <p:nvSpPr>
          <p:cNvPr id="7" name="Shape 5"/>
          <p:cNvSpPr/>
          <p:nvPr/>
        </p:nvSpPr>
        <p:spPr>
          <a:xfrm>
            <a:off x="1554480" y="1444752"/>
            <a:ext cx="1060704" cy="420624"/>
          </a:xfrm>
          <a:prstGeom prst="roundRect">
            <a:avLst>
              <a:gd name="adj" fmla="val 8696"/>
            </a:avLst>
          </a:prstGeom>
          <a:solidFill>
            <a:srgbClr val="1A56DB"/>
          </a:solidFill>
          <a:ln w="12700">
            <a:solidFill>
              <a:srgbClr val="1A56DB"/>
            </a:solidFill>
            <a:prstDash val="solid"/>
          </a:ln>
        </p:spPr>
      </p:sp>
      <p:sp>
        <p:nvSpPr>
          <p:cNvPr id="8" name="Text 6"/>
          <p:cNvSpPr/>
          <p:nvPr/>
        </p:nvSpPr>
        <p:spPr>
          <a:xfrm>
            <a:off x="1554480" y="1444752"/>
            <a:ext cx="1060704" cy="420624"/>
          </a:xfrm>
          <a:prstGeom prst="rect">
            <a:avLst/>
          </a:prstGeom>
          <a:noFill/>
          <a:ln/>
        </p:spPr>
        <p:txBody>
          <a:bodyPr wrap="square" rtlCol="0" anchor="ctr"/>
          <a:lstStyle/>
          <a:p>
            <a:pPr algn="ctr" indent="0" marL="0">
              <a:buNone/>
            </a:pPr>
            <a:r>
              <a:rPr lang="en-US" sz="1100" b="1" dirty="0">
                <a:solidFill>
                  <a:srgbClr val="FFFFFF"/>
                </a:solidFill>
                <a:latin typeface="Calibri" pitchFamily="34" charset="0"/>
                <a:ea typeface="Calibri" pitchFamily="34" charset="-122"/>
                <a:cs typeface="Calibri" pitchFamily="34" charset="-120"/>
              </a:rPr>
              <a:t>2 min</a:t>
            </a:r>
            <a:endParaRPr lang="en-US" sz="1100" dirty="0"/>
          </a:p>
        </p:txBody>
      </p:sp>
      <p:sp>
        <p:nvSpPr>
          <p:cNvPr id="9" name="Shape 7"/>
          <p:cNvSpPr/>
          <p:nvPr/>
        </p:nvSpPr>
        <p:spPr>
          <a:xfrm>
            <a:off x="2651760" y="1444752"/>
            <a:ext cx="1060704" cy="420624"/>
          </a:xfrm>
          <a:prstGeom prst="roundRect">
            <a:avLst>
              <a:gd name="adj" fmla="val 8696"/>
            </a:avLst>
          </a:prstGeom>
          <a:solidFill>
            <a:srgbClr val="C47F17"/>
          </a:solidFill>
          <a:ln w="12700">
            <a:solidFill>
              <a:srgbClr val="C47F17"/>
            </a:solidFill>
            <a:prstDash val="solid"/>
          </a:ln>
        </p:spPr>
      </p:sp>
      <p:sp>
        <p:nvSpPr>
          <p:cNvPr id="10" name="Text 8"/>
          <p:cNvSpPr/>
          <p:nvPr/>
        </p:nvSpPr>
        <p:spPr>
          <a:xfrm>
            <a:off x="2651760" y="1444752"/>
            <a:ext cx="1060704" cy="420624"/>
          </a:xfrm>
          <a:prstGeom prst="rect">
            <a:avLst/>
          </a:prstGeom>
          <a:noFill/>
          <a:ln/>
        </p:spPr>
        <p:txBody>
          <a:bodyPr wrap="square" rtlCol="0" anchor="ctr"/>
          <a:lstStyle/>
          <a:p>
            <a:pPr algn="ctr" indent="0" marL="0">
              <a:buNone/>
            </a:pPr>
            <a:r>
              <a:rPr lang="en-US" sz="1100" b="1" dirty="0">
                <a:solidFill>
                  <a:srgbClr val="FFFFFF"/>
                </a:solidFill>
                <a:latin typeface="Calibri" pitchFamily="34" charset="0"/>
                <a:ea typeface="Calibri" pitchFamily="34" charset="-122"/>
                <a:cs typeface="Calibri" pitchFamily="34" charset="-120"/>
              </a:rPr>
              <a:t>2 min</a:t>
            </a:r>
            <a:endParaRPr lang="en-US" sz="1100" dirty="0"/>
          </a:p>
        </p:txBody>
      </p:sp>
      <p:sp>
        <p:nvSpPr>
          <p:cNvPr id="11" name="Shape 9"/>
          <p:cNvSpPr/>
          <p:nvPr/>
        </p:nvSpPr>
        <p:spPr>
          <a:xfrm>
            <a:off x="3749040" y="1444752"/>
            <a:ext cx="2157984" cy="420624"/>
          </a:xfrm>
          <a:prstGeom prst="roundRect">
            <a:avLst>
              <a:gd name="adj" fmla="val 8696"/>
            </a:avLst>
          </a:prstGeom>
          <a:solidFill>
            <a:srgbClr val="0E6B8A"/>
          </a:solidFill>
          <a:ln w="12700">
            <a:solidFill>
              <a:srgbClr val="0E6B8A"/>
            </a:solidFill>
            <a:prstDash val="solid"/>
          </a:ln>
        </p:spPr>
      </p:sp>
      <p:sp>
        <p:nvSpPr>
          <p:cNvPr id="12" name="Text 10"/>
          <p:cNvSpPr/>
          <p:nvPr/>
        </p:nvSpPr>
        <p:spPr>
          <a:xfrm>
            <a:off x="3749040" y="1444752"/>
            <a:ext cx="2157984" cy="420624"/>
          </a:xfrm>
          <a:prstGeom prst="rect">
            <a:avLst/>
          </a:prstGeom>
          <a:noFill/>
          <a:ln/>
        </p:spPr>
        <p:txBody>
          <a:bodyPr wrap="square" rtlCol="0" anchor="ctr"/>
          <a:lstStyle/>
          <a:p>
            <a:pPr algn="ctr" indent="0" marL="0">
              <a:buNone/>
            </a:pPr>
            <a:r>
              <a:rPr lang="en-US" sz="1100" b="1" dirty="0">
                <a:solidFill>
                  <a:srgbClr val="FFFFFF"/>
                </a:solidFill>
                <a:latin typeface="Calibri" pitchFamily="34" charset="0"/>
                <a:ea typeface="Calibri" pitchFamily="34" charset="-122"/>
                <a:cs typeface="Calibri" pitchFamily="34" charset="-120"/>
              </a:rPr>
              <a:t>4 min</a:t>
            </a:r>
            <a:endParaRPr lang="en-US" sz="1100" dirty="0"/>
          </a:p>
        </p:txBody>
      </p:sp>
      <p:sp>
        <p:nvSpPr>
          <p:cNvPr id="13" name="Shape 11"/>
          <p:cNvSpPr/>
          <p:nvPr/>
        </p:nvSpPr>
        <p:spPr>
          <a:xfrm>
            <a:off x="5943600" y="1444752"/>
            <a:ext cx="2706624" cy="420624"/>
          </a:xfrm>
          <a:prstGeom prst="roundRect">
            <a:avLst>
              <a:gd name="adj" fmla="val 8696"/>
            </a:avLst>
          </a:prstGeom>
          <a:solidFill>
            <a:srgbClr val="0D6F66"/>
          </a:solidFill>
          <a:ln w="12700">
            <a:solidFill>
              <a:srgbClr val="0D6F66"/>
            </a:solidFill>
            <a:prstDash val="solid"/>
          </a:ln>
        </p:spPr>
      </p:sp>
      <p:sp>
        <p:nvSpPr>
          <p:cNvPr id="14" name="Text 12"/>
          <p:cNvSpPr/>
          <p:nvPr/>
        </p:nvSpPr>
        <p:spPr>
          <a:xfrm>
            <a:off x="5943600" y="1444752"/>
            <a:ext cx="2706624" cy="420624"/>
          </a:xfrm>
          <a:prstGeom prst="rect">
            <a:avLst/>
          </a:prstGeom>
          <a:noFill/>
          <a:ln/>
        </p:spPr>
        <p:txBody>
          <a:bodyPr wrap="square" rtlCol="0" anchor="ctr"/>
          <a:lstStyle/>
          <a:p>
            <a:pPr algn="ctr" indent="0" marL="0">
              <a:buNone/>
            </a:pPr>
            <a:r>
              <a:rPr lang="en-US" sz="1100" b="1" dirty="0">
                <a:solidFill>
                  <a:srgbClr val="FFFFFF"/>
                </a:solidFill>
                <a:latin typeface="Calibri" pitchFamily="34" charset="0"/>
                <a:ea typeface="Calibri" pitchFamily="34" charset="-122"/>
                <a:cs typeface="Calibri" pitchFamily="34" charset="-120"/>
              </a:rPr>
              <a:t>5 min</a:t>
            </a:r>
            <a:endParaRPr lang="en-US" sz="1100" dirty="0"/>
          </a:p>
        </p:txBody>
      </p:sp>
      <p:sp>
        <p:nvSpPr>
          <p:cNvPr id="15" name="Shape 13"/>
          <p:cNvSpPr/>
          <p:nvPr/>
        </p:nvSpPr>
        <p:spPr>
          <a:xfrm>
            <a:off x="457200" y="1993392"/>
            <a:ext cx="8229600" cy="502920"/>
          </a:xfrm>
          <a:prstGeom prst="roundRect">
            <a:avLst>
              <a:gd name="adj" fmla="val 14545"/>
            </a:avLst>
          </a:prstGeom>
          <a:solidFill>
            <a:srgbClr val="FAF4F5"/>
          </a:solidFill>
          <a:ln w="10160">
            <a:solidFill>
              <a:srgbClr val="E8D4D7"/>
            </a:solidFill>
            <a:prstDash val="solid"/>
          </a:ln>
          <a:effectLst>
            <a:outerShdw sx="100000" sy="100000" kx="0" ky="0" algn="bl" rotWithShape="0" blurRad="88900" dist="25400" dir="2700000">
              <a:srgbClr val="000000">
                <a:alpha val="9000"/>
              </a:srgbClr>
            </a:outerShdw>
          </a:effectLst>
        </p:spPr>
      </p:sp>
      <p:sp>
        <p:nvSpPr>
          <p:cNvPr id="16" name="Shape 14"/>
          <p:cNvSpPr/>
          <p:nvPr/>
        </p:nvSpPr>
        <p:spPr>
          <a:xfrm>
            <a:off x="621792" y="2084832"/>
            <a:ext cx="310896" cy="310896"/>
          </a:xfrm>
          <a:prstGeom prst="ellipse">
            <a:avLst/>
          </a:prstGeom>
          <a:solidFill>
            <a:srgbClr val="9B1D2A"/>
          </a:solidFill>
          <a:ln w="12700">
            <a:solidFill>
              <a:srgbClr val="9B1D2A"/>
            </a:solidFill>
            <a:prstDash val="solid"/>
          </a:ln>
        </p:spPr>
      </p:sp>
      <p:sp>
        <p:nvSpPr>
          <p:cNvPr id="17" name="Text 15"/>
          <p:cNvSpPr/>
          <p:nvPr/>
        </p:nvSpPr>
        <p:spPr>
          <a:xfrm>
            <a:off x="621792" y="2084832"/>
            <a:ext cx="310896" cy="310896"/>
          </a:xfrm>
          <a:prstGeom prst="rect">
            <a:avLst/>
          </a:prstGeom>
          <a:noFill/>
          <a:ln/>
        </p:spPr>
        <p:txBody>
          <a:bodyPr wrap="square" rtlCol="0" anchor="ctr"/>
          <a:lstStyle/>
          <a:p>
            <a:pPr algn="ctr" indent="0" marL="0">
              <a:buNone/>
            </a:pPr>
            <a:r>
              <a:rPr lang="en-US" sz="1100" b="1" dirty="0">
                <a:solidFill>
                  <a:srgbClr val="FFFFFF"/>
                </a:solidFill>
                <a:latin typeface="Calibri" pitchFamily="34" charset="0"/>
                <a:ea typeface="Calibri" pitchFamily="34" charset="-122"/>
                <a:cs typeface="Calibri" pitchFamily="34" charset="-120"/>
              </a:rPr>
              <a:t>1</a:t>
            </a:r>
            <a:endParaRPr lang="en-US" sz="1100" dirty="0"/>
          </a:p>
        </p:txBody>
      </p:sp>
      <p:pic>
        <p:nvPicPr>
          <p:cNvPr id="18" name="Image 0" descr="preencoded.png">    </p:cNvPr>
          <p:cNvPicPr>
            <a:picLocks noChangeAspect="1"/>
          </p:cNvPicPr>
          <p:nvPr/>
        </p:nvPicPr>
        <p:blipFill>
          <a:blip r:embed="rId1"/>
          <a:stretch>
            <a:fillRect/>
          </a:stretch>
        </p:blipFill>
        <p:spPr>
          <a:xfrm>
            <a:off x="1005840" y="2084832"/>
            <a:ext cx="292608" cy="292608"/>
          </a:xfrm>
          <a:prstGeom prst="rect">
            <a:avLst/>
          </a:prstGeom>
        </p:spPr>
      </p:pic>
      <p:sp>
        <p:nvSpPr>
          <p:cNvPr id="19" name="Text 16"/>
          <p:cNvSpPr/>
          <p:nvPr/>
        </p:nvSpPr>
        <p:spPr>
          <a:xfrm>
            <a:off x="1371600" y="2066544"/>
            <a:ext cx="768096" cy="329184"/>
          </a:xfrm>
          <a:prstGeom prst="rect">
            <a:avLst/>
          </a:prstGeom>
          <a:noFill/>
          <a:ln/>
        </p:spPr>
        <p:txBody>
          <a:bodyPr wrap="square" rtlCol="0" anchor="ctr"/>
          <a:lstStyle/>
          <a:p>
            <a:pPr indent="0" marL="0">
              <a:buNone/>
            </a:pPr>
            <a:r>
              <a:rPr lang="en-US" sz="1200" b="1" dirty="0">
                <a:solidFill>
                  <a:srgbClr val="9B1D2A"/>
                </a:solidFill>
                <a:latin typeface="Calibri" pitchFamily="34" charset="0"/>
                <a:ea typeface="Calibri" pitchFamily="34" charset="-122"/>
                <a:cs typeface="Calibri" pitchFamily="34" charset="-120"/>
              </a:rPr>
              <a:t>2 min</a:t>
            </a:r>
            <a:endParaRPr lang="en-US" sz="1200" dirty="0"/>
          </a:p>
        </p:txBody>
      </p:sp>
      <p:sp>
        <p:nvSpPr>
          <p:cNvPr id="20" name="Text 17"/>
          <p:cNvSpPr/>
          <p:nvPr/>
        </p:nvSpPr>
        <p:spPr>
          <a:xfrm>
            <a:off x="2212848" y="2066544"/>
            <a:ext cx="6400800" cy="329184"/>
          </a:xfrm>
          <a:prstGeom prst="rect">
            <a:avLst/>
          </a:prstGeom>
          <a:noFill/>
          <a:ln/>
        </p:spPr>
        <p:txBody>
          <a:bodyPr wrap="square" rtlCol="0" anchor="ctr"/>
          <a:lstStyle/>
          <a:p>
            <a:pPr indent="0" marL="0">
              <a:buNone/>
            </a:pPr>
            <a:r>
              <a:rPr lang="en-US" sz="1300" dirty="0">
                <a:solidFill>
                  <a:srgbClr val="2C1A1E"/>
                </a:solidFill>
                <a:latin typeface="Calibri" pitchFamily="34" charset="0"/>
                <a:ea typeface="Calibri" pitchFamily="34" charset="-122"/>
                <a:cs typeface="Calibri" pitchFamily="34" charset="-120"/>
              </a:rPr>
              <a:t>Extract the claim</a:t>
            </a:r>
            <a:endParaRPr lang="en-US" sz="1300" dirty="0"/>
          </a:p>
        </p:txBody>
      </p:sp>
      <p:sp>
        <p:nvSpPr>
          <p:cNvPr id="21" name="Shape 18"/>
          <p:cNvSpPr/>
          <p:nvPr/>
        </p:nvSpPr>
        <p:spPr>
          <a:xfrm>
            <a:off x="457200" y="2560320"/>
            <a:ext cx="8229600" cy="502920"/>
          </a:xfrm>
          <a:prstGeom prst="roundRect">
            <a:avLst>
              <a:gd name="adj" fmla="val 14545"/>
            </a:avLst>
          </a:prstGeom>
          <a:solidFill>
            <a:srgbClr val="FFFFFF"/>
          </a:solidFill>
          <a:ln w="10160">
            <a:solidFill>
              <a:srgbClr val="E8D4D7"/>
            </a:solidFill>
            <a:prstDash val="solid"/>
          </a:ln>
          <a:effectLst>
            <a:outerShdw sx="100000" sy="100000" kx="0" ky="0" algn="bl" rotWithShape="0" blurRad="88900" dist="25400" dir="2700000">
              <a:srgbClr val="000000">
                <a:alpha val="9000"/>
              </a:srgbClr>
            </a:outerShdw>
          </a:effectLst>
        </p:spPr>
      </p:sp>
      <p:sp>
        <p:nvSpPr>
          <p:cNvPr id="22" name="Shape 19"/>
          <p:cNvSpPr/>
          <p:nvPr/>
        </p:nvSpPr>
        <p:spPr>
          <a:xfrm>
            <a:off x="621792" y="2651760"/>
            <a:ext cx="310896" cy="310896"/>
          </a:xfrm>
          <a:prstGeom prst="ellipse">
            <a:avLst/>
          </a:prstGeom>
          <a:solidFill>
            <a:srgbClr val="1A56DB"/>
          </a:solidFill>
          <a:ln w="12700">
            <a:solidFill>
              <a:srgbClr val="1A56DB"/>
            </a:solidFill>
            <a:prstDash val="solid"/>
          </a:ln>
        </p:spPr>
      </p:sp>
      <p:sp>
        <p:nvSpPr>
          <p:cNvPr id="23" name="Text 20"/>
          <p:cNvSpPr/>
          <p:nvPr/>
        </p:nvSpPr>
        <p:spPr>
          <a:xfrm>
            <a:off x="621792" y="2651760"/>
            <a:ext cx="310896" cy="310896"/>
          </a:xfrm>
          <a:prstGeom prst="rect">
            <a:avLst/>
          </a:prstGeom>
          <a:noFill/>
          <a:ln/>
        </p:spPr>
        <p:txBody>
          <a:bodyPr wrap="square" rtlCol="0" anchor="ctr"/>
          <a:lstStyle/>
          <a:p>
            <a:pPr algn="ctr" indent="0" marL="0">
              <a:buNone/>
            </a:pPr>
            <a:r>
              <a:rPr lang="en-US" sz="1100" b="1" dirty="0">
                <a:solidFill>
                  <a:srgbClr val="FFFFFF"/>
                </a:solidFill>
                <a:latin typeface="Calibri" pitchFamily="34" charset="0"/>
                <a:ea typeface="Calibri" pitchFamily="34" charset="-122"/>
                <a:cs typeface="Calibri" pitchFamily="34" charset="-120"/>
              </a:rPr>
              <a:t>2</a:t>
            </a:r>
            <a:endParaRPr lang="en-US" sz="1100" dirty="0"/>
          </a:p>
        </p:txBody>
      </p:sp>
      <p:pic>
        <p:nvPicPr>
          <p:cNvPr id="24" name="Image 1" descr="preencoded.png">    </p:cNvPr>
          <p:cNvPicPr>
            <a:picLocks noChangeAspect="1"/>
          </p:cNvPicPr>
          <p:nvPr/>
        </p:nvPicPr>
        <p:blipFill>
          <a:blip r:embed="rId2"/>
          <a:stretch>
            <a:fillRect/>
          </a:stretch>
        </p:blipFill>
        <p:spPr>
          <a:xfrm>
            <a:off x="1005840" y="2651760"/>
            <a:ext cx="292608" cy="292608"/>
          </a:xfrm>
          <a:prstGeom prst="rect">
            <a:avLst/>
          </a:prstGeom>
        </p:spPr>
      </p:pic>
      <p:sp>
        <p:nvSpPr>
          <p:cNvPr id="25" name="Text 21"/>
          <p:cNvSpPr/>
          <p:nvPr/>
        </p:nvSpPr>
        <p:spPr>
          <a:xfrm>
            <a:off x="1371600" y="2633472"/>
            <a:ext cx="768096" cy="329184"/>
          </a:xfrm>
          <a:prstGeom prst="rect">
            <a:avLst/>
          </a:prstGeom>
          <a:noFill/>
          <a:ln/>
        </p:spPr>
        <p:txBody>
          <a:bodyPr wrap="square" rtlCol="0" anchor="ctr"/>
          <a:lstStyle/>
          <a:p>
            <a:pPr indent="0" marL="0">
              <a:buNone/>
            </a:pPr>
            <a:r>
              <a:rPr lang="en-US" sz="1200" b="1" dirty="0">
                <a:solidFill>
                  <a:srgbClr val="1A56DB"/>
                </a:solidFill>
                <a:latin typeface="Calibri" pitchFamily="34" charset="0"/>
                <a:ea typeface="Calibri" pitchFamily="34" charset="-122"/>
                <a:cs typeface="Calibri" pitchFamily="34" charset="-120"/>
              </a:rPr>
              <a:t>2 min</a:t>
            </a:r>
            <a:endParaRPr lang="en-US" sz="1200" dirty="0"/>
          </a:p>
        </p:txBody>
      </p:sp>
      <p:sp>
        <p:nvSpPr>
          <p:cNvPr id="26" name="Text 22"/>
          <p:cNvSpPr/>
          <p:nvPr/>
        </p:nvSpPr>
        <p:spPr>
          <a:xfrm>
            <a:off x="2212848" y="2633472"/>
            <a:ext cx="6400800" cy="329184"/>
          </a:xfrm>
          <a:prstGeom prst="rect">
            <a:avLst/>
          </a:prstGeom>
          <a:noFill/>
          <a:ln/>
        </p:spPr>
        <p:txBody>
          <a:bodyPr wrap="square" rtlCol="0" anchor="ctr"/>
          <a:lstStyle/>
          <a:p>
            <a:pPr indent="0" marL="0">
              <a:buNone/>
            </a:pPr>
            <a:r>
              <a:rPr lang="en-US" sz="1300" dirty="0">
                <a:solidFill>
                  <a:srgbClr val="2C1A1E"/>
                </a:solidFill>
                <a:latin typeface="Calibri" pitchFamily="34" charset="0"/>
                <a:ea typeface="Calibri" pitchFamily="34" charset="-122"/>
                <a:cs typeface="Calibri" pitchFamily="34" charset="-120"/>
              </a:rPr>
              <a:t>Choose your move and condition</a:t>
            </a:r>
            <a:endParaRPr lang="en-US" sz="1300" dirty="0"/>
          </a:p>
        </p:txBody>
      </p:sp>
      <p:sp>
        <p:nvSpPr>
          <p:cNvPr id="27" name="Shape 23"/>
          <p:cNvSpPr/>
          <p:nvPr/>
        </p:nvSpPr>
        <p:spPr>
          <a:xfrm>
            <a:off x="457200" y="3127248"/>
            <a:ext cx="8229600" cy="502920"/>
          </a:xfrm>
          <a:prstGeom prst="roundRect">
            <a:avLst>
              <a:gd name="adj" fmla="val 14545"/>
            </a:avLst>
          </a:prstGeom>
          <a:solidFill>
            <a:srgbClr val="FAF4F5"/>
          </a:solidFill>
          <a:ln w="10160">
            <a:solidFill>
              <a:srgbClr val="E8D4D7"/>
            </a:solidFill>
            <a:prstDash val="solid"/>
          </a:ln>
          <a:effectLst>
            <a:outerShdw sx="100000" sy="100000" kx="0" ky="0" algn="bl" rotWithShape="0" blurRad="88900" dist="25400" dir="2700000">
              <a:srgbClr val="000000">
                <a:alpha val="9000"/>
              </a:srgbClr>
            </a:outerShdw>
          </a:effectLst>
        </p:spPr>
      </p:sp>
      <p:sp>
        <p:nvSpPr>
          <p:cNvPr id="28" name="Shape 24"/>
          <p:cNvSpPr/>
          <p:nvPr/>
        </p:nvSpPr>
        <p:spPr>
          <a:xfrm>
            <a:off x="621792" y="3218688"/>
            <a:ext cx="310896" cy="310896"/>
          </a:xfrm>
          <a:prstGeom prst="ellipse">
            <a:avLst/>
          </a:prstGeom>
          <a:solidFill>
            <a:srgbClr val="C47F17"/>
          </a:solidFill>
          <a:ln w="12700">
            <a:solidFill>
              <a:srgbClr val="C47F17"/>
            </a:solidFill>
            <a:prstDash val="solid"/>
          </a:ln>
        </p:spPr>
      </p:sp>
      <p:sp>
        <p:nvSpPr>
          <p:cNvPr id="29" name="Text 25"/>
          <p:cNvSpPr/>
          <p:nvPr/>
        </p:nvSpPr>
        <p:spPr>
          <a:xfrm>
            <a:off x="621792" y="3218688"/>
            <a:ext cx="310896" cy="310896"/>
          </a:xfrm>
          <a:prstGeom prst="rect">
            <a:avLst/>
          </a:prstGeom>
          <a:noFill/>
          <a:ln/>
        </p:spPr>
        <p:txBody>
          <a:bodyPr wrap="square" rtlCol="0" anchor="ctr"/>
          <a:lstStyle/>
          <a:p>
            <a:pPr algn="ctr" indent="0" marL="0">
              <a:buNone/>
            </a:pPr>
            <a:r>
              <a:rPr lang="en-US" sz="1100" b="1" dirty="0">
                <a:solidFill>
                  <a:srgbClr val="FFFFFF"/>
                </a:solidFill>
                <a:latin typeface="Calibri" pitchFamily="34" charset="0"/>
                <a:ea typeface="Calibri" pitchFamily="34" charset="-122"/>
                <a:cs typeface="Calibri" pitchFamily="34" charset="-120"/>
              </a:rPr>
              <a:t>3</a:t>
            </a:r>
            <a:endParaRPr lang="en-US" sz="1100" dirty="0"/>
          </a:p>
        </p:txBody>
      </p:sp>
      <p:pic>
        <p:nvPicPr>
          <p:cNvPr id="30" name="Image 2" descr="preencoded.png">    </p:cNvPr>
          <p:cNvPicPr>
            <a:picLocks noChangeAspect="1"/>
          </p:cNvPicPr>
          <p:nvPr/>
        </p:nvPicPr>
        <p:blipFill>
          <a:blip r:embed="rId3"/>
          <a:stretch>
            <a:fillRect/>
          </a:stretch>
        </p:blipFill>
        <p:spPr>
          <a:xfrm>
            <a:off x="1005840" y="3218688"/>
            <a:ext cx="292608" cy="292608"/>
          </a:xfrm>
          <a:prstGeom prst="rect">
            <a:avLst/>
          </a:prstGeom>
        </p:spPr>
      </p:pic>
      <p:sp>
        <p:nvSpPr>
          <p:cNvPr id="31" name="Text 26"/>
          <p:cNvSpPr/>
          <p:nvPr/>
        </p:nvSpPr>
        <p:spPr>
          <a:xfrm>
            <a:off x="1371600" y="3200400"/>
            <a:ext cx="768096" cy="329184"/>
          </a:xfrm>
          <a:prstGeom prst="rect">
            <a:avLst/>
          </a:prstGeom>
          <a:noFill/>
          <a:ln/>
        </p:spPr>
        <p:txBody>
          <a:bodyPr wrap="square" rtlCol="0" anchor="ctr"/>
          <a:lstStyle/>
          <a:p>
            <a:pPr indent="0" marL="0">
              <a:buNone/>
            </a:pPr>
            <a:r>
              <a:rPr lang="en-US" sz="1200" b="1" dirty="0">
                <a:solidFill>
                  <a:srgbClr val="C47F17"/>
                </a:solidFill>
                <a:latin typeface="Calibri" pitchFamily="34" charset="0"/>
                <a:ea typeface="Calibri" pitchFamily="34" charset="-122"/>
                <a:cs typeface="Calibri" pitchFamily="34" charset="-120"/>
              </a:rPr>
              <a:t>2 min</a:t>
            </a:r>
            <a:endParaRPr lang="en-US" sz="1200" dirty="0"/>
          </a:p>
        </p:txBody>
      </p:sp>
      <p:sp>
        <p:nvSpPr>
          <p:cNvPr id="32" name="Text 27"/>
          <p:cNvSpPr/>
          <p:nvPr/>
        </p:nvSpPr>
        <p:spPr>
          <a:xfrm>
            <a:off x="2212848" y="3200400"/>
            <a:ext cx="6400800" cy="329184"/>
          </a:xfrm>
          <a:prstGeom prst="rect">
            <a:avLst/>
          </a:prstGeom>
          <a:noFill/>
          <a:ln/>
        </p:spPr>
        <p:txBody>
          <a:bodyPr wrap="square" rtlCol="0" anchor="ctr"/>
          <a:lstStyle/>
          <a:p>
            <a:pPr indent="0" marL="0">
              <a:buNone/>
            </a:pPr>
            <a:r>
              <a:rPr lang="en-US" sz="1300" dirty="0">
                <a:solidFill>
                  <a:srgbClr val="2C1A1E"/>
                </a:solidFill>
                <a:latin typeface="Calibri" pitchFamily="34" charset="0"/>
                <a:ea typeface="Calibri" pitchFamily="34" charset="-122"/>
                <a:cs typeface="Calibri" pitchFamily="34" charset="-120"/>
              </a:rPr>
              <a:t>Write your thesis in one sentence</a:t>
            </a:r>
            <a:endParaRPr lang="en-US" sz="1300" dirty="0"/>
          </a:p>
        </p:txBody>
      </p:sp>
      <p:sp>
        <p:nvSpPr>
          <p:cNvPr id="33" name="Shape 28"/>
          <p:cNvSpPr/>
          <p:nvPr/>
        </p:nvSpPr>
        <p:spPr>
          <a:xfrm>
            <a:off x="457200" y="3694176"/>
            <a:ext cx="8229600" cy="502920"/>
          </a:xfrm>
          <a:prstGeom prst="roundRect">
            <a:avLst>
              <a:gd name="adj" fmla="val 14545"/>
            </a:avLst>
          </a:prstGeom>
          <a:solidFill>
            <a:srgbClr val="FFFFFF"/>
          </a:solidFill>
          <a:ln w="10160">
            <a:solidFill>
              <a:srgbClr val="E8D4D7"/>
            </a:solidFill>
            <a:prstDash val="solid"/>
          </a:ln>
          <a:effectLst>
            <a:outerShdw sx="100000" sy="100000" kx="0" ky="0" algn="bl" rotWithShape="0" blurRad="88900" dist="25400" dir="2700000">
              <a:srgbClr val="000000">
                <a:alpha val="9000"/>
              </a:srgbClr>
            </a:outerShdw>
          </a:effectLst>
        </p:spPr>
      </p:sp>
      <p:sp>
        <p:nvSpPr>
          <p:cNvPr id="34" name="Shape 29"/>
          <p:cNvSpPr/>
          <p:nvPr/>
        </p:nvSpPr>
        <p:spPr>
          <a:xfrm>
            <a:off x="621792" y="3785616"/>
            <a:ext cx="310896" cy="310896"/>
          </a:xfrm>
          <a:prstGeom prst="ellipse">
            <a:avLst/>
          </a:prstGeom>
          <a:solidFill>
            <a:srgbClr val="0E6B8A"/>
          </a:solidFill>
          <a:ln w="12700">
            <a:solidFill>
              <a:srgbClr val="0E6B8A"/>
            </a:solidFill>
            <a:prstDash val="solid"/>
          </a:ln>
        </p:spPr>
      </p:sp>
      <p:sp>
        <p:nvSpPr>
          <p:cNvPr id="35" name="Text 30"/>
          <p:cNvSpPr/>
          <p:nvPr/>
        </p:nvSpPr>
        <p:spPr>
          <a:xfrm>
            <a:off x="621792" y="3785616"/>
            <a:ext cx="310896" cy="310896"/>
          </a:xfrm>
          <a:prstGeom prst="rect">
            <a:avLst/>
          </a:prstGeom>
          <a:noFill/>
          <a:ln/>
        </p:spPr>
        <p:txBody>
          <a:bodyPr wrap="square" rtlCol="0" anchor="ctr"/>
          <a:lstStyle/>
          <a:p>
            <a:pPr algn="ctr" indent="0" marL="0">
              <a:buNone/>
            </a:pPr>
            <a:r>
              <a:rPr lang="en-US" sz="1100" b="1" dirty="0">
                <a:solidFill>
                  <a:srgbClr val="FFFFFF"/>
                </a:solidFill>
                <a:latin typeface="Calibri" pitchFamily="34" charset="0"/>
                <a:ea typeface="Calibri" pitchFamily="34" charset="-122"/>
                <a:cs typeface="Calibri" pitchFamily="34" charset="-120"/>
              </a:rPr>
              <a:t>4</a:t>
            </a:r>
            <a:endParaRPr lang="en-US" sz="1100" dirty="0"/>
          </a:p>
        </p:txBody>
      </p:sp>
      <p:pic>
        <p:nvPicPr>
          <p:cNvPr id="36" name="Image 3" descr="preencoded.png">    </p:cNvPr>
          <p:cNvPicPr>
            <a:picLocks noChangeAspect="1"/>
          </p:cNvPicPr>
          <p:nvPr/>
        </p:nvPicPr>
        <p:blipFill>
          <a:blip r:embed="rId4"/>
          <a:stretch>
            <a:fillRect/>
          </a:stretch>
        </p:blipFill>
        <p:spPr>
          <a:xfrm>
            <a:off x="1005840" y="3785616"/>
            <a:ext cx="292608" cy="292608"/>
          </a:xfrm>
          <a:prstGeom prst="rect">
            <a:avLst/>
          </a:prstGeom>
        </p:spPr>
      </p:pic>
      <p:sp>
        <p:nvSpPr>
          <p:cNvPr id="37" name="Text 31"/>
          <p:cNvSpPr/>
          <p:nvPr/>
        </p:nvSpPr>
        <p:spPr>
          <a:xfrm>
            <a:off x="1371600" y="3767328"/>
            <a:ext cx="768096" cy="329184"/>
          </a:xfrm>
          <a:prstGeom prst="rect">
            <a:avLst/>
          </a:prstGeom>
          <a:noFill/>
          <a:ln/>
        </p:spPr>
        <p:txBody>
          <a:bodyPr wrap="square" rtlCol="0" anchor="ctr"/>
          <a:lstStyle/>
          <a:p>
            <a:pPr indent="0" marL="0">
              <a:buNone/>
            </a:pPr>
            <a:r>
              <a:rPr lang="en-US" sz="1200" b="1" dirty="0">
                <a:solidFill>
                  <a:srgbClr val="0E6B8A"/>
                </a:solidFill>
                <a:latin typeface="Calibri" pitchFamily="34" charset="0"/>
                <a:ea typeface="Calibri" pitchFamily="34" charset="-122"/>
                <a:cs typeface="Calibri" pitchFamily="34" charset="-120"/>
              </a:rPr>
              <a:t>4 min</a:t>
            </a:r>
            <a:endParaRPr lang="en-US" sz="1200" dirty="0"/>
          </a:p>
        </p:txBody>
      </p:sp>
      <p:sp>
        <p:nvSpPr>
          <p:cNvPr id="38" name="Text 32"/>
          <p:cNvSpPr/>
          <p:nvPr/>
        </p:nvSpPr>
        <p:spPr>
          <a:xfrm>
            <a:off x="2212848" y="3767328"/>
            <a:ext cx="6400800" cy="329184"/>
          </a:xfrm>
          <a:prstGeom prst="rect">
            <a:avLst/>
          </a:prstGeom>
          <a:noFill/>
          <a:ln/>
        </p:spPr>
        <p:txBody>
          <a:bodyPr wrap="square" rtlCol="0" anchor="ctr"/>
          <a:lstStyle/>
          <a:p>
            <a:pPr indent="0" marL="0">
              <a:buNone/>
            </a:pPr>
            <a:r>
              <a:rPr lang="en-US" sz="1300" dirty="0">
                <a:solidFill>
                  <a:srgbClr val="2C1A1E"/>
                </a:solidFill>
                <a:latin typeface="Calibri" pitchFamily="34" charset="0"/>
                <a:ea typeface="Calibri" pitchFamily="34" charset="-122"/>
                <a:cs typeface="Calibri" pitchFamily="34" charset="-120"/>
              </a:rPr>
              <a:t>Build the sub-claim chain (3 body paragraph claims)</a:t>
            </a:r>
            <a:endParaRPr lang="en-US" sz="1300" dirty="0"/>
          </a:p>
        </p:txBody>
      </p:sp>
      <p:sp>
        <p:nvSpPr>
          <p:cNvPr id="39" name="Shape 33"/>
          <p:cNvSpPr/>
          <p:nvPr/>
        </p:nvSpPr>
        <p:spPr>
          <a:xfrm>
            <a:off x="457200" y="4261104"/>
            <a:ext cx="8229600" cy="502920"/>
          </a:xfrm>
          <a:prstGeom prst="roundRect">
            <a:avLst>
              <a:gd name="adj" fmla="val 14545"/>
            </a:avLst>
          </a:prstGeom>
          <a:solidFill>
            <a:srgbClr val="FAF4F5"/>
          </a:solidFill>
          <a:ln w="10160">
            <a:solidFill>
              <a:srgbClr val="E8D4D7"/>
            </a:solidFill>
            <a:prstDash val="solid"/>
          </a:ln>
          <a:effectLst>
            <a:outerShdw sx="100000" sy="100000" kx="0" ky="0" algn="bl" rotWithShape="0" blurRad="88900" dist="25400" dir="2700000">
              <a:srgbClr val="000000">
                <a:alpha val="9000"/>
              </a:srgbClr>
            </a:outerShdw>
          </a:effectLst>
        </p:spPr>
      </p:sp>
      <p:sp>
        <p:nvSpPr>
          <p:cNvPr id="40" name="Shape 34"/>
          <p:cNvSpPr/>
          <p:nvPr/>
        </p:nvSpPr>
        <p:spPr>
          <a:xfrm>
            <a:off x="621792" y="4352544"/>
            <a:ext cx="310896" cy="310896"/>
          </a:xfrm>
          <a:prstGeom prst="ellipse">
            <a:avLst/>
          </a:prstGeom>
          <a:solidFill>
            <a:srgbClr val="0D6F66"/>
          </a:solidFill>
          <a:ln w="12700">
            <a:solidFill>
              <a:srgbClr val="0D6F66"/>
            </a:solidFill>
            <a:prstDash val="solid"/>
          </a:ln>
        </p:spPr>
      </p:sp>
      <p:sp>
        <p:nvSpPr>
          <p:cNvPr id="41" name="Text 35"/>
          <p:cNvSpPr/>
          <p:nvPr/>
        </p:nvSpPr>
        <p:spPr>
          <a:xfrm>
            <a:off x="621792" y="4352544"/>
            <a:ext cx="310896" cy="310896"/>
          </a:xfrm>
          <a:prstGeom prst="rect">
            <a:avLst/>
          </a:prstGeom>
          <a:noFill/>
          <a:ln/>
        </p:spPr>
        <p:txBody>
          <a:bodyPr wrap="square" rtlCol="0" anchor="ctr"/>
          <a:lstStyle/>
          <a:p>
            <a:pPr algn="ctr" indent="0" marL="0">
              <a:buNone/>
            </a:pPr>
            <a:r>
              <a:rPr lang="en-US" sz="1100" b="1" dirty="0">
                <a:solidFill>
                  <a:srgbClr val="FFFFFF"/>
                </a:solidFill>
                <a:latin typeface="Calibri" pitchFamily="34" charset="0"/>
                <a:ea typeface="Calibri" pitchFamily="34" charset="-122"/>
                <a:cs typeface="Calibri" pitchFamily="34" charset="-120"/>
              </a:rPr>
              <a:t>5</a:t>
            </a:r>
            <a:endParaRPr lang="en-US" sz="1100" dirty="0"/>
          </a:p>
        </p:txBody>
      </p:sp>
      <p:pic>
        <p:nvPicPr>
          <p:cNvPr id="42" name="Image 4" descr="preencoded.png">    </p:cNvPr>
          <p:cNvPicPr>
            <a:picLocks noChangeAspect="1"/>
          </p:cNvPicPr>
          <p:nvPr/>
        </p:nvPicPr>
        <p:blipFill>
          <a:blip r:embed="rId5"/>
          <a:stretch>
            <a:fillRect/>
          </a:stretch>
        </p:blipFill>
        <p:spPr>
          <a:xfrm>
            <a:off x="1005840" y="4352544"/>
            <a:ext cx="292608" cy="292608"/>
          </a:xfrm>
          <a:prstGeom prst="rect">
            <a:avLst/>
          </a:prstGeom>
        </p:spPr>
      </p:pic>
      <p:sp>
        <p:nvSpPr>
          <p:cNvPr id="43" name="Text 36"/>
          <p:cNvSpPr/>
          <p:nvPr/>
        </p:nvSpPr>
        <p:spPr>
          <a:xfrm>
            <a:off x="1371600" y="4334256"/>
            <a:ext cx="768096" cy="329184"/>
          </a:xfrm>
          <a:prstGeom prst="rect">
            <a:avLst/>
          </a:prstGeom>
          <a:noFill/>
          <a:ln/>
        </p:spPr>
        <p:txBody>
          <a:bodyPr wrap="square" rtlCol="0" anchor="ctr"/>
          <a:lstStyle/>
          <a:p>
            <a:pPr indent="0" marL="0">
              <a:buNone/>
            </a:pPr>
            <a:r>
              <a:rPr lang="en-US" sz="1200" b="1" dirty="0">
                <a:solidFill>
                  <a:srgbClr val="0D6F66"/>
                </a:solidFill>
                <a:latin typeface="Calibri" pitchFamily="34" charset="0"/>
                <a:ea typeface="Calibri" pitchFamily="34" charset="-122"/>
                <a:cs typeface="Calibri" pitchFamily="34" charset="-120"/>
              </a:rPr>
              <a:t>5 min</a:t>
            </a:r>
            <a:endParaRPr lang="en-US" sz="1200" dirty="0"/>
          </a:p>
        </p:txBody>
      </p:sp>
      <p:sp>
        <p:nvSpPr>
          <p:cNvPr id="44" name="Text 37"/>
          <p:cNvSpPr/>
          <p:nvPr/>
        </p:nvSpPr>
        <p:spPr>
          <a:xfrm>
            <a:off x="2212848" y="4334256"/>
            <a:ext cx="6400800" cy="329184"/>
          </a:xfrm>
          <a:prstGeom prst="rect">
            <a:avLst/>
          </a:prstGeom>
          <a:noFill/>
          <a:ln/>
        </p:spPr>
        <p:txBody>
          <a:bodyPr wrap="square" rtlCol="0" anchor="ctr"/>
          <a:lstStyle/>
          <a:p>
            <a:pPr indent="0" marL="0">
              <a:buNone/>
            </a:pPr>
            <a:r>
              <a:rPr lang="en-US" sz="1300" dirty="0">
                <a:solidFill>
                  <a:srgbClr val="2C1A1E"/>
                </a:solidFill>
                <a:latin typeface="Calibri" pitchFamily="34" charset="0"/>
                <a:ea typeface="Calibri" pitchFamily="34" charset="-122"/>
                <a:cs typeface="Calibri" pitchFamily="34" charset="-120"/>
              </a:rPr>
              <a:t>Evidence check — one piece of specific evidence per sub-claim</a:t>
            </a:r>
            <a:endParaRPr lang="en-US" sz="1300"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name="Slide 29">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457200" y="201168"/>
            <a:ext cx="8229600" cy="594360"/>
          </a:xfrm>
          <a:prstGeom prst="rect">
            <a:avLst/>
          </a:prstGeom>
          <a:noFill/>
          <a:ln/>
        </p:spPr>
        <p:txBody>
          <a:bodyPr wrap="square" rtlCol="0" anchor="ctr"/>
          <a:lstStyle/>
          <a:p>
            <a:pPr indent="0" marL="0">
              <a:buNone/>
            </a:pPr>
            <a:r>
              <a:rPr lang="en-US" sz="2100" b="1" dirty="0">
                <a:solidFill>
                  <a:srgbClr val="1A0508"/>
                </a:solidFill>
                <a:latin typeface="Cambria" pitchFamily="34" charset="0"/>
                <a:ea typeface="Cambria" pitchFamily="34" charset="-122"/>
                <a:cs typeface="Cambria" pitchFamily="34" charset="-120"/>
              </a:rPr>
              <a:t>Pre-Write Steps 1–2: Extract the Claim + Choose Your Move</a:t>
            </a:r>
            <a:endParaRPr lang="en-US" sz="2100" dirty="0"/>
          </a:p>
        </p:txBody>
      </p:sp>
      <p:sp>
        <p:nvSpPr>
          <p:cNvPr id="3" name="Shape 1"/>
          <p:cNvSpPr/>
          <p:nvPr/>
        </p:nvSpPr>
        <p:spPr>
          <a:xfrm>
            <a:off x="457200" y="841248"/>
            <a:ext cx="8229600" cy="0"/>
          </a:xfrm>
          <a:prstGeom prst="line">
            <a:avLst/>
          </a:prstGeom>
          <a:noFill/>
          <a:ln w="15240">
            <a:solidFill>
              <a:srgbClr val="E8D4D7"/>
            </a:solidFill>
            <a:prstDash val="solid"/>
          </a:ln>
        </p:spPr>
      </p:sp>
      <p:sp>
        <p:nvSpPr>
          <p:cNvPr id="4" name="Text 2"/>
          <p:cNvSpPr/>
          <p:nvPr/>
        </p:nvSpPr>
        <p:spPr>
          <a:xfrm>
            <a:off x="457200" y="914400"/>
            <a:ext cx="8229600" cy="411480"/>
          </a:xfrm>
          <a:prstGeom prst="rect">
            <a:avLst/>
          </a:prstGeom>
          <a:noFill/>
          <a:ln/>
        </p:spPr>
        <p:txBody>
          <a:bodyPr wrap="square" rtlCol="0" anchor="ctr"/>
          <a:lstStyle/>
          <a:p>
            <a:pPr indent="0" marL="0">
              <a:buNone/>
            </a:pPr>
            <a:r>
              <a:rPr lang="en-US" sz="1400" dirty="0">
                <a:solidFill>
                  <a:srgbClr val="2C1A1E"/>
                </a:solidFill>
                <a:latin typeface="Calibri" pitchFamily="34" charset="0"/>
                <a:ea typeface="Calibri" pitchFamily="34" charset="-122"/>
                <a:cs typeface="Calibri" pitchFamily="34" charset="-120"/>
              </a:rPr>
              <a:t>These two steps take 4 minutes and determine everything that follows. Do not skip them to start writing faster.</a:t>
            </a:r>
            <a:endParaRPr lang="en-US" sz="1400" dirty="0"/>
          </a:p>
        </p:txBody>
      </p:sp>
      <p:sp>
        <p:nvSpPr>
          <p:cNvPr id="5" name="Shape 3"/>
          <p:cNvSpPr/>
          <p:nvPr/>
        </p:nvSpPr>
        <p:spPr>
          <a:xfrm>
            <a:off x="457200" y="1417320"/>
            <a:ext cx="3931920" cy="3566160"/>
          </a:xfrm>
          <a:prstGeom prst="roundRect">
            <a:avLst>
              <a:gd name="adj" fmla="val 2051"/>
            </a:avLst>
          </a:prstGeom>
          <a:solidFill>
            <a:srgbClr val="F9EAEC"/>
          </a:solidFill>
          <a:ln w="10160">
            <a:solidFill>
              <a:srgbClr val="E8D4D7"/>
            </a:solidFill>
            <a:prstDash val="solid"/>
          </a:ln>
          <a:effectLst>
            <a:outerShdw sx="100000" sy="100000" kx="0" ky="0" algn="bl" rotWithShape="0" blurRad="88900" dist="25400" dir="2700000">
              <a:srgbClr val="000000">
                <a:alpha val="9000"/>
              </a:srgbClr>
            </a:outerShdw>
          </a:effectLst>
        </p:spPr>
      </p:sp>
      <p:sp>
        <p:nvSpPr>
          <p:cNvPr id="6" name="Shape 4"/>
          <p:cNvSpPr/>
          <p:nvPr/>
        </p:nvSpPr>
        <p:spPr>
          <a:xfrm>
            <a:off x="621792" y="1536192"/>
            <a:ext cx="384048" cy="384048"/>
          </a:xfrm>
          <a:prstGeom prst="ellipse">
            <a:avLst/>
          </a:prstGeom>
          <a:solidFill>
            <a:srgbClr val="9B1D2A"/>
          </a:solidFill>
          <a:ln w="12700">
            <a:solidFill>
              <a:srgbClr val="9B1D2A"/>
            </a:solidFill>
            <a:prstDash val="solid"/>
          </a:ln>
        </p:spPr>
      </p:sp>
      <p:sp>
        <p:nvSpPr>
          <p:cNvPr id="7" name="Text 5"/>
          <p:cNvSpPr/>
          <p:nvPr/>
        </p:nvSpPr>
        <p:spPr>
          <a:xfrm>
            <a:off x="621792" y="1536192"/>
            <a:ext cx="384048" cy="384048"/>
          </a:xfrm>
          <a:prstGeom prst="rect">
            <a:avLst/>
          </a:prstGeom>
          <a:noFill/>
          <a:ln/>
        </p:spPr>
        <p:txBody>
          <a:bodyPr wrap="square" rtlCol="0" anchor="ctr"/>
          <a:lstStyle/>
          <a:p>
            <a:pPr algn="ctr" indent="0" marL="0">
              <a:buNone/>
            </a:pPr>
            <a:r>
              <a:rPr lang="en-US" sz="1400" b="1" dirty="0">
                <a:solidFill>
                  <a:srgbClr val="FFFFFF"/>
                </a:solidFill>
                <a:latin typeface="Cambria" pitchFamily="34" charset="0"/>
                <a:ea typeface="Cambria" pitchFamily="34" charset="-122"/>
                <a:cs typeface="Cambria" pitchFamily="34" charset="-120"/>
              </a:rPr>
              <a:t>1</a:t>
            </a:r>
            <a:endParaRPr lang="en-US" sz="1400" dirty="0"/>
          </a:p>
        </p:txBody>
      </p:sp>
      <p:sp>
        <p:nvSpPr>
          <p:cNvPr id="8" name="Text 6"/>
          <p:cNvSpPr/>
          <p:nvPr/>
        </p:nvSpPr>
        <p:spPr>
          <a:xfrm>
            <a:off x="1078992" y="1536192"/>
            <a:ext cx="3127248" cy="384048"/>
          </a:xfrm>
          <a:prstGeom prst="rect">
            <a:avLst/>
          </a:prstGeom>
          <a:noFill/>
          <a:ln/>
        </p:spPr>
        <p:txBody>
          <a:bodyPr wrap="square" rtlCol="0" anchor="ctr"/>
          <a:lstStyle/>
          <a:p>
            <a:pPr indent="0" marL="0">
              <a:buNone/>
            </a:pPr>
            <a:r>
              <a:rPr lang="en-US" sz="1200" b="1" dirty="0">
                <a:solidFill>
                  <a:srgbClr val="9B1D2A"/>
                </a:solidFill>
                <a:latin typeface="Calibri" pitchFamily="34" charset="0"/>
                <a:ea typeface="Calibri" pitchFamily="34" charset="-122"/>
                <a:cs typeface="Calibri" pitchFamily="34" charset="-120"/>
              </a:rPr>
              <a:t>Extract the claim  |  2 minutes</a:t>
            </a:r>
            <a:endParaRPr lang="en-US" sz="1200" dirty="0"/>
          </a:p>
        </p:txBody>
      </p:sp>
      <p:sp>
        <p:nvSpPr>
          <p:cNvPr id="9" name="Shape 7"/>
          <p:cNvSpPr/>
          <p:nvPr/>
        </p:nvSpPr>
        <p:spPr>
          <a:xfrm>
            <a:off x="658368" y="2066544"/>
            <a:ext cx="182880" cy="182880"/>
          </a:xfrm>
          <a:prstGeom prst="ellipse">
            <a:avLst/>
          </a:prstGeom>
          <a:solidFill>
            <a:srgbClr val="7A5560"/>
          </a:solidFill>
          <a:ln w="12700">
            <a:solidFill>
              <a:srgbClr val="7A5560"/>
            </a:solidFill>
            <a:prstDash val="solid"/>
          </a:ln>
        </p:spPr>
      </p:sp>
      <p:sp>
        <p:nvSpPr>
          <p:cNvPr id="10" name="Text 8"/>
          <p:cNvSpPr/>
          <p:nvPr/>
        </p:nvSpPr>
        <p:spPr>
          <a:xfrm>
            <a:off x="914400" y="2011680"/>
            <a:ext cx="3291840" cy="365760"/>
          </a:xfrm>
          <a:prstGeom prst="rect">
            <a:avLst/>
          </a:prstGeom>
          <a:noFill/>
          <a:ln/>
        </p:spPr>
        <p:txBody>
          <a:bodyPr wrap="square" rtlCol="0" anchor="ctr"/>
          <a:lstStyle/>
          <a:p>
            <a:pPr indent="0" marL="0">
              <a:buNone/>
            </a:pPr>
            <a:r>
              <a:rPr lang="en-US" sz="1050" dirty="0">
                <a:solidFill>
                  <a:srgbClr val="2C1A1E"/>
                </a:solidFill>
                <a:latin typeface="Calibri" pitchFamily="34" charset="0"/>
                <a:ea typeface="Calibri" pitchFamily="34" charset="-122"/>
                <a:cs typeface="Calibri" pitchFamily="34" charset="-120"/>
              </a:rPr>
              <a:t>Read the prompt once, beginning to end.</a:t>
            </a:r>
            <a:endParaRPr lang="en-US" sz="1050" dirty="0"/>
          </a:p>
        </p:txBody>
      </p:sp>
      <p:sp>
        <p:nvSpPr>
          <p:cNvPr id="11" name="Shape 9"/>
          <p:cNvSpPr/>
          <p:nvPr/>
        </p:nvSpPr>
        <p:spPr>
          <a:xfrm>
            <a:off x="658368" y="2468880"/>
            <a:ext cx="182880" cy="182880"/>
          </a:xfrm>
          <a:prstGeom prst="ellipse">
            <a:avLst/>
          </a:prstGeom>
          <a:solidFill>
            <a:srgbClr val="7A5560"/>
          </a:solidFill>
          <a:ln w="12700">
            <a:solidFill>
              <a:srgbClr val="7A5560"/>
            </a:solidFill>
            <a:prstDash val="solid"/>
          </a:ln>
        </p:spPr>
      </p:sp>
      <p:sp>
        <p:nvSpPr>
          <p:cNvPr id="12" name="Text 10"/>
          <p:cNvSpPr/>
          <p:nvPr/>
        </p:nvSpPr>
        <p:spPr>
          <a:xfrm>
            <a:off x="914400" y="2414016"/>
            <a:ext cx="3291840" cy="365760"/>
          </a:xfrm>
          <a:prstGeom prst="rect">
            <a:avLst/>
          </a:prstGeom>
          <a:noFill/>
          <a:ln/>
        </p:spPr>
        <p:txBody>
          <a:bodyPr wrap="square" rtlCol="0" anchor="ctr"/>
          <a:lstStyle/>
          <a:p>
            <a:pPr indent="0" marL="0">
              <a:buNone/>
            </a:pPr>
            <a:r>
              <a:rPr lang="en-US" sz="1050" dirty="0">
                <a:solidFill>
                  <a:srgbClr val="2C1A1E"/>
                </a:solidFill>
                <a:latin typeface="Calibri" pitchFamily="34" charset="0"/>
                <a:ea typeface="Calibri" pitchFamily="34" charset="-122"/>
                <a:cs typeface="Calibri" pitchFamily="34" charset="-120"/>
              </a:rPr>
              <a:t>Underline the specific claim the prompt asks you to respond to.</a:t>
            </a:r>
            <a:endParaRPr lang="en-US" sz="1050" dirty="0"/>
          </a:p>
        </p:txBody>
      </p:sp>
      <p:sp>
        <p:nvSpPr>
          <p:cNvPr id="13" name="Shape 11"/>
          <p:cNvSpPr/>
          <p:nvPr/>
        </p:nvSpPr>
        <p:spPr>
          <a:xfrm>
            <a:off x="658368" y="2871216"/>
            <a:ext cx="182880" cy="182880"/>
          </a:xfrm>
          <a:prstGeom prst="ellipse">
            <a:avLst/>
          </a:prstGeom>
          <a:solidFill>
            <a:srgbClr val="7A5560"/>
          </a:solidFill>
          <a:ln w="12700">
            <a:solidFill>
              <a:srgbClr val="7A5560"/>
            </a:solidFill>
            <a:prstDash val="solid"/>
          </a:ln>
        </p:spPr>
      </p:sp>
      <p:sp>
        <p:nvSpPr>
          <p:cNvPr id="14" name="Text 12"/>
          <p:cNvSpPr/>
          <p:nvPr/>
        </p:nvSpPr>
        <p:spPr>
          <a:xfrm>
            <a:off x="914400" y="2816352"/>
            <a:ext cx="3291840" cy="365760"/>
          </a:xfrm>
          <a:prstGeom prst="rect">
            <a:avLst/>
          </a:prstGeom>
          <a:noFill/>
          <a:ln/>
        </p:spPr>
        <p:txBody>
          <a:bodyPr wrap="square" rtlCol="0" anchor="ctr"/>
          <a:lstStyle/>
          <a:p>
            <a:pPr indent="0" marL="0">
              <a:buNone/>
            </a:pPr>
            <a:r>
              <a:rPr lang="en-US" sz="1050" dirty="0">
                <a:solidFill>
                  <a:srgbClr val="2C1A1E"/>
                </a:solidFill>
                <a:latin typeface="Calibri" pitchFamily="34" charset="0"/>
                <a:ea typeface="Calibri" pitchFamily="34" charset="-122"/>
                <a:cs typeface="Calibri" pitchFamily="34" charset="-120"/>
              </a:rPr>
              <a:t>Write the claim in the margin in your own words.</a:t>
            </a:r>
            <a:endParaRPr lang="en-US" sz="1050" dirty="0"/>
          </a:p>
        </p:txBody>
      </p:sp>
      <p:sp>
        <p:nvSpPr>
          <p:cNvPr id="15" name="Shape 13"/>
          <p:cNvSpPr/>
          <p:nvPr/>
        </p:nvSpPr>
        <p:spPr>
          <a:xfrm>
            <a:off x="658368" y="3273552"/>
            <a:ext cx="182880" cy="182880"/>
          </a:xfrm>
          <a:prstGeom prst="ellipse">
            <a:avLst/>
          </a:prstGeom>
          <a:solidFill>
            <a:srgbClr val="7A5560"/>
          </a:solidFill>
          <a:ln w="12700">
            <a:solidFill>
              <a:srgbClr val="7A5560"/>
            </a:solidFill>
            <a:prstDash val="solid"/>
          </a:ln>
        </p:spPr>
      </p:sp>
      <p:sp>
        <p:nvSpPr>
          <p:cNvPr id="16" name="Text 14"/>
          <p:cNvSpPr/>
          <p:nvPr/>
        </p:nvSpPr>
        <p:spPr>
          <a:xfrm>
            <a:off x="914400" y="3218688"/>
            <a:ext cx="3291840" cy="365760"/>
          </a:xfrm>
          <a:prstGeom prst="rect">
            <a:avLst/>
          </a:prstGeom>
          <a:noFill/>
          <a:ln/>
        </p:spPr>
        <p:txBody>
          <a:bodyPr wrap="square" rtlCol="0" anchor="ctr"/>
          <a:lstStyle/>
          <a:p>
            <a:pPr indent="0" marL="0">
              <a:buNone/>
            </a:pPr>
            <a:r>
              <a:rPr lang="en-US" sz="1050" dirty="0">
                <a:solidFill>
                  <a:srgbClr val="2C1A1E"/>
                </a:solidFill>
                <a:latin typeface="Calibri" pitchFamily="34" charset="0"/>
                <a:ea typeface="Calibri" pitchFamily="34" charset="-122"/>
                <a:cs typeface="Calibri" pitchFamily="34" charset="-120"/>
              </a:rPr>
              <a:t>Ask: is this claim fully true? Partially true? Mostly wrong? Note your initial reaction.</a:t>
            </a:r>
            <a:endParaRPr lang="en-US" sz="1050" dirty="0"/>
          </a:p>
        </p:txBody>
      </p:sp>
      <p:sp>
        <p:nvSpPr>
          <p:cNvPr id="17" name="Text 15"/>
          <p:cNvSpPr/>
          <p:nvPr/>
        </p:nvSpPr>
        <p:spPr>
          <a:xfrm>
            <a:off x="640080" y="3694176"/>
            <a:ext cx="3566160" cy="1188720"/>
          </a:xfrm>
          <a:prstGeom prst="rect">
            <a:avLst/>
          </a:prstGeom>
          <a:noFill/>
          <a:ln/>
        </p:spPr>
        <p:txBody>
          <a:bodyPr wrap="square" rtlCol="0" anchor="ctr"/>
          <a:lstStyle/>
          <a:p>
            <a:pPr indent="0" marL="0">
              <a:buNone/>
            </a:pPr>
            <a:r>
              <a:rPr lang="en-US" sz="1050" i="1" dirty="0">
                <a:solidFill>
                  <a:srgbClr val="9B1D2A"/>
                </a:solidFill>
                <a:latin typeface="Calibri" pitchFamily="34" charset="0"/>
                <a:ea typeface="Calibri" pitchFamily="34" charset="-122"/>
                <a:cs typeface="Calibri" pitchFamily="34" charset="-120"/>
              </a:rPr>
              <a:t>Do NOT start generating arguments yet. You are clarifying what the argument is about, not what to argue.</a:t>
            </a:r>
            <a:endParaRPr lang="en-US" sz="1050" dirty="0"/>
          </a:p>
        </p:txBody>
      </p:sp>
      <p:sp>
        <p:nvSpPr>
          <p:cNvPr id="18" name="Shape 16"/>
          <p:cNvSpPr/>
          <p:nvPr/>
        </p:nvSpPr>
        <p:spPr>
          <a:xfrm>
            <a:off x="4754880" y="1417320"/>
            <a:ext cx="3931920" cy="3566160"/>
          </a:xfrm>
          <a:prstGeom prst="roundRect">
            <a:avLst>
              <a:gd name="adj" fmla="val 2051"/>
            </a:avLst>
          </a:prstGeom>
          <a:solidFill>
            <a:srgbClr val="EEF3FF"/>
          </a:solidFill>
          <a:ln w="10160">
            <a:solidFill>
              <a:srgbClr val="E8D4D7"/>
            </a:solidFill>
            <a:prstDash val="solid"/>
          </a:ln>
          <a:effectLst>
            <a:outerShdw sx="100000" sy="100000" kx="0" ky="0" algn="bl" rotWithShape="0" blurRad="88900" dist="25400" dir="2700000">
              <a:srgbClr val="000000">
                <a:alpha val="9000"/>
              </a:srgbClr>
            </a:outerShdw>
          </a:effectLst>
        </p:spPr>
      </p:sp>
      <p:sp>
        <p:nvSpPr>
          <p:cNvPr id="19" name="Shape 17"/>
          <p:cNvSpPr/>
          <p:nvPr/>
        </p:nvSpPr>
        <p:spPr>
          <a:xfrm>
            <a:off x="4919472" y="1536192"/>
            <a:ext cx="384048" cy="384048"/>
          </a:xfrm>
          <a:prstGeom prst="ellipse">
            <a:avLst/>
          </a:prstGeom>
          <a:solidFill>
            <a:srgbClr val="1A56DB"/>
          </a:solidFill>
          <a:ln w="12700">
            <a:solidFill>
              <a:srgbClr val="1A56DB"/>
            </a:solidFill>
            <a:prstDash val="solid"/>
          </a:ln>
        </p:spPr>
      </p:sp>
      <p:sp>
        <p:nvSpPr>
          <p:cNvPr id="20" name="Text 18"/>
          <p:cNvSpPr/>
          <p:nvPr/>
        </p:nvSpPr>
        <p:spPr>
          <a:xfrm>
            <a:off x="4919472" y="1536192"/>
            <a:ext cx="384048" cy="384048"/>
          </a:xfrm>
          <a:prstGeom prst="rect">
            <a:avLst/>
          </a:prstGeom>
          <a:noFill/>
          <a:ln/>
        </p:spPr>
        <p:txBody>
          <a:bodyPr wrap="square" rtlCol="0" anchor="ctr"/>
          <a:lstStyle/>
          <a:p>
            <a:pPr algn="ctr" indent="0" marL="0">
              <a:buNone/>
            </a:pPr>
            <a:r>
              <a:rPr lang="en-US" sz="1400" b="1" dirty="0">
                <a:solidFill>
                  <a:srgbClr val="FFFFFF"/>
                </a:solidFill>
                <a:latin typeface="Cambria" pitchFamily="34" charset="0"/>
                <a:ea typeface="Cambria" pitchFamily="34" charset="-122"/>
                <a:cs typeface="Cambria" pitchFamily="34" charset="-120"/>
              </a:rPr>
              <a:t>2</a:t>
            </a:r>
            <a:endParaRPr lang="en-US" sz="1400" dirty="0"/>
          </a:p>
        </p:txBody>
      </p:sp>
      <p:sp>
        <p:nvSpPr>
          <p:cNvPr id="21" name="Text 19"/>
          <p:cNvSpPr/>
          <p:nvPr/>
        </p:nvSpPr>
        <p:spPr>
          <a:xfrm>
            <a:off x="5376672" y="1536192"/>
            <a:ext cx="3127248" cy="384048"/>
          </a:xfrm>
          <a:prstGeom prst="rect">
            <a:avLst/>
          </a:prstGeom>
          <a:noFill/>
          <a:ln/>
        </p:spPr>
        <p:txBody>
          <a:bodyPr wrap="square" rtlCol="0" anchor="ctr"/>
          <a:lstStyle/>
          <a:p>
            <a:pPr indent="0" marL="0">
              <a:buNone/>
            </a:pPr>
            <a:r>
              <a:rPr lang="en-US" sz="1200" b="1" dirty="0">
                <a:solidFill>
                  <a:srgbClr val="1A56DB"/>
                </a:solidFill>
                <a:latin typeface="Calibri" pitchFamily="34" charset="0"/>
                <a:ea typeface="Calibri" pitchFamily="34" charset="-122"/>
                <a:cs typeface="Calibri" pitchFamily="34" charset="-120"/>
              </a:rPr>
              <a:t>Choose your move  |  2 minutes</a:t>
            </a:r>
            <a:endParaRPr lang="en-US" sz="1200" dirty="0"/>
          </a:p>
        </p:txBody>
      </p:sp>
      <p:sp>
        <p:nvSpPr>
          <p:cNvPr id="22" name="Shape 20"/>
          <p:cNvSpPr/>
          <p:nvPr/>
        </p:nvSpPr>
        <p:spPr>
          <a:xfrm>
            <a:off x="4956048" y="2066544"/>
            <a:ext cx="182880" cy="182880"/>
          </a:xfrm>
          <a:prstGeom prst="ellipse">
            <a:avLst/>
          </a:prstGeom>
          <a:solidFill>
            <a:srgbClr val="7A5560"/>
          </a:solidFill>
          <a:ln w="12700">
            <a:solidFill>
              <a:srgbClr val="7A5560"/>
            </a:solidFill>
            <a:prstDash val="solid"/>
          </a:ln>
        </p:spPr>
      </p:sp>
      <p:sp>
        <p:nvSpPr>
          <p:cNvPr id="23" name="Text 21"/>
          <p:cNvSpPr/>
          <p:nvPr/>
        </p:nvSpPr>
        <p:spPr>
          <a:xfrm>
            <a:off x="5212080" y="2011680"/>
            <a:ext cx="3291840" cy="365760"/>
          </a:xfrm>
          <a:prstGeom prst="rect">
            <a:avLst/>
          </a:prstGeom>
          <a:noFill/>
          <a:ln/>
        </p:spPr>
        <p:txBody>
          <a:bodyPr wrap="square" rtlCol="0" anchor="ctr"/>
          <a:lstStyle/>
          <a:p>
            <a:pPr indent="0" marL="0">
              <a:buNone/>
            </a:pPr>
            <a:r>
              <a:rPr lang="en-US" sz="1050" dirty="0">
                <a:solidFill>
                  <a:srgbClr val="2C1A1E"/>
                </a:solidFill>
                <a:latin typeface="Calibri" pitchFamily="34" charset="0"/>
                <a:ea typeface="Calibri" pitchFamily="34" charset="-122"/>
                <a:cs typeface="Calibri" pitchFamily="34" charset="-120"/>
              </a:rPr>
              <a:t>Ask: what is my best available evidence on this topic?</a:t>
            </a:r>
            <a:endParaRPr lang="en-US" sz="1050" dirty="0"/>
          </a:p>
        </p:txBody>
      </p:sp>
      <p:sp>
        <p:nvSpPr>
          <p:cNvPr id="24" name="Shape 22"/>
          <p:cNvSpPr/>
          <p:nvPr/>
        </p:nvSpPr>
        <p:spPr>
          <a:xfrm>
            <a:off x="4956048" y="2468880"/>
            <a:ext cx="182880" cy="182880"/>
          </a:xfrm>
          <a:prstGeom prst="ellipse">
            <a:avLst/>
          </a:prstGeom>
          <a:solidFill>
            <a:srgbClr val="7A5560"/>
          </a:solidFill>
          <a:ln w="12700">
            <a:solidFill>
              <a:srgbClr val="7A5560"/>
            </a:solidFill>
            <a:prstDash val="solid"/>
          </a:ln>
        </p:spPr>
      </p:sp>
      <p:sp>
        <p:nvSpPr>
          <p:cNvPr id="25" name="Text 23"/>
          <p:cNvSpPr/>
          <p:nvPr/>
        </p:nvSpPr>
        <p:spPr>
          <a:xfrm>
            <a:off x="5212080" y="2414016"/>
            <a:ext cx="3291840" cy="365760"/>
          </a:xfrm>
          <a:prstGeom prst="rect">
            <a:avLst/>
          </a:prstGeom>
          <a:noFill/>
          <a:ln/>
        </p:spPr>
        <p:txBody>
          <a:bodyPr wrap="square" rtlCol="0" anchor="ctr"/>
          <a:lstStyle/>
          <a:p>
            <a:pPr indent="0" marL="0">
              <a:buNone/>
            </a:pPr>
            <a:r>
              <a:rPr lang="en-US" sz="1050" dirty="0">
                <a:solidFill>
                  <a:srgbClr val="2C1A1E"/>
                </a:solidFill>
                <a:latin typeface="Calibri" pitchFamily="34" charset="0"/>
                <a:ea typeface="Calibri" pitchFamily="34" charset="-122"/>
                <a:cs typeface="Calibri" pitchFamily="34" charset="-120"/>
              </a:rPr>
              <a:t>Does evidence support (defend), contradict (challenge), or apply only under specific conditions (qualify)?</a:t>
            </a:r>
            <a:endParaRPr lang="en-US" sz="1050" dirty="0"/>
          </a:p>
        </p:txBody>
      </p:sp>
      <p:sp>
        <p:nvSpPr>
          <p:cNvPr id="26" name="Shape 24"/>
          <p:cNvSpPr/>
          <p:nvPr/>
        </p:nvSpPr>
        <p:spPr>
          <a:xfrm>
            <a:off x="4956048" y="2871216"/>
            <a:ext cx="182880" cy="182880"/>
          </a:xfrm>
          <a:prstGeom prst="ellipse">
            <a:avLst/>
          </a:prstGeom>
          <a:solidFill>
            <a:srgbClr val="7A5560"/>
          </a:solidFill>
          <a:ln w="12700">
            <a:solidFill>
              <a:srgbClr val="7A5560"/>
            </a:solidFill>
            <a:prstDash val="solid"/>
          </a:ln>
        </p:spPr>
      </p:sp>
      <p:sp>
        <p:nvSpPr>
          <p:cNvPr id="27" name="Text 25"/>
          <p:cNvSpPr/>
          <p:nvPr/>
        </p:nvSpPr>
        <p:spPr>
          <a:xfrm>
            <a:off x="5212080" y="2816352"/>
            <a:ext cx="3291840" cy="365760"/>
          </a:xfrm>
          <a:prstGeom prst="rect">
            <a:avLst/>
          </a:prstGeom>
          <a:noFill/>
          <a:ln/>
        </p:spPr>
        <p:txBody>
          <a:bodyPr wrap="square" rtlCol="0" anchor="ctr"/>
          <a:lstStyle/>
          <a:p>
            <a:pPr indent="0" marL="0">
              <a:buNone/>
            </a:pPr>
            <a:r>
              <a:rPr lang="en-US" sz="1050" dirty="0">
                <a:solidFill>
                  <a:srgbClr val="2C1A1E"/>
                </a:solidFill>
                <a:latin typeface="Calibri" pitchFamily="34" charset="0"/>
                <a:ea typeface="Calibri" pitchFamily="34" charset="-122"/>
                <a:cs typeface="Calibri" pitchFamily="34" charset="-120"/>
              </a:rPr>
              <a:t>If qualifying: write the specific condition in one clause. If you can't write it, you don't have a condition yet.</a:t>
            </a:r>
            <a:endParaRPr lang="en-US" sz="1050" dirty="0"/>
          </a:p>
        </p:txBody>
      </p:sp>
      <p:sp>
        <p:nvSpPr>
          <p:cNvPr id="28" name="Shape 26"/>
          <p:cNvSpPr/>
          <p:nvPr/>
        </p:nvSpPr>
        <p:spPr>
          <a:xfrm>
            <a:off x="4956048" y="3273552"/>
            <a:ext cx="182880" cy="182880"/>
          </a:xfrm>
          <a:prstGeom prst="ellipse">
            <a:avLst/>
          </a:prstGeom>
          <a:solidFill>
            <a:srgbClr val="7A5560"/>
          </a:solidFill>
          <a:ln w="12700">
            <a:solidFill>
              <a:srgbClr val="7A5560"/>
            </a:solidFill>
            <a:prstDash val="solid"/>
          </a:ln>
        </p:spPr>
      </p:sp>
      <p:sp>
        <p:nvSpPr>
          <p:cNvPr id="29" name="Text 27"/>
          <p:cNvSpPr/>
          <p:nvPr/>
        </p:nvSpPr>
        <p:spPr>
          <a:xfrm>
            <a:off x="5212080" y="3218688"/>
            <a:ext cx="3291840" cy="365760"/>
          </a:xfrm>
          <a:prstGeom prst="rect">
            <a:avLst/>
          </a:prstGeom>
          <a:noFill/>
          <a:ln/>
        </p:spPr>
        <p:txBody>
          <a:bodyPr wrap="square" rtlCol="0" anchor="ctr"/>
          <a:lstStyle/>
          <a:p>
            <a:pPr indent="0" marL="0">
              <a:buNone/>
            </a:pPr>
            <a:r>
              <a:rPr lang="en-US" sz="1050" dirty="0">
                <a:solidFill>
                  <a:srgbClr val="2C1A1E"/>
                </a:solidFill>
                <a:latin typeface="Calibri" pitchFamily="34" charset="0"/>
                <a:ea typeface="Calibri" pitchFamily="34" charset="-122"/>
                <a:cs typeface="Calibri" pitchFamily="34" charset="-120"/>
              </a:rPr>
              <a:t>Commit to a move. Change only if your evidence forces it — not because the other move seems safer.</a:t>
            </a:r>
            <a:endParaRPr lang="en-US" sz="1050" dirty="0"/>
          </a:p>
        </p:txBody>
      </p:sp>
      <p:sp>
        <p:nvSpPr>
          <p:cNvPr id="30" name="Text 28"/>
          <p:cNvSpPr/>
          <p:nvPr/>
        </p:nvSpPr>
        <p:spPr>
          <a:xfrm>
            <a:off x="4937760" y="3694176"/>
            <a:ext cx="3566160" cy="1188720"/>
          </a:xfrm>
          <a:prstGeom prst="rect">
            <a:avLst/>
          </a:prstGeom>
          <a:noFill/>
          <a:ln/>
        </p:spPr>
        <p:txBody>
          <a:bodyPr wrap="square" rtlCol="0" anchor="ctr"/>
          <a:lstStyle/>
          <a:p>
            <a:pPr indent="0" marL="0">
              <a:buNone/>
            </a:pPr>
            <a:r>
              <a:rPr lang="en-US" sz="1050" i="1" dirty="0">
                <a:solidFill>
                  <a:srgbClr val="1A56DB"/>
                </a:solidFill>
                <a:latin typeface="Calibri" pitchFamily="34" charset="0"/>
                <a:ea typeface="Calibri" pitchFamily="34" charset="-122"/>
                <a:cs typeface="Calibri" pitchFamily="34" charset="-120"/>
              </a:rPr>
              <a:t>Choosing qualify because it 'seems more sophisticated' without a specific condition produces worse essays than a confident defend.</a:t>
            </a:r>
            <a:endParaRPr lang="en-US" sz="105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457200" y="201168"/>
            <a:ext cx="8229600" cy="594360"/>
          </a:xfrm>
          <a:prstGeom prst="rect">
            <a:avLst/>
          </a:prstGeom>
          <a:noFill/>
          <a:ln/>
        </p:spPr>
        <p:txBody>
          <a:bodyPr wrap="square" rtlCol="0" anchor="ctr"/>
          <a:lstStyle/>
          <a:p>
            <a:pPr indent="0" marL="0">
              <a:buNone/>
            </a:pPr>
            <a:r>
              <a:rPr lang="en-US" sz="2100" b="1" dirty="0">
                <a:solidFill>
                  <a:srgbClr val="1A0508"/>
                </a:solidFill>
                <a:latin typeface="Cambria" pitchFamily="34" charset="0"/>
                <a:ea typeface="Cambria" pitchFamily="34" charset="-122"/>
                <a:cs typeface="Cambria" pitchFamily="34" charset="-120"/>
              </a:rPr>
              <a:t>Learning Objectives</a:t>
            </a:r>
            <a:endParaRPr lang="en-US" sz="2100" dirty="0"/>
          </a:p>
        </p:txBody>
      </p:sp>
      <p:sp>
        <p:nvSpPr>
          <p:cNvPr id="3" name="Shape 1"/>
          <p:cNvSpPr/>
          <p:nvPr/>
        </p:nvSpPr>
        <p:spPr>
          <a:xfrm>
            <a:off x="457200" y="841248"/>
            <a:ext cx="8229600" cy="0"/>
          </a:xfrm>
          <a:prstGeom prst="line">
            <a:avLst/>
          </a:prstGeom>
          <a:noFill/>
          <a:ln w="15240">
            <a:solidFill>
              <a:srgbClr val="E8D4D7"/>
            </a:solidFill>
            <a:prstDash val="solid"/>
          </a:ln>
        </p:spPr>
      </p:sp>
      <p:sp>
        <p:nvSpPr>
          <p:cNvPr id="4" name="Text 2"/>
          <p:cNvSpPr/>
          <p:nvPr/>
        </p:nvSpPr>
        <p:spPr>
          <a:xfrm>
            <a:off x="457200" y="914400"/>
            <a:ext cx="8229600" cy="347472"/>
          </a:xfrm>
          <a:prstGeom prst="rect">
            <a:avLst/>
          </a:prstGeom>
          <a:noFill/>
          <a:ln/>
        </p:spPr>
        <p:txBody>
          <a:bodyPr wrap="square" rtlCol="0" anchor="ctr"/>
          <a:lstStyle/>
          <a:p>
            <a:pPr indent="0" marL="0">
              <a:buNone/>
            </a:pPr>
            <a:r>
              <a:rPr lang="en-US" sz="1350" dirty="0">
                <a:solidFill>
                  <a:srgbClr val="7A5560"/>
                </a:solidFill>
                <a:latin typeface="Calibri" pitchFamily="34" charset="0"/>
                <a:ea typeface="Calibri" pitchFamily="34" charset="-122"/>
                <a:cs typeface="Calibri" pitchFamily="34" charset="-120"/>
              </a:rPr>
              <a:t>By the end of this lesson, students will be able to:</a:t>
            </a:r>
            <a:endParaRPr lang="en-US" sz="1350" dirty="0"/>
          </a:p>
        </p:txBody>
      </p:sp>
      <p:sp>
        <p:nvSpPr>
          <p:cNvPr id="5" name="Shape 3"/>
          <p:cNvSpPr/>
          <p:nvPr/>
        </p:nvSpPr>
        <p:spPr>
          <a:xfrm>
            <a:off x="457200" y="1490472"/>
            <a:ext cx="274320" cy="274320"/>
          </a:xfrm>
          <a:prstGeom prst="ellipse">
            <a:avLst/>
          </a:prstGeom>
          <a:solidFill>
            <a:srgbClr val="9B1D2A"/>
          </a:solidFill>
          <a:ln w="12700">
            <a:solidFill>
              <a:srgbClr val="9B1D2A"/>
            </a:solidFill>
            <a:prstDash val="solid"/>
          </a:ln>
        </p:spPr>
      </p:sp>
      <p:sp>
        <p:nvSpPr>
          <p:cNvPr id="6" name="Text 4"/>
          <p:cNvSpPr/>
          <p:nvPr/>
        </p:nvSpPr>
        <p:spPr>
          <a:xfrm>
            <a:off x="457200" y="1490472"/>
            <a:ext cx="274320" cy="274320"/>
          </a:xfrm>
          <a:prstGeom prst="rect">
            <a:avLst/>
          </a:prstGeom>
          <a:noFill/>
          <a:ln/>
        </p:spPr>
        <p:txBody>
          <a:bodyPr wrap="square" rtlCol="0" anchor="ctr"/>
          <a:lstStyle/>
          <a:p>
            <a:pPr algn="ctr" indent="0" marL="0">
              <a:buNone/>
            </a:pPr>
            <a:r>
              <a:rPr lang="en-US" sz="1100" b="1" dirty="0">
                <a:solidFill>
                  <a:srgbClr val="FFFFFF"/>
                </a:solidFill>
                <a:latin typeface="Calibri" pitchFamily="34" charset="0"/>
                <a:ea typeface="Calibri" pitchFamily="34" charset="-122"/>
                <a:cs typeface="Calibri" pitchFamily="34" charset="-120"/>
              </a:rPr>
              <a:t>1</a:t>
            </a:r>
            <a:endParaRPr lang="en-US" sz="1100" dirty="0"/>
          </a:p>
        </p:txBody>
      </p:sp>
      <p:sp>
        <p:nvSpPr>
          <p:cNvPr id="7" name="Text 5"/>
          <p:cNvSpPr/>
          <p:nvPr/>
        </p:nvSpPr>
        <p:spPr>
          <a:xfrm>
            <a:off x="877824" y="1408176"/>
            <a:ext cx="7808976" cy="457200"/>
          </a:xfrm>
          <a:prstGeom prst="rect">
            <a:avLst/>
          </a:prstGeom>
          <a:noFill/>
          <a:ln/>
        </p:spPr>
        <p:txBody>
          <a:bodyPr wrap="square" rtlCol="0" anchor="ctr"/>
          <a:lstStyle/>
          <a:p>
            <a:pPr indent="0" marL="0">
              <a:buNone/>
            </a:pPr>
            <a:r>
              <a:rPr lang="en-US" sz="1300" dirty="0">
                <a:solidFill>
                  <a:srgbClr val="2C1A1E"/>
                </a:solidFill>
                <a:latin typeface="Calibri" pitchFamily="34" charset="0"/>
                <a:ea typeface="Calibri" pitchFamily="34" charset="-122"/>
                <a:cs typeface="Calibri" pitchFamily="34" charset="-120"/>
              </a:rPr>
              <a:t>Identify which of the three moves (defend, challenge, qualify) a given FRQ 3 prompt most invites — and choose the one that produces the most defensible thesis</a:t>
            </a:r>
            <a:endParaRPr lang="en-US" sz="1300" dirty="0"/>
          </a:p>
        </p:txBody>
      </p:sp>
      <p:sp>
        <p:nvSpPr>
          <p:cNvPr id="8" name="Shape 6"/>
          <p:cNvSpPr/>
          <p:nvPr/>
        </p:nvSpPr>
        <p:spPr>
          <a:xfrm>
            <a:off x="457200" y="2157984"/>
            <a:ext cx="274320" cy="274320"/>
          </a:xfrm>
          <a:prstGeom prst="ellipse">
            <a:avLst/>
          </a:prstGeom>
          <a:solidFill>
            <a:srgbClr val="9B1D2A"/>
          </a:solidFill>
          <a:ln w="12700">
            <a:solidFill>
              <a:srgbClr val="9B1D2A"/>
            </a:solidFill>
            <a:prstDash val="solid"/>
          </a:ln>
        </p:spPr>
      </p:sp>
      <p:sp>
        <p:nvSpPr>
          <p:cNvPr id="9" name="Text 7"/>
          <p:cNvSpPr/>
          <p:nvPr/>
        </p:nvSpPr>
        <p:spPr>
          <a:xfrm>
            <a:off x="457200" y="2157984"/>
            <a:ext cx="274320" cy="274320"/>
          </a:xfrm>
          <a:prstGeom prst="rect">
            <a:avLst/>
          </a:prstGeom>
          <a:noFill/>
          <a:ln/>
        </p:spPr>
        <p:txBody>
          <a:bodyPr wrap="square" rtlCol="0" anchor="ctr"/>
          <a:lstStyle/>
          <a:p>
            <a:pPr algn="ctr" indent="0" marL="0">
              <a:buNone/>
            </a:pPr>
            <a:r>
              <a:rPr lang="en-US" sz="1100" b="1" dirty="0">
                <a:solidFill>
                  <a:srgbClr val="FFFFFF"/>
                </a:solidFill>
                <a:latin typeface="Calibri" pitchFamily="34" charset="0"/>
                <a:ea typeface="Calibri" pitchFamily="34" charset="-122"/>
                <a:cs typeface="Calibri" pitchFamily="34" charset="-120"/>
              </a:rPr>
              <a:t>2</a:t>
            </a:r>
            <a:endParaRPr lang="en-US" sz="1100" dirty="0"/>
          </a:p>
        </p:txBody>
      </p:sp>
      <p:sp>
        <p:nvSpPr>
          <p:cNvPr id="10" name="Text 8"/>
          <p:cNvSpPr/>
          <p:nvPr/>
        </p:nvSpPr>
        <p:spPr>
          <a:xfrm>
            <a:off x="877824" y="2075688"/>
            <a:ext cx="7808976" cy="457200"/>
          </a:xfrm>
          <a:prstGeom prst="rect">
            <a:avLst/>
          </a:prstGeom>
          <a:noFill/>
          <a:ln/>
        </p:spPr>
        <p:txBody>
          <a:bodyPr wrap="square" rtlCol="0" anchor="ctr"/>
          <a:lstStyle/>
          <a:p>
            <a:pPr indent="0" marL="0">
              <a:buNone/>
            </a:pPr>
            <a:r>
              <a:rPr lang="en-US" sz="1300" dirty="0">
                <a:solidFill>
                  <a:srgbClr val="2C1A1E"/>
                </a:solidFill>
                <a:latin typeface="Calibri" pitchFamily="34" charset="0"/>
                <a:ea typeface="Calibri" pitchFamily="34" charset="-122"/>
                <a:cs typeface="Calibri" pitchFamily="34" charset="-120"/>
              </a:rPr>
              <a:t>Construct a defensible claim with an explicit warrant — the logical premise connecting the claim to its supporting evidence</a:t>
            </a:r>
            <a:endParaRPr lang="en-US" sz="1300" dirty="0"/>
          </a:p>
        </p:txBody>
      </p:sp>
      <p:sp>
        <p:nvSpPr>
          <p:cNvPr id="11" name="Shape 9"/>
          <p:cNvSpPr/>
          <p:nvPr/>
        </p:nvSpPr>
        <p:spPr>
          <a:xfrm>
            <a:off x="457200" y="2825496"/>
            <a:ext cx="274320" cy="274320"/>
          </a:xfrm>
          <a:prstGeom prst="ellipse">
            <a:avLst/>
          </a:prstGeom>
          <a:solidFill>
            <a:srgbClr val="9B1D2A"/>
          </a:solidFill>
          <a:ln w="12700">
            <a:solidFill>
              <a:srgbClr val="9B1D2A"/>
            </a:solidFill>
            <a:prstDash val="solid"/>
          </a:ln>
        </p:spPr>
      </p:sp>
      <p:sp>
        <p:nvSpPr>
          <p:cNvPr id="12" name="Text 10"/>
          <p:cNvSpPr/>
          <p:nvPr/>
        </p:nvSpPr>
        <p:spPr>
          <a:xfrm>
            <a:off x="457200" y="2825496"/>
            <a:ext cx="274320" cy="274320"/>
          </a:xfrm>
          <a:prstGeom prst="rect">
            <a:avLst/>
          </a:prstGeom>
          <a:noFill/>
          <a:ln/>
        </p:spPr>
        <p:txBody>
          <a:bodyPr wrap="square" rtlCol="0" anchor="ctr"/>
          <a:lstStyle/>
          <a:p>
            <a:pPr algn="ctr" indent="0" marL="0">
              <a:buNone/>
            </a:pPr>
            <a:r>
              <a:rPr lang="en-US" sz="1100" b="1" dirty="0">
                <a:solidFill>
                  <a:srgbClr val="FFFFFF"/>
                </a:solidFill>
                <a:latin typeface="Calibri" pitchFamily="34" charset="0"/>
                <a:ea typeface="Calibri" pitchFamily="34" charset="-122"/>
                <a:cs typeface="Calibri" pitchFamily="34" charset="-120"/>
              </a:rPr>
              <a:t>3</a:t>
            </a:r>
            <a:endParaRPr lang="en-US" sz="1100" dirty="0"/>
          </a:p>
        </p:txBody>
      </p:sp>
      <p:sp>
        <p:nvSpPr>
          <p:cNvPr id="13" name="Text 11"/>
          <p:cNvSpPr/>
          <p:nvPr/>
        </p:nvSpPr>
        <p:spPr>
          <a:xfrm>
            <a:off x="877824" y="2743200"/>
            <a:ext cx="7808976" cy="457200"/>
          </a:xfrm>
          <a:prstGeom prst="rect">
            <a:avLst/>
          </a:prstGeom>
          <a:noFill/>
          <a:ln/>
        </p:spPr>
        <p:txBody>
          <a:bodyPr wrap="square" rtlCol="0" anchor="ctr"/>
          <a:lstStyle/>
          <a:p>
            <a:pPr indent="0" marL="0">
              <a:buNone/>
            </a:pPr>
            <a:r>
              <a:rPr lang="en-US" sz="1300" dirty="0">
                <a:solidFill>
                  <a:srgbClr val="2C1A1E"/>
                </a:solidFill>
                <a:latin typeface="Calibri" pitchFamily="34" charset="0"/>
                <a:ea typeface="Calibri" pitchFamily="34" charset="-122"/>
                <a:cs typeface="Calibri" pitchFamily="34" charset="-120"/>
              </a:rPr>
              <a:t>Distinguish a qualifying thesis (specific condition, takes a position) from a hedging thesis (avoids a position by acknowledging complexity)</a:t>
            </a:r>
            <a:endParaRPr lang="en-US" sz="1300" dirty="0"/>
          </a:p>
        </p:txBody>
      </p:sp>
      <p:sp>
        <p:nvSpPr>
          <p:cNvPr id="14" name="Shape 12"/>
          <p:cNvSpPr/>
          <p:nvPr/>
        </p:nvSpPr>
        <p:spPr>
          <a:xfrm>
            <a:off x="457200" y="3493008"/>
            <a:ext cx="274320" cy="274320"/>
          </a:xfrm>
          <a:prstGeom prst="ellipse">
            <a:avLst/>
          </a:prstGeom>
          <a:solidFill>
            <a:srgbClr val="9B1D2A"/>
          </a:solidFill>
          <a:ln w="12700">
            <a:solidFill>
              <a:srgbClr val="9B1D2A"/>
            </a:solidFill>
            <a:prstDash val="solid"/>
          </a:ln>
        </p:spPr>
      </p:sp>
      <p:sp>
        <p:nvSpPr>
          <p:cNvPr id="15" name="Text 13"/>
          <p:cNvSpPr/>
          <p:nvPr/>
        </p:nvSpPr>
        <p:spPr>
          <a:xfrm>
            <a:off x="457200" y="3493008"/>
            <a:ext cx="274320" cy="274320"/>
          </a:xfrm>
          <a:prstGeom prst="rect">
            <a:avLst/>
          </a:prstGeom>
          <a:noFill/>
          <a:ln/>
        </p:spPr>
        <p:txBody>
          <a:bodyPr wrap="square" rtlCol="0" anchor="ctr"/>
          <a:lstStyle/>
          <a:p>
            <a:pPr algn="ctr" indent="0" marL="0">
              <a:buNone/>
            </a:pPr>
            <a:r>
              <a:rPr lang="en-US" sz="1100" b="1" dirty="0">
                <a:solidFill>
                  <a:srgbClr val="FFFFFF"/>
                </a:solidFill>
                <a:latin typeface="Calibri" pitchFamily="34" charset="0"/>
                <a:ea typeface="Calibri" pitchFamily="34" charset="-122"/>
                <a:cs typeface="Calibri" pitchFamily="34" charset="-120"/>
              </a:rPr>
              <a:t>4</a:t>
            </a:r>
            <a:endParaRPr lang="en-US" sz="1100" dirty="0"/>
          </a:p>
        </p:txBody>
      </p:sp>
      <p:sp>
        <p:nvSpPr>
          <p:cNvPr id="16" name="Text 14"/>
          <p:cNvSpPr/>
          <p:nvPr/>
        </p:nvSpPr>
        <p:spPr>
          <a:xfrm>
            <a:off x="877824" y="3410712"/>
            <a:ext cx="7808976" cy="457200"/>
          </a:xfrm>
          <a:prstGeom prst="rect">
            <a:avLst/>
          </a:prstGeom>
          <a:noFill/>
          <a:ln/>
        </p:spPr>
        <p:txBody>
          <a:bodyPr wrap="square" rtlCol="0" anchor="ctr"/>
          <a:lstStyle/>
          <a:p>
            <a:pPr indent="0" marL="0">
              <a:buNone/>
            </a:pPr>
            <a:r>
              <a:rPr lang="en-US" sz="1300" dirty="0">
                <a:solidFill>
                  <a:srgbClr val="2C1A1E"/>
                </a:solidFill>
                <a:latin typeface="Calibri" pitchFamily="34" charset="0"/>
                <a:ea typeface="Calibri" pitchFamily="34" charset="-122"/>
                <a:cs typeface="Calibri" pitchFamily="34" charset="-120"/>
              </a:rPr>
              <a:t>Build a three-paragraph line of reasoning where each body paragraph contributes a distinct logical step — not another supporting example</a:t>
            </a:r>
            <a:endParaRPr lang="en-US" sz="1300" dirty="0"/>
          </a:p>
        </p:txBody>
      </p:sp>
      <p:sp>
        <p:nvSpPr>
          <p:cNvPr id="17" name="Shape 15"/>
          <p:cNvSpPr/>
          <p:nvPr/>
        </p:nvSpPr>
        <p:spPr>
          <a:xfrm>
            <a:off x="457200" y="4160520"/>
            <a:ext cx="274320" cy="274320"/>
          </a:xfrm>
          <a:prstGeom prst="ellipse">
            <a:avLst/>
          </a:prstGeom>
          <a:solidFill>
            <a:srgbClr val="9B1D2A"/>
          </a:solidFill>
          <a:ln w="12700">
            <a:solidFill>
              <a:srgbClr val="9B1D2A"/>
            </a:solidFill>
            <a:prstDash val="solid"/>
          </a:ln>
        </p:spPr>
      </p:sp>
      <p:sp>
        <p:nvSpPr>
          <p:cNvPr id="18" name="Text 16"/>
          <p:cNvSpPr/>
          <p:nvPr/>
        </p:nvSpPr>
        <p:spPr>
          <a:xfrm>
            <a:off x="457200" y="4160520"/>
            <a:ext cx="274320" cy="274320"/>
          </a:xfrm>
          <a:prstGeom prst="rect">
            <a:avLst/>
          </a:prstGeom>
          <a:noFill/>
          <a:ln/>
        </p:spPr>
        <p:txBody>
          <a:bodyPr wrap="square" rtlCol="0" anchor="ctr"/>
          <a:lstStyle/>
          <a:p>
            <a:pPr algn="ctr" indent="0" marL="0">
              <a:buNone/>
            </a:pPr>
            <a:r>
              <a:rPr lang="en-US" sz="1100" b="1" dirty="0">
                <a:solidFill>
                  <a:srgbClr val="FFFFFF"/>
                </a:solidFill>
                <a:latin typeface="Calibri" pitchFamily="34" charset="0"/>
                <a:ea typeface="Calibri" pitchFamily="34" charset="-122"/>
                <a:cs typeface="Calibri" pitchFamily="34" charset="-120"/>
              </a:rPr>
              <a:t>5</a:t>
            </a:r>
            <a:endParaRPr lang="en-US" sz="1100" dirty="0"/>
          </a:p>
        </p:txBody>
      </p:sp>
      <p:sp>
        <p:nvSpPr>
          <p:cNvPr id="19" name="Text 17"/>
          <p:cNvSpPr/>
          <p:nvPr/>
        </p:nvSpPr>
        <p:spPr>
          <a:xfrm>
            <a:off x="877824" y="4078224"/>
            <a:ext cx="7808976" cy="457200"/>
          </a:xfrm>
          <a:prstGeom prst="rect">
            <a:avLst/>
          </a:prstGeom>
          <a:noFill/>
          <a:ln/>
        </p:spPr>
        <p:txBody>
          <a:bodyPr wrap="square" rtlCol="0" anchor="ctr"/>
          <a:lstStyle/>
          <a:p>
            <a:pPr indent="0" marL="0">
              <a:buNone/>
            </a:pPr>
            <a:r>
              <a:rPr lang="en-US" sz="1300" dirty="0">
                <a:solidFill>
                  <a:srgbClr val="2C1A1E"/>
                </a:solidFill>
                <a:latin typeface="Calibri" pitchFamily="34" charset="0"/>
                <a:ea typeface="Calibri" pitchFamily="34" charset="-122"/>
                <a:cs typeface="Calibri" pitchFamily="34" charset="-120"/>
              </a:rPr>
              <a:t>Complete a structured 15-minute pre-write that produces an argument skeleton they can write from immediately</a:t>
            </a:r>
            <a:endParaRPr lang="en-US" sz="1300"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name="Slide 30">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457200" y="201168"/>
            <a:ext cx="8229600" cy="594360"/>
          </a:xfrm>
          <a:prstGeom prst="rect">
            <a:avLst/>
          </a:prstGeom>
          <a:noFill/>
          <a:ln/>
        </p:spPr>
        <p:txBody>
          <a:bodyPr wrap="square" rtlCol="0" anchor="ctr"/>
          <a:lstStyle/>
          <a:p>
            <a:pPr indent="0" marL="0">
              <a:buNone/>
            </a:pPr>
            <a:r>
              <a:rPr lang="en-US" sz="2100" b="1" dirty="0">
                <a:solidFill>
                  <a:srgbClr val="1A0508"/>
                </a:solidFill>
                <a:latin typeface="Cambria" pitchFamily="34" charset="0"/>
                <a:ea typeface="Cambria" pitchFamily="34" charset="-122"/>
                <a:cs typeface="Cambria" pitchFamily="34" charset="-120"/>
              </a:rPr>
              <a:t>Pre-Write Step 3: Write Your Thesis in One Sentence</a:t>
            </a:r>
            <a:endParaRPr lang="en-US" sz="2100" dirty="0"/>
          </a:p>
        </p:txBody>
      </p:sp>
      <p:sp>
        <p:nvSpPr>
          <p:cNvPr id="3" name="Shape 1"/>
          <p:cNvSpPr/>
          <p:nvPr/>
        </p:nvSpPr>
        <p:spPr>
          <a:xfrm>
            <a:off x="457200" y="841248"/>
            <a:ext cx="8229600" cy="0"/>
          </a:xfrm>
          <a:prstGeom prst="line">
            <a:avLst/>
          </a:prstGeom>
          <a:noFill/>
          <a:ln w="15240">
            <a:solidFill>
              <a:srgbClr val="E8D4D7"/>
            </a:solidFill>
            <a:prstDash val="solid"/>
          </a:ln>
        </p:spPr>
      </p:sp>
      <p:sp>
        <p:nvSpPr>
          <p:cNvPr id="4" name="Text 2"/>
          <p:cNvSpPr/>
          <p:nvPr/>
        </p:nvSpPr>
        <p:spPr>
          <a:xfrm>
            <a:off x="457200" y="914400"/>
            <a:ext cx="8229600" cy="384048"/>
          </a:xfrm>
          <a:prstGeom prst="rect">
            <a:avLst/>
          </a:prstGeom>
          <a:noFill/>
          <a:ln/>
        </p:spPr>
        <p:txBody>
          <a:bodyPr wrap="square" rtlCol="0" anchor="ctr"/>
          <a:lstStyle/>
          <a:p>
            <a:pPr indent="0" marL="0">
              <a:buNone/>
            </a:pPr>
            <a:r>
              <a:rPr lang="en-US" sz="1400" dirty="0">
                <a:solidFill>
                  <a:srgbClr val="2C1A1E"/>
                </a:solidFill>
                <a:latin typeface="Calibri" pitchFamily="34" charset="0"/>
                <a:ea typeface="Calibri" pitchFamily="34" charset="-122"/>
                <a:cs typeface="Calibri" pitchFamily="34" charset="-120"/>
              </a:rPr>
              <a:t>Two minutes. One sentence. No hedging. Apply the four-part defensibility test before moving on.</a:t>
            </a:r>
            <a:endParaRPr lang="en-US" sz="1400" dirty="0"/>
          </a:p>
        </p:txBody>
      </p:sp>
      <p:sp>
        <p:nvSpPr>
          <p:cNvPr id="5" name="Shape 3"/>
          <p:cNvSpPr/>
          <p:nvPr/>
        </p:nvSpPr>
        <p:spPr>
          <a:xfrm>
            <a:off x="457200" y="1371600"/>
            <a:ext cx="8229600" cy="475488"/>
          </a:xfrm>
          <a:prstGeom prst="roundRect">
            <a:avLst>
              <a:gd name="adj" fmla="val 15385"/>
            </a:avLst>
          </a:prstGeom>
          <a:solidFill>
            <a:srgbClr val="1A0508"/>
          </a:solidFill>
          <a:ln w="10160">
            <a:solidFill>
              <a:srgbClr val="E8D4D7"/>
            </a:solidFill>
            <a:prstDash val="solid"/>
          </a:ln>
          <a:effectLst>
            <a:outerShdw sx="100000" sy="100000" kx="0" ky="0" algn="bl" rotWithShape="0" blurRad="88900" dist="25400" dir="2700000">
              <a:srgbClr val="000000">
                <a:alpha val="9000"/>
              </a:srgbClr>
            </a:outerShdw>
          </a:effectLst>
        </p:spPr>
      </p:sp>
      <p:sp>
        <p:nvSpPr>
          <p:cNvPr id="6" name="Text 4"/>
          <p:cNvSpPr/>
          <p:nvPr/>
        </p:nvSpPr>
        <p:spPr>
          <a:xfrm>
            <a:off x="640080" y="1481328"/>
            <a:ext cx="7863840" cy="292608"/>
          </a:xfrm>
          <a:prstGeom prst="rect">
            <a:avLst/>
          </a:prstGeom>
          <a:noFill/>
          <a:ln/>
        </p:spPr>
        <p:txBody>
          <a:bodyPr wrap="square" rtlCol="0" anchor="ctr"/>
          <a:lstStyle/>
          <a:p>
            <a:pPr indent="0" marL="0">
              <a:buNone/>
            </a:pPr>
            <a:r>
              <a:rPr lang="en-US" sz="1350" b="1" dirty="0">
                <a:solidFill>
                  <a:srgbClr val="FFFFFF"/>
                </a:solidFill>
                <a:latin typeface="Cambria" pitchFamily="34" charset="0"/>
                <a:ea typeface="Cambria" pitchFamily="34" charset="-122"/>
                <a:cs typeface="Cambria" pitchFamily="34" charset="-120"/>
              </a:rPr>
              <a:t>The thesis you write in step 3 is a working thesis — specific enough to generate sub-claims, loose enough to be refined if your evidence demands it.</a:t>
            </a:r>
            <a:endParaRPr lang="en-US" sz="1350" dirty="0"/>
          </a:p>
        </p:txBody>
      </p:sp>
      <p:sp>
        <p:nvSpPr>
          <p:cNvPr id="7" name="Text 5"/>
          <p:cNvSpPr/>
          <p:nvPr/>
        </p:nvSpPr>
        <p:spPr>
          <a:xfrm>
            <a:off x="457200" y="1920240"/>
            <a:ext cx="8229600" cy="310896"/>
          </a:xfrm>
          <a:prstGeom prst="rect">
            <a:avLst/>
          </a:prstGeom>
          <a:noFill/>
          <a:ln/>
        </p:spPr>
        <p:txBody>
          <a:bodyPr wrap="square" rtlCol="0" anchor="ctr"/>
          <a:lstStyle/>
          <a:p>
            <a:pPr indent="0" marL="0">
              <a:buNone/>
            </a:pPr>
            <a:r>
              <a:rPr lang="en-US" sz="1250" b="1" dirty="0">
                <a:solidFill>
                  <a:srgbClr val="1A0508"/>
                </a:solidFill>
                <a:latin typeface="Calibri" pitchFamily="34" charset="0"/>
                <a:ea typeface="Calibri" pitchFamily="34" charset="-122"/>
                <a:cs typeface="Calibri" pitchFamily="34" charset="-120"/>
              </a:rPr>
              <a:t>30-second self-check before moving to Step 4:</a:t>
            </a:r>
            <a:endParaRPr lang="en-US" sz="1250" dirty="0"/>
          </a:p>
        </p:txBody>
      </p:sp>
      <p:graphicFrame>
        <p:nvGraphicFramePr>
          <p:cNvPr id="31" name="Table 0"/>
          <p:cNvGraphicFramePr>
            <a:graphicFrameLocks noGrp="1"/>
          </p:cNvGraphicFramePr>
          <p:nvPr>
            <p:extLst>
              <p:ext uri="{D42A27DB-BD31-4B8C-83A1-F6EECF244321}">
                <p14:modId xmlns:p14="http://schemas.microsoft.com/office/powerpoint/2010/main" val="1579011935"/>
              </p:ext>
            </p:extLst>
          </p:nvPr>
        </p:nvGraphicFramePr>
        <p:xfrm>
          <a:off x="457200" y="2286000"/>
          <a:ext cx="8229600" cy="2706624"/>
        </p:xfrm>
        <a:graphic>
          <a:graphicData uri="http://schemas.openxmlformats.org/drawingml/2006/table">
            <a:tbl>
              <a:tblPr/>
              <a:tblGrid>
                <a:gridCol w="2103120"/>
                <a:gridCol w="3063240"/>
                <a:gridCol w="3063240"/>
              </a:tblGrid>
              <a:tr h="541325">
                <a:tc>
                  <a:txBody>
                    <a:bodyPr/>
                    <a:lstStyle/>
                    <a:p>
                      <a:pPr indent="0" marL="0">
                        <a:buNone/>
                      </a:pPr>
                      <a:r>
                        <a:rPr lang="en-US" sz="1000" b="1" dirty="0">
                          <a:solidFill>
                            <a:srgbClr val="FFFFFF"/>
                          </a:solidFill>
                        </a:rPr>
                        <a:t>Check</a:t>
                      </a:r>
                      <a:endParaRPr lang="en-US" sz="1000" dirty="0"/>
                    </a:p>
                  </a:txBody>
                  <a:tcPr marL="50800" marR="50800" marT="50800" marB="50800">
                    <a:lnL w="10160" cap="flat" cmpd="sng" algn="ctr">
                      <a:solidFill>
                        <a:srgbClr val="E8D4D7"/>
                      </a:solidFill>
                      <a:prstDash val="solid"/>
                      <a:round/>
                      <a:headEnd type="none" w="med" len="med"/>
                      <a:tailEnd type="none" w="med" len="med"/>
                    </a:lnL>
                    <a:lnR w="10160" cap="flat" cmpd="sng" algn="ctr">
                      <a:solidFill>
                        <a:srgbClr val="E8D4D7"/>
                      </a:solidFill>
                      <a:prstDash val="solid"/>
                      <a:round/>
                      <a:headEnd type="none" w="med" len="med"/>
                      <a:tailEnd type="none" w="med" len="med"/>
                    </a:lnR>
                    <a:lnT w="10160" cap="flat" cmpd="sng" algn="ctr">
                      <a:solidFill>
                        <a:srgbClr val="E8D4D7"/>
                      </a:solidFill>
                      <a:prstDash val="solid"/>
                      <a:round/>
                      <a:headEnd type="none" w="med" len="med"/>
                      <a:tailEnd type="none" w="med" len="med"/>
                    </a:lnT>
                    <a:lnB w="10160" cap="flat" cmpd="sng" algn="ctr">
                      <a:solidFill>
                        <a:srgbClr val="E8D4D7"/>
                      </a:solidFill>
                      <a:prstDash val="solid"/>
                      <a:round/>
                      <a:headEnd type="none" w="med" len="med"/>
                      <a:tailEnd type="none" w="med" len="med"/>
                    </a:lnB>
                    <a:solidFill>
                      <a:srgbClr val="1A0508"/>
                    </a:solidFill>
                  </a:tcPr>
                </a:tc>
                <a:tc>
                  <a:txBody>
                    <a:bodyPr/>
                    <a:lstStyle/>
                    <a:p>
                      <a:pPr indent="0" marL="0">
                        <a:buNone/>
                      </a:pPr>
                      <a:r>
                        <a:rPr lang="en-US" sz="1000" b="1" dirty="0">
                          <a:solidFill>
                            <a:srgbClr val="0D6F66"/>
                          </a:solidFill>
                        </a:rPr>
                        <a:t>Pass — go to step 4</a:t>
                      </a:r>
                      <a:endParaRPr lang="en-US" sz="1000" dirty="0"/>
                    </a:p>
                  </a:txBody>
                  <a:tcPr marL="50800" marR="50800" marT="50800" marB="50800">
                    <a:lnL w="10160" cap="flat" cmpd="sng" algn="ctr">
                      <a:solidFill>
                        <a:srgbClr val="E8D4D7"/>
                      </a:solidFill>
                      <a:prstDash val="solid"/>
                      <a:round/>
                      <a:headEnd type="none" w="med" len="med"/>
                      <a:tailEnd type="none" w="med" len="med"/>
                    </a:lnL>
                    <a:lnR w="10160" cap="flat" cmpd="sng" algn="ctr">
                      <a:solidFill>
                        <a:srgbClr val="E8D4D7"/>
                      </a:solidFill>
                      <a:prstDash val="solid"/>
                      <a:round/>
                      <a:headEnd type="none" w="med" len="med"/>
                      <a:tailEnd type="none" w="med" len="med"/>
                    </a:lnR>
                    <a:lnT w="10160" cap="flat" cmpd="sng" algn="ctr">
                      <a:solidFill>
                        <a:srgbClr val="E8D4D7"/>
                      </a:solidFill>
                      <a:prstDash val="solid"/>
                      <a:round/>
                      <a:headEnd type="none" w="med" len="med"/>
                      <a:tailEnd type="none" w="med" len="med"/>
                    </a:lnT>
                    <a:lnB w="10160" cap="flat" cmpd="sng" algn="ctr">
                      <a:solidFill>
                        <a:srgbClr val="E8D4D7"/>
                      </a:solidFill>
                      <a:prstDash val="solid"/>
                      <a:round/>
                      <a:headEnd type="none" w="med" len="med"/>
                      <a:tailEnd type="none" w="med" len="med"/>
                    </a:lnB>
                    <a:solidFill>
                      <a:srgbClr val="E6F5F3"/>
                    </a:solidFill>
                  </a:tcPr>
                </a:tc>
                <a:tc>
                  <a:txBody>
                    <a:bodyPr/>
                    <a:lstStyle/>
                    <a:p>
                      <a:pPr indent="0" marL="0">
                        <a:buNone/>
                      </a:pPr>
                      <a:r>
                        <a:rPr lang="en-US" sz="1000" b="1" dirty="0">
                          <a:solidFill>
                            <a:srgbClr val="9B1D2A"/>
                          </a:solidFill>
                        </a:rPr>
                        <a:t>Fail — revise thesis now</a:t>
                      </a:r>
                      <a:endParaRPr lang="en-US" sz="1000" dirty="0"/>
                    </a:p>
                  </a:txBody>
                  <a:tcPr marL="50800" marR="50800" marT="50800" marB="50800">
                    <a:lnL w="10160" cap="flat" cmpd="sng" algn="ctr">
                      <a:solidFill>
                        <a:srgbClr val="E8D4D7"/>
                      </a:solidFill>
                      <a:prstDash val="solid"/>
                      <a:round/>
                      <a:headEnd type="none" w="med" len="med"/>
                      <a:tailEnd type="none" w="med" len="med"/>
                    </a:lnL>
                    <a:lnR w="10160" cap="flat" cmpd="sng" algn="ctr">
                      <a:solidFill>
                        <a:srgbClr val="E8D4D7"/>
                      </a:solidFill>
                      <a:prstDash val="solid"/>
                      <a:round/>
                      <a:headEnd type="none" w="med" len="med"/>
                      <a:tailEnd type="none" w="med" len="med"/>
                    </a:lnR>
                    <a:lnT w="10160" cap="flat" cmpd="sng" algn="ctr">
                      <a:solidFill>
                        <a:srgbClr val="E8D4D7"/>
                      </a:solidFill>
                      <a:prstDash val="solid"/>
                      <a:round/>
                      <a:headEnd type="none" w="med" len="med"/>
                      <a:tailEnd type="none" w="med" len="med"/>
                    </a:lnT>
                    <a:lnB w="10160" cap="flat" cmpd="sng" algn="ctr">
                      <a:solidFill>
                        <a:srgbClr val="E8D4D7"/>
                      </a:solidFill>
                      <a:prstDash val="solid"/>
                      <a:round/>
                      <a:headEnd type="none" w="med" len="med"/>
                      <a:tailEnd type="none" w="med" len="med"/>
                    </a:lnB>
                    <a:solidFill>
                      <a:srgbClr val="F9EAEC"/>
                    </a:solidFill>
                  </a:tcPr>
                </a:tc>
              </a:tr>
              <a:tr h="541325">
                <a:tc>
                  <a:txBody>
                    <a:bodyPr/>
                    <a:lstStyle/>
                    <a:p>
                      <a:pPr indent="0" marL="0">
                        <a:buNone/>
                      </a:pPr>
                      <a:r>
                        <a:rPr lang="en-US" sz="1000" b="1" dirty="0">
                          <a:solidFill>
                            <a:srgbClr val="1A0508"/>
                          </a:solidFill>
                        </a:rPr>
                        <a:t>Does it take a specific position?</a:t>
                      </a:r>
                      <a:endParaRPr lang="en-US" sz="1000" dirty="0"/>
                    </a:p>
                  </a:txBody>
                  <a:tcPr marL="50800" marR="50800" marT="50800" marB="50800">
                    <a:lnL w="10160" cap="flat" cmpd="sng" algn="ctr">
                      <a:solidFill>
                        <a:srgbClr val="E8D4D7"/>
                      </a:solidFill>
                      <a:prstDash val="solid"/>
                      <a:round/>
                      <a:headEnd type="none" w="med" len="med"/>
                      <a:tailEnd type="none" w="med" len="med"/>
                    </a:lnL>
                    <a:lnR w="10160" cap="flat" cmpd="sng" algn="ctr">
                      <a:solidFill>
                        <a:srgbClr val="E8D4D7"/>
                      </a:solidFill>
                      <a:prstDash val="solid"/>
                      <a:round/>
                      <a:headEnd type="none" w="med" len="med"/>
                      <a:tailEnd type="none" w="med" len="med"/>
                    </a:lnR>
                    <a:lnT w="10160" cap="flat" cmpd="sng" algn="ctr">
                      <a:solidFill>
                        <a:srgbClr val="E8D4D7"/>
                      </a:solidFill>
                      <a:prstDash val="solid"/>
                      <a:round/>
                      <a:headEnd type="none" w="med" len="med"/>
                      <a:tailEnd type="none" w="med" len="med"/>
                    </a:lnT>
                    <a:lnB w="10160" cap="flat" cmpd="sng" algn="ctr">
                      <a:solidFill>
                        <a:srgbClr val="E8D4D7"/>
                      </a:solidFill>
                      <a:prstDash val="solid"/>
                      <a:round/>
                      <a:headEnd type="none" w="med" len="med"/>
                      <a:tailEnd type="none" w="med" len="med"/>
                    </a:lnB>
                    <a:solidFill>
                      <a:srgbClr val="FAF4F5"/>
                    </a:solidFill>
                  </a:tcPr>
                </a:tc>
                <a:tc>
                  <a:txBody>
                    <a:bodyPr/>
                    <a:lstStyle/>
                    <a:p>
                      <a:pPr indent="0" marL="0">
                        <a:buNone/>
                      </a:pPr>
                      <a:r>
                        <a:rPr lang="en-US" sz="1000" dirty="0">
                          <a:solidFill>
                            <a:srgbClr val="2C1A1E"/>
                          </a:solidFill>
                        </a:rPr>
                        <a:t>Names a claim someone could disagree with after seeing your evidence</a:t>
                      </a:r>
                      <a:endParaRPr lang="en-US" sz="1000" dirty="0"/>
                    </a:p>
                  </a:txBody>
                  <a:tcPr marL="50800" marR="50800" marT="50800" marB="50800">
                    <a:lnL w="10160" cap="flat" cmpd="sng" algn="ctr">
                      <a:solidFill>
                        <a:srgbClr val="E8D4D7"/>
                      </a:solidFill>
                      <a:prstDash val="solid"/>
                      <a:round/>
                      <a:headEnd type="none" w="med" len="med"/>
                      <a:tailEnd type="none" w="med" len="med"/>
                    </a:lnL>
                    <a:lnR w="10160" cap="flat" cmpd="sng" algn="ctr">
                      <a:solidFill>
                        <a:srgbClr val="E8D4D7"/>
                      </a:solidFill>
                      <a:prstDash val="solid"/>
                      <a:round/>
                      <a:headEnd type="none" w="med" len="med"/>
                      <a:tailEnd type="none" w="med" len="med"/>
                    </a:lnR>
                    <a:lnT w="10160" cap="flat" cmpd="sng" algn="ctr">
                      <a:solidFill>
                        <a:srgbClr val="E8D4D7"/>
                      </a:solidFill>
                      <a:prstDash val="solid"/>
                      <a:round/>
                      <a:headEnd type="none" w="med" len="med"/>
                      <a:tailEnd type="none" w="med" len="med"/>
                    </a:lnT>
                    <a:lnB w="10160" cap="flat" cmpd="sng" algn="ctr">
                      <a:solidFill>
                        <a:srgbClr val="E8D4D7"/>
                      </a:solidFill>
                      <a:prstDash val="solid"/>
                      <a:round/>
                      <a:headEnd type="none" w="med" len="med"/>
                      <a:tailEnd type="none" w="med" len="med"/>
                    </a:lnB>
                    <a:solidFill>
                      <a:srgbClr val="E6F5F3"/>
                    </a:solidFill>
                  </a:tcPr>
                </a:tc>
                <a:tc>
                  <a:txBody>
                    <a:bodyPr/>
                    <a:lstStyle/>
                    <a:p>
                      <a:pPr indent="0" marL="0">
                        <a:buNone/>
                      </a:pPr>
                      <a:r>
                        <a:rPr lang="en-US" sz="1000" dirty="0">
                          <a:solidFill>
                            <a:srgbClr val="2C1A1E"/>
                          </a:solidFill>
                        </a:rPr>
                        <a:t>Announces a topic or describes what the essay will address</a:t>
                      </a:r>
                      <a:endParaRPr lang="en-US" sz="1000" dirty="0"/>
                    </a:p>
                  </a:txBody>
                  <a:tcPr marL="50800" marR="50800" marT="50800" marB="50800">
                    <a:lnL w="10160" cap="flat" cmpd="sng" algn="ctr">
                      <a:solidFill>
                        <a:srgbClr val="E8D4D7"/>
                      </a:solidFill>
                      <a:prstDash val="solid"/>
                      <a:round/>
                      <a:headEnd type="none" w="med" len="med"/>
                      <a:tailEnd type="none" w="med" len="med"/>
                    </a:lnL>
                    <a:lnR w="10160" cap="flat" cmpd="sng" algn="ctr">
                      <a:solidFill>
                        <a:srgbClr val="E8D4D7"/>
                      </a:solidFill>
                      <a:prstDash val="solid"/>
                      <a:round/>
                      <a:headEnd type="none" w="med" len="med"/>
                      <a:tailEnd type="none" w="med" len="med"/>
                    </a:lnR>
                    <a:lnT w="10160" cap="flat" cmpd="sng" algn="ctr">
                      <a:solidFill>
                        <a:srgbClr val="E8D4D7"/>
                      </a:solidFill>
                      <a:prstDash val="solid"/>
                      <a:round/>
                      <a:headEnd type="none" w="med" len="med"/>
                      <a:tailEnd type="none" w="med" len="med"/>
                    </a:lnT>
                    <a:lnB w="10160" cap="flat" cmpd="sng" algn="ctr">
                      <a:solidFill>
                        <a:srgbClr val="E8D4D7"/>
                      </a:solidFill>
                      <a:prstDash val="solid"/>
                      <a:round/>
                      <a:headEnd type="none" w="med" len="med"/>
                      <a:tailEnd type="none" w="med" len="med"/>
                    </a:lnB>
                    <a:solidFill>
                      <a:srgbClr val="F9EAEC"/>
                    </a:solidFill>
                  </a:tcPr>
                </a:tc>
              </a:tr>
              <a:tr h="541325">
                <a:tc>
                  <a:txBody>
                    <a:bodyPr/>
                    <a:lstStyle/>
                    <a:p>
                      <a:pPr indent="0" marL="0">
                        <a:buNone/>
                      </a:pPr>
                      <a:r>
                        <a:rPr lang="en-US" sz="1000" b="1" dirty="0">
                          <a:solidFill>
                            <a:srgbClr val="1A0508"/>
                          </a:solidFill>
                        </a:rPr>
                        <a:t>Does it have a specific predicate?</a:t>
                      </a:r>
                      <a:endParaRPr lang="en-US" sz="1000" dirty="0"/>
                    </a:p>
                  </a:txBody>
                  <a:tcPr marL="50800" marR="50800" marT="50800" marB="50800">
                    <a:lnL w="10160" cap="flat" cmpd="sng" algn="ctr">
                      <a:solidFill>
                        <a:srgbClr val="E8D4D7"/>
                      </a:solidFill>
                      <a:prstDash val="solid"/>
                      <a:round/>
                      <a:headEnd type="none" w="med" len="med"/>
                      <a:tailEnd type="none" w="med" len="med"/>
                    </a:lnL>
                    <a:lnR w="10160" cap="flat" cmpd="sng" algn="ctr">
                      <a:solidFill>
                        <a:srgbClr val="E8D4D7"/>
                      </a:solidFill>
                      <a:prstDash val="solid"/>
                      <a:round/>
                      <a:headEnd type="none" w="med" len="med"/>
                      <a:tailEnd type="none" w="med" len="med"/>
                    </a:lnR>
                    <a:lnT w="10160" cap="flat" cmpd="sng" algn="ctr">
                      <a:solidFill>
                        <a:srgbClr val="E8D4D7"/>
                      </a:solidFill>
                      <a:prstDash val="solid"/>
                      <a:round/>
                      <a:headEnd type="none" w="med" len="med"/>
                      <a:tailEnd type="none" w="med" len="med"/>
                    </a:lnT>
                    <a:lnB w="10160" cap="flat" cmpd="sng" algn="ctr">
                      <a:solidFill>
                        <a:srgbClr val="E8D4D7"/>
                      </a:solidFill>
                      <a:prstDash val="solid"/>
                      <a:round/>
                      <a:headEnd type="none" w="med" len="med"/>
                      <a:tailEnd type="none" w="med" len="med"/>
                    </a:lnB>
                    <a:solidFill>
                      <a:srgbClr val="FAF4F5"/>
                    </a:solidFill>
                  </a:tcPr>
                </a:tc>
                <a:tc>
                  <a:txBody>
                    <a:bodyPr/>
                    <a:lstStyle/>
                    <a:p>
                      <a:pPr indent="0" marL="0">
                        <a:buNone/>
                      </a:pPr>
                      <a:r>
                        <a:rPr lang="en-US" sz="1000" dirty="0">
                          <a:solidFill>
                            <a:srgbClr val="2C1A1E"/>
                          </a:solidFill>
                        </a:rPr>
                        <a:t>The predicate could only apply to this specific claim</a:t>
                      </a:r>
                      <a:endParaRPr lang="en-US" sz="1000" dirty="0"/>
                    </a:p>
                  </a:txBody>
                  <a:tcPr marL="50800" marR="50800" marT="50800" marB="50800">
                    <a:lnL w="10160" cap="flat" cmpd="sng" algn="ctr">
                      <a:solidFill>
                        <a:srgbClr val="E8D4D7"/>
                      </a:solidFill>
                      <a:prstDash val="solid"/>
                      <a:round/>
                      <a:headEnd type="none" w="med" len="med"/>
                      <a:tailEnd type="none" w="med" len="med"/>
                    </a:lnL>
                    <a:lnR w="10160" cap="flat" cmpd="sng" algn="ctr">
                      <a:solidFill>
                        <a:srgbClr val="E8D4D7"/>
                      </a:solidFill>
                      <a:prstDash val="solid"/>
                      <a:round/>
                      <a:headEnd type="none" w="med" len="med"/>
                      <a:tailEnd type="none" w="med" len="med"/>
                    </a:lnR>
                    <a:lnT w="10160" cap="flat" cmpd="sng" algn="ctr">
                      <a:solidFill>
                        <a:srgbClr val="E8D4D7"/>
                      </a:solidFill>
                      <a:prstDash val="solid"/>
                      <a:round/>
                      <a:headEnd type="none" w="med" len="med"/>
                      <a:tailEnd type="none" w="med" len="med"/>
                    </a:lnT>
                    <a:lnB w="10160" cap="flat" cmpd="sng" algn="ctr">
                      <a:solidFill>
                        <a:srgbClr val="E8D4D7"/>
                      </a:solidFill>
                      <a:prstDash val="solid"/>
                      <a:round/>
                      <a:headEnd type="none" w="med" len="med"/>
                      <a:tailEnd type="none" w="med" len="med"/>
                    </a:lnB>
                    <a:solidFill>
                      <a:srgbClr val="E6F5F3"/>
                    </a:solidFill>
                  </a:tcPr>
                </a:tc>
                <a:tc>
                  <a:txBody>
                    <a:bodyPr/>
                    <a:lstStyle/>
                    <a:p>
                      <a:pPr indent="0" marL="0">
                        <a:buNone/>
                      </a:pPr>
                      <a:r>
                        <a:rPr lang="en-US" sz="1000" dirty="0">
                          <a:solidFill>
                            <a:srgbClr val="2C1A1E"/>
                          </a:solidFill>
                        </a:rPr>
                        <a:t>Uses generic predicates: 'is important,' 'has effects,' 'matters'</a:t>
                      </a:r>
                      <a:endParaRPr lang="en-US" sz="1000" dirty="0"/>
                    </a:p>
                  </a:txBody>
                  <a:tcPr marL="50800" marR="50800" marT="50800" marB="50800">
                    <a:lnL w="10160" cap="flat" cmpd="sng" algn="ctr">
                      <a:solidFill>
                        <a:srgbClr val="E8D4D7"/>
                      </a:solidFill>
                      <a:prstDash val="solid"/>
                      <a:round/>
                      <a:headEnd type="none" w="med" len="med"/>
                      <a:tailEnd type="none" w="med" len="med"/>
                    </a:lnL>
                    <a:lnR w="10160" cap="flat" cmpd="sng" algn="ctr">
                      <a:solidFill>
                        <a:srgbClr val="E8D4D7"/>
                      </a:solidFill>
                      <a:prstDash val="solid"/>
                      <a:round/>
                      <a:headEnd type="none" w="med" len="med"/>
                      <a:tailEnd type="none" w="med" len="med"/>
                    </a:lnR>
                    <a:lnT w="10160" cap="flat" cmpd="sng" algn="ctr">
                      <a:solidFill>
                        <a:srgbClr val="E8D4D7"/>
                      </a:solidFill>
                      <a:prstDash val="solid"/>
                      <a:round/>
                      <a:headEnd type="none" w="med" len="med"/>
                      <a:tailEnd type="none" w="med" len="med"/>
                    </a:lnT>
                    <a:lnB w="10160" cap="flat" cmpd="sng" algn="ctr">
                      <a:solidFill>
                        <a:srgbClr val="E8D4D7"/>
                      </a:solidFill>
                      <a:prstDash val="solid"/>
                      <a:round/>
                      <a:headEnd type="none" w="med" len="med"/>
                      <a:tailEnd type="none" w="med" len="med"/>
                    </a:lnB>
                    <a:solidFill>
                      <a:srgbClr val="F9EAEC"/>
                    </a:solidFill>
                  </a:tcPr>
                </a:tc>
              </a:tr>
              <a:tr h="541325">
                <a:tc>
                  <a:txBody>
                    <a:bodyPr/>
                    <a:lstStyle/>
                    <a:p>
                      <a:pPr indent="0" marL="0">
                        <a:buNone/>
                      </a:pPr>
                      <a:r>
                        <a:rPr lang="en-US" sz="1000" b="1" dirty="0">
                          <a:solidFill>
                            <a:srgbClr val="1A0508"/>
                          </a:solidFill>
                        </a:rPr>
                        <a:t>Does the warrant survive scrutiny?</a:t>
                      </a:r>
                      <a:endParaRPr lang="en-US" sz="1000" dirty="0"/>
                    </a:p>
                  </a:txBody>
                  <a:tcPr marL="50800" marR="50800" marT="50800" marB="50800">
                    <a:lnL w="10160" cap="flat" cmpd="sng" algn="ctr">
                      <a:solidFill>
                        <a:srgbClr val="E8D4D7"/>
                      </a:solidFill>
                      <a:prstDash val="solid"/>
                      <a:round/>
                      <a:headEnd type="none" w="med" len="med"/>
                      <a:tailEnd type="none" w="med" len="med"/>
                    </a:lnL>
                    <a:lnR w="10160" cap="flat" cmpd="sng" algn="ctr">
                      <a:solidFill>
                        <a:srgbClr val="E8D4D7"/>
                      </a:solidFill>
                      <a:prstDash val="solid"/>
                      <a:round/>
                      <a:headEnd type="none" w="med" len="med"/>
                      <a:tailEnd type="none" w="med" len="med"/>
                    </a:lnR>
                    <a:lnT w="10160" cap="flat" cmpd="sng" algn="ctr">
                      <a:solidFill>
                        <a:srgbClr val="E8D4D7"/>
                      </a:solidFill>
                      <a:prstDash val="solid"/>
                      <a:round/>
                      <a:headEnd type="none" w="med" len="med"/>
                      <a:tailEnd type="none" w="med" len="med"/>
                    </a:lnT>
                    <a:lnB w="10160" cap="flat" cmpd="sng" algn="ctr">
                      <a:solidFill>
                        <a:srgbClr val="E8D4D7"/>
                      </a:solidFill>
                      <a:prstDash val="solid"/>
                      <a:round/>
                      <a:headEnd type="none" w="med" len="med"/>
                      <a:tailEnd type="none" w="med" len="med"/>
                    </a:lnB>
                    <a:solidFill>
                      <a:srgbClr val="FAF4F5"/>
                    </a:solidFill>
                  </a:tcPr>
                </a:tc>
                <a:tc>
                  <a:txBody>
                    <a:bodyPr/>
                    <a:lstStyle/>
                    <a:p>
                      <a:pPr indent="0" marL="0">
                        <a:buNone/>
                      </a:pPr>
                      <a:r>
                        <a:rPr lang="en-US" sz="1000" dirty="0">
                          <a:solidFill>
                            <a:srgbClr val="2C1A1E"/>
                          </a:solidFill>
                        </a:rPr>
                        <a:t>You can name the logical connection between claim and evidence</a:t>
                      </a:r>
                      <a:endParaRPr lang="en-US" sz="1000" dirty="0"/>
                    </a:p>
                  </a:txBody>
                  <a:tcPr marL="50800" marR="50800" marT="50800" marB="50800">
                    <a:lnL w="10160" cap="flat" cmpd="sng" algn="ctr">
                      <a:solidFill>
                        <a:srgbClr val="E8D4D7"/>
                      </a:solidFill>
                      <a:prstDash val="solid"/>
                      <a:round/>
                      <a:headEnd type="none" w="med" len="med"/>
                      <a:tailEnd type="none" w="med" len="med"/>
                    </a:lnL>
                    <a:lnR w="10160" cap="flat" cmpd="sng" algn="ctr">
                      <a:solidFill>
                        <a:srgbClr val="E8D4D7"/>
                      </a:solidFill>
                      <a:prstDash val="solid"/>
                      <a:round/>
                      <a:headEnd type="none" w="med" len="med"/>
                      <a:tailEnd type="none" w="med" len="med"/>
                    </a:lnR>
                    <a:lnT w="10160" cap="flat" cmpd="sng" algn="ctr">
                      <a:solidFill>
                        <a:srgbClr val="E8D4D7"/>
                      </a:solidFill>
                      <a:prstDash val="solid"/>
                      <a:round/>
                      <a:headEnd type="none" w="med" len="med"/>
                      <a:tailEnd type="none" w="med" len="med"/>
                    </a:lnT>
                    <a:lnB w="10160" cap="flat" cmpd="sng" algn="ctr">
                      <a:solidFill>
                        <a:srgbClr val="E8D4D7"/>
                      </a:solidFill>
                      <a:prstDash val="solid"/>
                      <a:round/>
                      <a:headEnd type="none" w="med" len="med"/>
                      <a:tailEnd type="none" w="med" len="med"/>
                    </a:lnB>
                    <a:solidFill>
                      <a:srgbClr val="E6F5F3"/>
                    </a:solidFill>
                  </a:tcPr>
                </a:tc>
                <a:tc>
                  <a:txBody>
                    <a:bodyPr/>
                    <a:lstStyle/>
                    <a:p>
                      <a:pPr indent="0" marL="0">
                        <a:buNone/>
                      </a:pPr>
                      <a:r>
                        <a:rPr lang="en-US" sz="1000" dirty="0">
                          <a:solidFill>
                            <a:srgbClr val="2C1A1E"/>
                          </a:solidFill>
                        </a:rPr>
                        <a:t>Connection depends on an assumption a skeptic would simply reject</a:t>
                      </a:r>
                      <a:endParaRPr lang="en-US" sz="1000" dirty="0"/>
                    </a:p>
                  </a:txBody>
                  <a:tcPr marL="50800" marR="50800" marT="50800" marB="50800">
                    <a:lnL w="10160" cap="flat" cmpd="sng" algn="ctr">
                      <a:solidFill>
                        <a:srgbClr val="E8D4D7"/>
                      </a:solidFill>
                      <a:prstDash val="solid"/>
                      <a:round/>
                      <a:headEnd type="none" w="med" len="med"/>
                      <a:tailEnd type="none" w="med" len="med"/>
                    </a:lnL>
                    <a:lnR w="10160" cap="flat" cmpd="sng" algn="ctr">
                      <a:solidFill>
                        <a:srgbClr val="E8D4D7"/>
                      </a:solidFill>
                      <a:prstDash val="solid"/>
                      <a:round/>
                      <a:headEnd type="none" w="med" len="med"/>
                      <a:tailEnd type="none" w="med" len="med"/>
                    </a:lnR>
                    <a:lnT w="10160" cap="flat" cmpd="sng" algn="ctr">
                      <a:solidFill>
                        <a:srgbClr val="E8D4D7"/>
                      </a:solidFill>
                      <a:prstDash val="solid"/>
                      <a:round/>
                      <a:headEnd type="none" w="med" len="med"/>
                      <a:tailEnd type="none" w="med" len="med"/>
                    </a:lnT>
                    <a:lnB w="10160" cap="flat" cmpd="sng" algn="ctr">
                      <a:solidFill>
                        <a:srgbClr val="E8D4D7"/>
                      </a:solidFill>
                      <a:prstDash val="solid"/>
                      <a:round/>
                      <a:headEnd type="none" w="med" len="med"/>
                      <a:tailEnd type="none" w="med" len="med"/>
                    </a:lnB>
                    <a:solidFill>
                      <a:srgbClr val="F9EAEC"/>
                    </a:solidFill>
                  </a:tcPr>
                </a:tc>
              </a:tr>
              <a:tr h="541325">
                <a:tc>
                  <a:txBody>
                    <a:bodyPr/>
                    <a:lstStyle/>
                    <a:p>
                      <a:pPr indent="0" marL="0">
                        <a:buNone/>
                      </a:pPr>
                      <a:r>
                        <a:rPr lang="en-US" sz="1000" b="1" dirty="0">
                          <a:solidFill>
                            <a:srgbClr val="1A0508"/>
                          </a:solidFill>
                        </a:rPr>
                        <a:t>If qualifying: is the condition specific?</a:t>
                      </a:r>
                      <a:endParaRPr lang="en-US" sz="1000" dirty="0"/>
                    </a:p>
                  </a:txBody>
                  <a:tcPr marL="50800" marR="50800" marT="50800" marB="50800">
                    <a:lnL w="10160" cap="flat" cmpd="sng" algn="ctr">
                      <a:solidFill>
                        <a:srgbClr val="E8D4D7"/>
                      </a:solidFill>
                      <a:prstDash val="solid"/>
                      <a:round/>
                      <a:headEnd type="none" w="med" len="med"/>
                      <a:tailEnd type="none" w="med" len="med"/>
                    </a:lnL>
                    <a:lnR w="10160" cap="flat" cmpd="sng" algn="ctr">
                      <a:solidFill>
                        <a:srgbClr val="E8D4D7"/>
                      </a:solidFill>
                      <a:prstDash val="solid"/>
                      <a:round/>
                      <a:headEnd type="none" w="med" len="med"/>
                      <a:tailEnd type="none" w="med" len="med"/>
                    </a:lnR>
                    <a:lnT w="10160" cap="flat" cmpd="sng" algn="ctr">
                      <a:solidFill>
                        <a:srgbClr val="E8D4D7"/>
                      </a:solidFill>
                      <a:prstDash val="solid"/>
                      <a:round/>
                      <a:headEnd type="none" w="med" len="med"/>
                      <a:tailEnd type="none" w="med" len="med"/>
                    </a:lnT>
                    <a:lnB w="10160" cap="flat" cmpd="sng" algn="ctr">
                      <a:solidFill>
                        <a:srgbClr val="E8D4D7"/>
                      </a:solidFill>
                      <a:prstDash val="solid"/>
                      <a:round/>
                      <a:headEnd type="none" w="med" len="med"/>
                      <a:tailEnd type="none" w="med" len="med"/>
                    </a:lnB>
                    <a:solidFill>
                      <a:srgbClr val="FAF4F5"/>
                    </a:solidFill>
                  </a:tcPr>
                </a:tc>
                <a:tc>
                  <a:txBody>
                    <a:bodyPr/>
                    <a:lstStyle/>
                    <a:p>
                      <a:pPr indent="0" marL="0">
                        <a:buNone/>
                      </a:pPr>
                      <a:r>
                        <a:rPr lang="en-US" sz="1000" dirty="0">
                          <a:solidFill>
                            <a:srgbClr val="2C1A1E"/>
                          </a:solidFill>
                        </a:rPr>
                        <a:t>Names a particular circumstance, domain, or phase in one clause</a:t>
                      </a:r>
                      <a:endParaRPr lang="en-US" sz="1000" dirty="0"/>
                    </a:p>
                  </a:txBody>
                  <a:tcPr marL="50800" marR="50800" marT="50800" marB="50800">
                    <a:lnL w="10160" cap="flat" cmpd="sng" algn="ctr">
                      <a:solidFill>
                        <a:srgbClr val="E8D4D7"/>
                      </a:solidFill>
                      <a:prstDash val="solid"/>
                      <a:round/>
                      <a:headEnd type="none" w="med" len="med"/>
                      <a:tailEnd type="none" w="med" len="med"/>
                    </a:lnL>
                    <a:lnR w="10160" cap="flat" cmpd="sng" algn="ctr">
                      <a:solidFill>
                        <a:srgbClr val="E8D4D7"/>
                      </a:solidFill>
                      <a:prstDash val="solid"/>
                      <a:round/>
                      <a:headEnd type="none" w="med" len="med"/>
                      <a:tailEnd type="none" w="med" len="med"/>
                    </a:lnR>
                    <a:lnT w="10160" cap="flat" cmpd="sng" algn="ctr">
                      <a:solidFill>
                        <a:srgbClr val="E8D4D7"/>
                      </a:solidFill>
                      <a:prstDash val="solid"/>
                      <a:round/>
                      <a:headEnd type="none" w="med" len="med"/>
                      <a:tailEnd type="none" w="med" len="med"/>
                    </a:lnT>
                    <a:lnB w="10160" cap="flat" cmpd="sng" algn="ctr">
                      <a:solidFill>
                        <a:srgbClr val="E8D4D7"/>
                      </a:solidFill>
                      <a:prstDash val="solid"/>
                      <a:round/>
                      <a:headEnd type="none" w="med" len="med"/>
                      <a:tailEnd type="none" w="med" len="med"/>
                    </a:lnB>
                    <a:solidFill>
                      <a:srgbClr val="E6F5F3"/>
                    </a:solidFill>
                  </a:tcPr>
                </a:tc>
                <a:tc>
                  <a:txBody>
                    <a:bodyPr/>
                    <a:lstStyle/>
                    <a:p>
                      <a:pPr indent="0" marL="0">
                        <a:buNone/>
                      </a:pPr>
                      <a:r>
                        <a:rPr lang="en-US" sz="1000" dirty="0">
                          <a:solidFill>
                            <a:srgbClr val="2C1A1E"/>
                          </a:solidFill>
                        </a:rPr>
                        <a:t>'Depending on context,' 'in some situations,' 'for some people'</a:t>
                      </a:r>
                      <a:endParaRPr lang="en-US" sz="1000" dirty="0"/>
                    </a:p>
                  </a:txBody>
                  <a:tcPr marL="50800" marR="50800" marT="50800" marB="50800">
                    <a:lnL w="10160" cap="flat" cmpd="sng" algn="ctr">
                      <a:solidFill>
                        <a:srgbClr val="E8D4D7"/>
                      </a:solidFill>
                      <a:prstDash val="solid"/>
                      <a:round/>
                      <a:headEnd type="none" w="med" len="med"/>
                      <a:tailEnd type="none" w="med" len="med"/>
                    </a:lnL>
                    <a:lnR w="10160" cap="flat" cmpd="sng" algn="ctr">
                      <a:solidFill>
                        <a:srgbClr val="E8D4D7"/>
                      </a:solidFill>
                      <a:prstDash val="solid"/>
                      <a:round/>
                      <a:headEnd type="none" w="med" len="med"/>
                      <a:tailEnd type="none" w="med" len="med"/>
                    </a:lnR>
                    <a:lnT w="10160" cap="flat" cmpd="sng" algn="ctr">
                      <a:solidFill>
                        <a:srgbClr val="E8D4D7"/>
                      </a:solidFill>
                      <a:prstDash val="solid"/>
                      <a:round/>
                      <a:headEnd type="none" w="med" len="med"/>
                      <a:tailEnd type="none" w="med" len="med"/>
                    </a:lnT>
                    <a:lnB w="10160" cap="flat" cmpd="sng" algn="ctr">
                      <a:solidFill>
                        <a:srgbClr val="E8D4D7"/>
                      </a:solidFill>
                      <a:prstDash val="solid"/>
                      <a:round/>
                      <a:headEnd type="none" w="med" len="med"/>
                      <a:tailEnd type="none" w="med" len="med"/>
                    </a:lnB>
                    <a:solidFill>
                      <a:srgbClr val="F9EAEC"/>
                    </a:solidFill>
                  </a:tcPr>
                </a:tc>
              </a:tr>
            </a:tbl>
          </a:graphicData>
        </a:graphic>
      </p:graphicFrame>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name="Slide 31">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457200" y="201168"/>
            <a:ext cx="8229600" cy="594360"/>
          </a:xfrm>
          <a:prstGeom prst="rect">
            <a:avLst/>
          </a:prstGeom>
          <a:noFill/>
          <a:ln/>
        </p:spPr>
        <p:txBody>
          <a:bodyPr wrap="square" rtlCol="0" anchor="ctr"/>
          <a:lstStyle/>
          <a:p>
            <a:pPr indent="0" marL="0">
              <a:buNone/>
            </a:pPr>
            <a:r>
              <a:rPr lang="en-US" sz="2100" b="1" dirty="0">
                <a:solidFill>
                  <a:srgbClr val="1A0508"/>
                </a:solidFill>
                <a:latin typeface="Cambria" pitchFamily="34" charset="0"/>
                <a:ea typeface="Cambria" pitchFamily="34" charset="-122"/>
                <a:cs typeface="Cambria" pitchFamily="34" charset="-120"/>
              </a:rPr>
              <a:t>Pre-Write Step 4: Build the Sub-Claim Chain (4 minutes)</a:t>
            </a:r>
            <a:endParaRPr lang="en-US" sz="2100" dirty="0"/>
          </a:p>
        </p:txBody>
      </p:sp>
      <p:sp>
        <p:nvSpPr>
          <p:cNvPr id="3" name="Shape 1"/>
          <p:cNvSpPr/>
          <p:nvPr/>
        </p:nvSpPr>
        <p:spPr>
          <a:xfrm>
            <a:off x="457200" y="841248"/>
            <a:ext cx="8229600" cy="0"/>
          </a:xfrm>
          <a:prstGeom prst="line">
            <a:avLst/>
          </a:prstGeom>
          <a:noFill/>
          <a:ln w="15240">
            <a:solidFill>
              <a:srgbClr val="E8D4D7"/>
            </a:solidFill>
            <a:prstDash val="solid"/>
          </a:ln>
        </p:spPr>
      </p:sp>
      <p:sp>
        <p:nvSpPr>
          <p:cNvPr id="4" name="Text 2"/>
          <p:cNvSpPr/>
          <p:nvPr/>
        </p:nvSpPr>
        <p:spPr>
          <a:xfrm>
            <a:off x="457200" y="914400"/>
            <a:ext cx="8229600" cy="457200"/>
          </a:xfrm>
          <a:prstGeom prst="rect">
            <a:avLst/>
          </a:prstGeom>
          <a:noFill/>
          <a:ln/>
        </p:spPr>
        <p:txBody>
          <a:bodyPr wrap="square" rtlCol="0" anchor="ctr"/>
          <a:lstStyle/>
          <a:p>
            <a:pPr indent="0" marL="0">
              <a:buNone/>
            </a:pPr>
            <a:r>
              <a:rPr lang="en-US" sz="1400" dirty="0">
                <a:solidFill>
                  <a:srgbClr val="2C1A1E"/>
                </a:solidFill>
                <a:latin typeface="Calibri" pitchFamily="34" charset="0"/>
                <a:ea typeface="Calibri" pitchFamily="34" charset="-122"/>
                <a:cs typeface="Calibri" pitchFamily="34" charset="-120"/>
              </a:rPr>
              <a:t>Write three sub-claims that are logically dependent — not three parallel supporting examples. This is the step that produces a line of reasoning.</a:t>
            </a:r>
            <a:endParaRPr lang="en-US" sz="1400" dirty="0"/>
          </a:p>
        </p:txBody>
      </p:sp>
      <p:sp>
        <p:nvSpPr>
          <p:cNvPr id="5" name="Text 3"/>
          <p:cNvSpPr/>
          <p:nvPr/>
        </p:nvSpPr>
        <p:spPr>
          <a:xfrm>
            <a:off x="457200" y="1444752"/>
            <a:ext cx="8229600" cy="329184"/>
          </a:xfrm>
          <a:prstGeom prst="rect">
            <a:avLst/>
          </a:prstGeom>
          <a:noFill/>
          <a:ln/>
        </p:spPr>
        <p:txBody>
          <a:bodyPr wrap="square" rtlCol="0" anchor="ctr"/>
          <a:lstStyle/>
          <a:p>
            <a:pPr indent="0" marL="0">
              <a:buNone/>
            </a:pPr>
            <a:r>
              <a:rPr lang="en-US" sz="1300" b="1" dirty="0">
                <a:solidFill>
                  <a:srgbClr val="9B1D2A"/>
                </a:solidFill>
                <a:latin typeface="Calibri" pitchFamily="34" charset="0"/>
                <a:ea typeface="Calibri" pitchFamily="34" charset="-122"/>
                <a:cs typeface="Calibri" pitchFamily="34" charset="-120"/>
              </a:rPr>
              <a:t>Sub-claim chain test: could P2 exist without P1? Could P3 exist without P2? If yes, they are parallel — not a chain.</a:t>
            </a:r>
            <a:endParaRPr lang="en-US" sz="1300" dirty="0"/>
          </a:p>
        </p:txBody>
      </p:sp>
      <p:sp>
        <p:nvSpPr>
          <p:cNvPr id="6" name="Shape 4"/>
          <p:cNvSpPr/>
          <p:nvPr/>
        </p:nvSpPr>
        <p:spPr>
          <a:xfrm>
            <a:off x="457200" y="1847088"/>
            <a:ext cx="8229600" cy="347472"/>
          </a:xfrm>
          <a:prstGeom prst="roundRect">
            <a:avLst>
              <a:gd name="adj" fmla="val 21053"/>
            </a:avLst>
          </a:prstGeom>
          <a:solidFill>
            <a:srgbClr val="1A0508"/>
          </a:solidFill>
          <a:ln w="10160">
            <a:solidFill>
              <a:srgbClr val="E8D4D7"/>
            </a:solidFill>
            <a:prstDash val="solid"/>
          </a:ln>
          <a:effectLst>
            <a:outerShdw sx="100000" sy="100000" kx="0" ky="0" algn="bl" rotWithShape="0" blurRad="88900" dist="25400" dir="2700000">
              <a:srgbClr val="000000">
                <a:alpha val="9000"/>
              </a:srgbClr>
            </a:outerShdw>
          </a:effectLst>
        </p:spPr>
      </p:sp>
      <p:sp>
        <p:nvSpPr>
          <p:cNvPr id="7" name="Text 5"/>
          <p:cNvSpPr/>
          <p:nvPr/>
        </p:nvSpPr>
        <p:spPr>
          <a:xfrm>
            <a:off x="640080" y="1901952"/>
            <a:ext cx="7863840" cy="237744"/>
          </a:xfrm>
          <a:prstGeom prst="rect">
            <a:avLst/>
          </a:prstGeom>
          <a:noFill/>
          <a:ln/>
        </p:spPr>
        <p:txBody>
          <a:bodyPr wrap="square" rtlCol="0" anchor="ctr"/>
          <a:lstStyle/>
          <a:p>
            <a:pPr indent="0" marL="0">
              <a:buNone/>
            </a:pPr>
            <a:r>
              <a:rPr lang="en-US" sz="1100" i="1" dirty="0">
                <a:solidFill>
                  <a:srgbClr val="CADCFC"/>
                </a:solidFill>
                <a:latin typeface="Calibri" pitchFamily="34" charset="0"/>
                <a:ea typeface="Calibri" pitchFamily="34" charset="-122"/>
                <a:cs typeface="Calibri" pitchFamily="34" charset="-120"/>
              </a:rPr>
              <a:t>Worked example — thesis: 'Independent work is essential because deep work is required for breakthrough cognition and is incompatible with collaboration.'</a:t>
            </a:r>
            <a:endParaRPr lang="en-US" sz="1100" dirty="0"/>
          </a:p>
        </p:txBody>
      </p:sp>
      <p:sp>
        <p:nvSpPr>
          <p:cNvPr id="8" name="Shape 6"/>
          <p:cNvSpPr/>
          <p:nvPr/>
        </p:nvSpPr>
        <p:spPr>
          <a:xfrm>
            <a:off x="457200" y="2286000"/>
            <a:ext cx="8229600" cy="841248"/>
          </a:xfrm>
          <a:prstGeom prst="roundRect">
            <a:avLst>
              <a:gd name="adj" fmla="val 8696"/>
            </a:avLst>
          </a:prstGeom>
          <a:solidFill>
            <a:srgbClr val="E8F5FA"/>
          </a:solidFill>
          <a:ln w="10160">
            <a:solidFill>
              <a:srgbClr val="E8D4D7"/>
            </a:solidFill>
            <a:prstDash val="solid"/>
          </a:ln>
          <a:effectLst>
            <a:outerShdw sx="100000" sy="100000" kx="0" ky="0" algn="bl" rotWithShape="0" blurRad="88900" dist="25400" dir="2700000">
              <a:srgbClr val="000000">
                <a:alpha val="9000"/>
              </a:srgbClr>
            </a:outerShdw>
          </a:effectLst>
        </p:spPr>
      </p:sp>
      <p:sp>
        <p:nvSpPr>
          <p:cNvPr id="9" name="Shape 7"/>
          <p:cNvSpPr/>
          <p:nvPr/>
        </p:nvSpPr>
        <p:spPr>
          <a:xfrm>
            <a:off x="621792" y="2377440"/>
            <a:ext cx="384048" cy="384048"/>
          </a:xfrm>
          <a:prstGeom prst="ellipse">
            <a:avLst/>
          </a:prstGeom>
          <a:solidFill>
            <a:srgbClr val="0E6B8A"/>
          </a:solidFill>
          <a:ln w="12700">
            <a:solidFill>
              <a:srgbClr val="0E6B8A"/>
            </a:solidFill>
            <a:prstDash val="solid"/>
          </a:ln>
        </p:spPr>
      </p:sp>
      <p:sp>
        <p:nvSpPr>
          <p:cNvPr id="10" name="Text 8"/>
          <p:cNvSpPr/>
          <p:nvPr/>
        </p:nvSpPr>
        <p:spPr>
          <a:xfrm>
            <a:off x="621792" y="2377440"/>
            <a:ext cx="384048" cy="384048"/>
          </a:xfrm>
          <a:prstGeom prst="rect">
            <a:avLst/>
          </a:prstGeom>
          <a:noFill/>
          <a:ln/>
        </p:spPr>
        <p:txBody>
          <a:bodyPr wrap="square" rtlCol="0" anchor="ctr"/>
          <a:lstStyle/>
          <a:p>
            <a:pPr algn="ctr" indent="0" marL="0">
              <a:buNone/>
            </a:pPr>
            <a:r>
              <a:rPr lang="en-US" sz="1200" b="1" dirty="0">
                <a:solidFill>
                  <a:srgbClr val="FFFFFF"/>
                </a:solidFill>
                <a:latin typeface="Cambria" pitchFamily="34" charset="0"/>
                <a:ea typeface="Cambria" pitchFamily="34" charset="-122"/>
                <a:cs typeface="Cambria" pitchFamily="34" charset="-120"/>
              </a:rPr>
              <a:t>P1</a:t>
            </a:r>
            <a:endParaRPr lang="en-US" sz="1200" dirty="0"/>
          </a:p>
        </p:txBody>
      </p:sp>
      <p:sp>
        <p:nvSpPr>
          <p:cNvPr id="11" name="Text 9"/>
          <p:cNvSpPr/>
          <p:nvPr/>
        </p:nvSpPr>
        <p:spPr>
          <a:xfrm>
            <a:off x="1078992" y="2340864"/>
            <a:ext cx="4864608" cy="658368"/>
          </a:xfrm>
          <a:prstGeom prst="rect">
            <a:avLst/>
          </a:prstGeom>
          <a:noFill/>
          <a:ln/>
        </p:spPr>
        <p:txBody>
          <a:bodyPr wrap="square" rtlCol="0" anchor="ctr"/>
          <a:lstStyle/>
          <a:p>
            <a:pPr indent="0" marL="0">
              <a:buNone/>
            </a:pPr>
            <a:r>
              <a:rPr lang="en-US" sz="1100" dirty="0">
                <a:solidFill>
                  <a:srgbClr val="2C1A1E"/>
                </a:solidFill>
                <a:latin typeface="Calibri" pitchFamily="34" charset="0"/>
                <a:ea typeface="Calibri" pitchFamily="34" charset="-122"/>
                <a:cs typeface="Calibri" pitchFamily="34" charset="-120"/>
              </a:rPr>
              <a:t>Deep-work states require sustained, uninterrupted attention — establish what the thesis depends on</a:t>
            </a:r>
            <a:endParaRPr lang="en-US" sz="1100" dirty="0"/>
          </a:p>
        </p:txBody>
      </p:sp>
      <p:sp>
        <p:nvSpPr>
          <p:cNvPr id="12" name="Shape 10"/>
          <p:cNvSpPr/>
          <p:nvPr/>
        </p:nvSpPr>
        <p:spPr>
          <a:xfrm>
            <a:off x="6016752" y="2340864"/>
            <a:ext cx="2578608" cy="658368"/>
          </a:xfrm>
          <a:prstGeom prst="roundRect">
            <a:avLst>
              <a:gd name="adj" fmla="val 11111"/>
            </a:avLst>
          </a:prstGeom>
          <a:solidFill>
            <a:srgbClr val="E8F5FA"/>
          </a:solidFill>
          <a:ln w="10160">
            <a:solidFill>
              <a:srgbClr val="E8D4D7"/>
            </a:solidFill>
            <a:prstDash val="solid"/>
          </a:ln>
          <a:effectLst>
            <a:outerShdw sx="100000" sy="100000" kx="0" ky="0" algn="bl" rotWithShape="0" blurRad="88900" dist="25400" dir="2700000">
              <a:srgbClr val="000000">
                <a:alpha val="9000"/>
              </a:srgbClr>
            </a:outerShdw>
          </a:effectLst>
        </p:spPr>
      </p:sp>
      <p:sp>
        <p:nvSpPr>
          <p:cNvPr id="13" name="Text 11"/>
          <p:cNvSpPr/>
          <p:nvPr/>
        </p:nvSpPr>
        <p:spPr>
          <a:xfrm>
            <a:off x="6144768" y="2359152"/>
            <a:ext cx="2322576" cy="621792"/>
          </a:xfrm>
          <a:prstGeom prst="rect">
            <a:avLst/>
          </a:prstGeom>
          <a:noFill/>
          <a:ln/>
        </p:spPr>
        <p:txBody>
          <a:bodyPr wrap="square" rtlCol="0" anchor="ctr"/>
          <a:lstStyle/>
          <a:p>
            <a:pPr indent="0" marL="0">
              <a:buNone/>
            </a:pPr>
            <a:r>
              <a:rPr lang="en-US" sz="950" i="1" dirty="0">
                <a:solidFill>
                  <a:srgbClr val="2C1A1E"/>
                </a:solidFill>
                <a:latin typeface="Calibri" pitchFamily="34" charset="0"/>
                <a:ea typeface="Calibri" pitchFamily="34" charset="-122"/>
                <a:cs typeface="Calibri" pitchFamily="34" charset="-120"/>
              </a:rPr>
              <a:t>Needs: Nothing — this is the foundation</a:t>
            </a:r>
            <a:endParaRPr lang="en-US" sz="950" dirty="0"/>
          </a:p>
        </p:txBody>
      </p:sp>
      <p:sp>
        <p:nvSpPr>
          <p:cNvPr id="14" name="Shape 12"/>
          <p:cNvSpPr/>
          <p:nvPr/>
        </p:nvSpPr>
        <p:spPr>
          <a:xfrm>
            <a:off x="457200" y="3218688"/>
            <a:ext cx="8229600" cy="841248"/>
          </a:xfrm>
          <a:prstGeom prst="roundRect">
            <a:avLst>
              <a:gd name="adj" fmla="val 8696"/>
            </a:avLst>
          </a:prstGeom>
          <a:solidFill>
            <a:srgbClr val="EEF3FF"/>
          </a:solidFill>
          <a:ln w="10160">
            <a:solidFill>
              <a:srgbClr val="E8D4D7"/>
            </a:solidFill>
            <a:prstDash val="solid"/>
          </a:ln>
          <a:effectLst>
            <a:outerShdw sx="100000" sy="100000" kx="0" ky="0" algn="bl" rotWithShape="0" blurRad="88900" dist="25400" dir="2700000">
              <a:srgbClr val="000000">
                <a:alpha val="9000"/>
              </a:srgbClr>
            </a:outerShdw>
          </a:effectLst>
        </p:spPr>
      </p:sp>
      <p:sp>
        <p:nvSpPr>
          <p:cNvPr id="15" name="Shape 13"/>
          <p:cNvSpPr/>
          <p:nvPr/>
        </p:nvSpPr>
        <p:spPr>
          <a:xfrm>
            <a:off x="621792" y="3310128"/>
            <a:ext cx="384048" cy="384048"/>
          </a:xfrm>
          <a:prstGeom prst="ellipse">
            <a:avLst/>
          </a:prstGeom>
          <a:solidFill>
            <a:srgbClr val="1A56DB"/>
          </a:solidFill>
          <a:ln w="12700">
            <a:solidFill>
              <a:srgbClr val="1A56DB"/>
            </a:solidFill>
            <a:prstDash val="solid"/>
          </a:ln>
        </p:spPr>
      </p:sp>
      <p:sp>
        <p:nvSpPr>
          <p:cNvPr id="16" name="Text 14"/>
          <p:cNvSpPr/>
          <p:nvPr/>
        </p:nvSpPr>
        <p:spPr>
          <a:xfrm>
            <a:off x="621792" y="3310128"/>
            <a:ext cx="384048" cy="384048"/>
          </a:xfrm>
          <a:prstGeom prst="rect">
            <a:avLst/>
          </a:prstGeom>
          <a:noFill/>
          <a:ln/>
        </p:spPr>
        <p:txBody>
          <a:bodyPr wrap="square" rtlCol="0" anchor="ctr"/>
          <a:lstStyle/>
          <a:p>
            <a:pPr algn="ctr" indent="0" marL="0">
              <a:buNone/>
            </a:pPr>
            <a:r>
              <a:rPr lang="en-US" sz="1200" b="1" dirty="0">
                <a:solidFill>
                  <a:srgbClr val="FFFFFF"/>
                </a:solidFill>
                <a:latin typeface="Cambria" pitchFamily="34" charset="0"/>
                <a:ea typeface="Cambria" pitchFamily="34" charset="-122"/>
                <a:cs typeface="Cambria" pitchFamily="34" charset="-120"/>
              </a:rPr>
              <a:t>P2</a:t>
            </a:r>
            <a:endParaRPr lang="en-US" sz="1200" dirty="0"/>
          </a:p>
        </p:txBody>
      </p:sp>
      <p:sp>
        <p:nvSpPr>
          <p:cNvPr id="17" name="Text 15"/>
          <p:cNvSpPr/>
          <p:nvPr/>
        </p:nvSpPr>
        <p:spPr>
          <a:xfrm>
            <a:off x="1078992" y="3273552"/>
            <a:ext cx="4864608" cy="658368"/>
          </a:xfrm>
          <a:prstGeom prst="rect">
            <a:avLst/>
          </a:prstGeom>
          <a:noFill/>
          <a:ln/>
        </p:spPr>
        <p:txBody>
          <a:bodyPr wrap="square" rtlCol="0" anchor="ctr"/>
          <a:lstStyle/>
          <a:p>
            <a:pPr indent="0" marL="0">
              <a:buNone/>
            </a:pPr>
            <a:r>
              <a:rPr lang="en-US" sz="1100" dirty="0">
                <a:solidFill>
                  <a:srgbClr val="2C1A1E"/>
                </a:solidFill>
                <a:latin typeface="Calibri" pitchFamily="34" charset="0"/>
                <a:ea typeface="Calibri" pitchFamily="34" charset="-122"/>
                <a:cs typeface="Calibri" pitchFamily="34" charset="-120"/>
              </a:rPr>
              <a:t>Collaborative environments structurally prevent the attention conditions P1 describes</a:t>
            </a:r>
            <a:endParaRPr lang="en-US" sz="1100" dirty="0"/>
          </a:p>
        </p:txBody>
      </p:sp>
      <p:sp>
        <p:nvSpPr>
          <p:cNvPr id="18" name="Shape 16"/>
          <p:cNvSpPr/>
          <p:nvPr/>
        </p:nvSpPr>
        <p:spPr>
          <a:xfrm>
            <a:off x="6016752" y="3273552"/>
            <a:ext cx="2578608" cy="658368"/>
          </a:xfrm>
          <a:prstGeom prst="roundRect">
            <a:avLst>
              <a:gd name="adj" fmla="val 11111"/>
            </a:avLst>
          </a:prstGeom>
          <a:solidFill>
            <a:srgbClr val="EEF3FF"/>
          </a:solidFill>
          <a:ln w="10160">
            <a:solidFill>
              <a:srgbClr val="E8D4D7"/>
            </a:solidFill>
            <a:prstDash val="solid"/>
          </a:ln>
          <a:effectLst>
            <a:outerShdw sx="100000" sy="100000" kx="0" ky="0" algn="bl" rotWithShape="0" blurRad="88900" dist="25400" dir="2700000">
              <a:srgbClr val="000000">
                <a:alpha val="9000"/>
              </a:srgbClr>
            </a:outerShdw>
          </a:effectLst>
        </p:spPr>
      </p:sp>
      <p:sp>
        <p:nvSpPr>
          <p:cNvPr id="19" name="Text 17"/>
          <p:cNvSpPr/>
          <p:nvPr/>
        </p:nvSpPr>
        <p:spPr>
          <a:xfrm>
            <a:off x="6144768" y="3291840"/>
            <a:ext cx="2322576" cy="621792"/>
          </a:xfrm>
          <a:prstGeom prst="rect">
            <a:avLst/>
          </a:prstGeom>
          <a:noFill/>
          <a:ln/>
        </p:spPr>
        <p:txBody>
          <a:bodyPr wrap="square" rtlCol="0" anchor="ctr"/>
          <a:lstStyle/>
          <a:p>
            <a:pPr indent="0" marL="0">
              <a:buNone/>
            </a:pPr>
            <a:r>
              <a:rPr lang="en-US" sz="950" i="1" dirty="0">
                <a:solidFill>
                  <a:srgbClr val="2C1A1E"/>
                </a:solidFill>
                <a:latin typeface="Calibri" pitchFamily="34" charset="0"/>
                <a:ea typeface="Calibri" pitchFamily="34" charset="-122"/>
                <a:cs typeface="Calibri" pitchFamily="34" charset="-120"/>
              </a:rPr>
              <a:t>Needs: P1: you must know what deep work requires before showing collaboration prevents it</a:t>
            </a:r>
            <a:endParaRPr lang="en-US" sz="950" dirty="0"/>
          </a:p>
        </p:txBody>
      </p:sp>
      <p:sp>
        <p:nvSpPr>
          <p:cNvPr id="20" name="Shape 18"/>
          <p:cNvSpPr/>
          <p:nvPr/>
        </p:nvSpPr>
        <p:spPr>
          <a:xfrm>
            <a:off x="457200" y="4151376"/>
            <a:ext cx="8229600" cy="841248"/>
          </a:xfrm>
          <a:prstGeom prst="roundRect">
            <a:avLst>
              <a:gd name="adj" fmla="val 8696"/>
            </a:avLst>
          </a:prstGeom>
          <a:solidFill>
            <a:srgbClr val="E6F5F3"/>
          </a:solidFill>
          <a:ln w="10160">
            <a:solidFill>
              <a:srgbClr val="E8D4D7"/>
            </a:solidFill>
            <a:prstDash val="solid"/>
          </a:ln>
          <a:effectLst>
            <a:outerShdw sx="100000" sy="100000" kx="0" ky="0" algn="bl" rotWithShape="0" blurRad="88900" dist="25400" dir="2700000">
              <a:srgbClr val="000000">
                <a:alpha val="9000"/>
              </a:srgbClr>
            </a:outerShdw>
          </a:effectLst>
        </p:spPr>
      </p:sp>
      <p:sp>
        <p:nvSpPr>
          <p:cNvPr id="21" name="Shape 19"/>
          <p:cNvSpPr/>
          <p:nvPr/>
        </p:nvSpPr>
        <p:spPr>
          <a:xfrm>
            <a:off x="621792" y="4242816"/>
            <a:ext cx="384048" cy="384048"/>
          </a:xfrm>
          <a:prstGeom prst="ellipse">
            <a:avLst/>
          </a:prstGeom>
          <a:solidFill>
            <a:srgbClr val="0D6F66"/>
          </a:solidFill>
          <a:ln w="12700">
            <a:solidFill>
              <a:srgbClr val="0D6F66"/>
            </a:solidFill>
            <a:prstDash val="solid"/>
          </a:ln>
        </p:spPr>
      </p:sp>
      <p:sp>
        <p:nvSpPr>
          <p:cNvPr id="22" name="Text 20"/>
          <p:cNvSpPr/>
          <p:nvPr/>
        </p:nvSpPr>
        <p:spPr>
          <a:xfrm>
            <a:off x="621792" y="4242816"/>
            <a:ext cx="384048" cy="384048"/>
          </a:xfrm>
          <a:prstGeom prst="rect">
            <a:avLst/>
          </a:prstGeom>
          <a:noFill/>
          <a:ln/>
        </p:spPr>
        <p:txBody>
          <a:bodyPr wrap="square" rtlCol="0" anchor="ctr"/>
          <a:lstStyle/>
          <a:p>
            <a:pPr algn="ctr" indent="0" marL="0">
              <a:buNone/>
            </a:pPr>
            <a:r>
              <a:rPr lang="en-US" sz="1200" b="1" dirty="0">
                <a:solidFill>
                  <a:srgbClr val="FFFFFF"/>
                </a:solidFill>
                <a:latin typeface="Cambria" pitchFamily="34" charset="0"/>
                <a:ea typeface="Cambria" pitchFamily="34" charset="-122"/>
                <a:cs typeface="Cambria" pitchFamily="34" charset="-120"/>
              </a:rPr>
              <a:t>P3</a:t>
            </a:r>
            <a:endParaRPr lang="en-US" sz="1200" dirty="0"/>
          </a:p>
        </p:txBody>
      </p:sp>
      <p:sp>
        <p:nvSpPr>
          <p:cNvPr id="23" name="Text 21"/>
          <p:cNvSpPr/>
          <p:nvPr/>
        </p:nvSpPr>
        <p:spPr>
          <a:xfrm>
            <a:off x="1078992" y="4206240"/>
            <a:ext cx="4864608" cy="658368"/>
          </a:xfrm>
          <a:prstGeom prst="rect">
            <a:avLst/>
          </a:prstGeom>
          <a:noFill/>
          <a:ln/>
        </p:spPr>
        <p:txBody>
          <a:bodyPr wrap="square" rtlCol="0" anchor="ctr"/>
          <a:lstStyle/>
          <a:p>
            <a:pPr indent="0" marL="0">
              <a:buNone/>
            </a:pPr>
            <a:r>
              <a:rPr lang="en-US" sz="1100" dirty="0">
                <a:solidFill>
                  <a:srgbClr val="2C1A1E"/>
                </a:solidFill>
                <a:latin typeface="Calibri" pitchFamily="34" charset="0"/>
                <a:ea typeface="Calibri" pitchFamily="34" charset="-122"/>
                <a:cs typeface="Calibri" pitchFamily="34" charset="-120"/>
              </a:rPr>
              <a:t>Meaningful achievement specifically requires the output of the deep work mechanism P1 and P2 established</a:t>
            </a:r>
            <a:endParaRPr lang="en-US" sz="1100" dirty="0"/>
          </a:p>
        </p:txBody>
      </p:sp>
      <p:sp>
        <p:nvSpPr>
          <p:cNvPr id="24" name="Shape 22"/>
          <p:cNvSpPr/>
          <p:nvPr/>
        </p:nvSpPr>
        <p:spPr>
          <a:xfrm>
            <a:off x="6016752" y="4206240"/>
            <a:ext cx="2578608" cy="658368"/>
          </a:xfrm>
          <a:prstGeom prst="roundRect">
            <a:avLst>
              <a:gd name="adj" fmla="val 11111"/>
            </a:avLst>
          </a:prstGeom>
          <a:solidFill>
            <a:srgbClr val="E6F5F3"/>
          </a:solidFill>
          <a:ln w="10160">
            <a:solidFill>
              <a:srgbClr val="E8D4D7"/>
            </a:solidFill>
            <a:prstDash val="solid"/>
          </a:ln>
          <a:effectLst>
            <a:outerShdw sx="100000" sy="100000" kx="0" ky="0" algn="bl" rotWithShape="0" blurRad="88900" dist="25400" dir="2700000">
              <a:srgbClr val="000000">
                <a:alpha val="9000"/>
              </a:srgbClr>
            </a:outerShdw>
          </a:effectLst>
        </p:spPr>
      </p:sp>
      <p:sp>
        <p:nvSpPr>
          <p:cNvPr id="25" name="Text 23"/>
          <p:cNvSpPr/>
          <p:nvPr/>
        </p:nvSpPr>
        <p:spPr>
          <a:xfrm>
            <a:off x="6144768" y="4224528"/>
            <a:ext cx="2322576" cy="621792"/>
          </a:xfrm>
          <a:prstGeom prst="rect">
            <a:avLst/>
          </a:prstGeom>
          <a:noFill/>
          <a:ln/>
        </p:spPr>
        <p:txBody>
          <a:bodyPr wrap="square" rtlCol="0" anchor="ctr"/>
          <a:lstStyle/>
          <a:p>
            <a:pPr indent="0" marL="0">
              <a:buNone/>
            </a:pPr>
            <a:r>
              <a:rPr lang="en-US" sz="950" i="1" dirty="0">
                <a:solidFill>
                  <a:srgbClr val="2C1A1E"/>
                </a:solidFill>
                <a:latin typeface="Calibri" pitchFamily="34" charset="0"/>
                <a:ea typeface="Calibri" pitchFamily="34" charset="-122"/>
                <a:cs typeface="Calibri" pitchFamily="34" charset="-120"/>
              </a:rPr>
              <a:t>Needs: P1 + P2: the full mechanism must be in place before P3 can connect it to 'meaningful achievement'</a:t>
            </a:r>
            <a:endParaRPr lang="en-US" sz="950"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name="Slide 32">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457200" y="201168"/>
            <a:ext cx="8229600" cy="594360"/>
          </a:xfrm>
          <a:prstGeom prst="rect">
            <a:avLst/>
          </a:prstGeom>
          <a:noFill/>
          <a:ln/>
        </p:spPr>
        <p:txBody>
          <a:bodyPr wrap="square" rtlCol="0" anchor="ctr"/>
          <a:lstStyle/>
          <a:p>
            <a:pPr indent="0" marL="0">
              <a:buNone/>
            </a:pPr>
            <a:r>
              <a:rPr lang="en-US" sz="2100" b="1" dirty="0">
                <a:solidFill>
                  <a:srgbClr val="1A0508"/>
                </a:solidFill>
                <a:latin typeface="Cambria" pitchFamily="34" charset="0"/>
                <a:ea typeface="Cambria" pitchFamily="34" charset="-122"/>
                <a:cs typeface="Cambria" pitchFamily="34" charset="-120"/>
              </a:rPr>
              <a:t>Pre-Write Step 5: Evidence Check (5 minutes)</a:t>
            </a:r>
            <a:endParaRPr lang="en-US" sz="2100" dirty="0"/>
          </a:p>
        </p:txBody>
      </p:sp>
      <p:sp>
        <p:nvSpPr>
          <p:cNvPr id="3" name="Shape 1"/>
          <p:cNvSpPr/>
          <p:nvPr/>
        </p:nvSpPr>
        <p:spPr>
          <a:xfrm>
            <a:off x="457200" y="841248"/>
            <a:ext cx="8229600" cy="0"/>
          </a:xfrm>
          <a:prstGeom prst="line">
            <a:avLst/>
          </a:prstGeom>
          <a:noFill/>
          <a:ln w="15240">
            <a:solidFill>
              <a:srgbClr val="E8D4D7"/>
            </a:solidFill>
            <a:prstDash val="solid"/>
          </a:ln>
        </p:spPr>
      </p:sp>
      <p:sp>
        <p:nvSpPr>
          <p:cNvPr id="4" name="Text 2"/>
          <p:cNvSpPr/>
          <p:nvPr/>
        </p:nvSpPr>
        <p:spPr>
          <a:xfrm>
            <a:off x="457200" y="914400"/>
            <a:ext cx="8229600" cy="411480"/>
          </a:xfrm>
          <a:prstGeom prst="rect">
            <a:avLst/>
          </a:prstGeom>
          <a:noFill/>
          <a:ln/>
        </p:spPr>
        <p:txBody>
          <a:bodyPr wrap="square" rtlCol="0" anchor="ctr"/>
          <a:lstStyle/>
          <a:p>
            <a:pPr indent="0" marL="0">
              <a:buNone/>
            </a:pPr>
            <a:r>
              <a:rPr lang="en-US" sz="1400" dirty="0">
                <a:solidFill>
                  <a:srgbClr val="2C1A1E"/>
                </a:solidFill>
                <a:latin typeface="Calibri" pitchFamily="34" charset="0"/>
                <a:ea typeface="Calibri" pitchFamily="34" charset="-122"/>
                <a:cs typeface="Calibri" pitchFamily="34" charset="-120"/>
              </a:rPr>
              <a:t>You need one piece of specific evidence per sub-claim — not to write yet, but to confirm you have it before starting the essay.</a:t>
            </a:r>
            <a:endParaRPr lang="en-US" sz="1400" dirty="0"/>
          </a:p>
        </p:txBody>
      </p:sp>
      <p:sp>
        <p:nvSpPr>
          <p:cNvPr id="5" name="Shape 3"/>
          <p:cNvSpPr/>
          <p:nvPr/>
        </p:nvSpPr>
        <p:spPr>
          <a:xfrm>
            <a:off x="457200" y="1417320"/>
            <a:ext cx="8229600" cy="475488"/>
          </a:xfrm>
          <a:prstGeom prst="roundRect">
            <a:avLst>
              <a:gd name="adj" fmla="val 15385"/>
            </a:avLst>
          </a:prstGeom>
          <a:solidFill>
            <a:srgbClr val="1A0508"/>
          </a:solidFill>
          <a:ln w="10160">
            <a:solidFill>
              <a:srgbClr val="E8D4D7"/>
            </a:solidFill>
            <a:prstDash val="solid"/>
          </a:ln>
          <a:effectLst>
            <a:outerShdw sx="100000" sy="100000" kx="0" ky="0" algn="bl" rotWithShape="0" blurRad="88900" dist="25400" dir="2700000">
              <a:srgbClr val="000000">
                <a:alpha val="9000"/>
              </a:srgbClr>
            </a:outerShdw>
          </a:effectLst>
        </p:spPr>
      </p:sp>
      <p:sp>
        <p:nvSpPr>
          <p:cNvPr id="6" name="Text 4"/>
          <p:cNvSpPr/>
          <p:nvPr/>
        </p:nvSpPr>
        <p:spPr>
          <a:xfrm>
            <a:off x="640080" y="1527048"/>
            <a:ext cx="7863840" cy="274320"/>
          </a:xfrm>
          <a:prstGeom prst="rect">
            <a:avLst/>
          </a:prstGeom>
          <a:noFill/>
          <a:ln/>
        </p:spPr>
        <p:txBody>
          <a:bodyPr wrap="square" rtlCol="0" anchor="ctr"/>
          <a:lstStyle/>
          <a:p>
            <a:pPr indent="0" marL="0">
              <a:buNone/>
            </a:pPr>
            <a:r>
              <a:rPr lang="en-US" sz="1350" b="1" dirty="0">
                <a:solidFill>
                  <a:srgbClr val="FFFFFF"/>
                </a:solidFill>
                <a:latin typeface="Cambria" pitchFamily="34" charset="0"/>
                <a:ea typeface="Cambria" pitchFamily="34" charset="-122"/>
                <a:cs typeface="Cambria" pitchFamily="34" charset="-120"/>
              </a:rPr>
              <a:t>If you cannot identify specific evidence for a sub-claim, that sub-claim is wrong for you — replace it, even if that means revising the thesis.</a:t>
            </a:r>
            <a:endParaRPr lang="en-US" sz="1350" dirty="0"/>
          </a:p>
        </p:txBody>
      </p:sp>
      <p:sp>
        <p:nvSpPr>
          <p:cNvPr id="7" name="Shape 5"/>
          <p:cNvSpPr/>
          <p:nvPr/>
        </p:nvSpPr>
        <p:spPr>
          <a:xfrm>
            <a:off x="457200" y="1993392"/>
            <a:ext cx="8229600" cy="896112"/>
          </a:xfrm>
          <a:prstGeom prst="roundRect">
            <a:avLst>
              <a:gd name="adj" fmla="val 8163"/>
            </a:avLst>
          </a:prstGeom>
          <a:solidFill>
            <a:srgbClr val="E8F5FA"/>
          </a:solidFill>
          <a:ln w="10160">
            <a:solidFill>
              <a:srgbClr val="E8D4D7"/>
            </a:solidFill>
            <a:prstDash val="solid"/>
          </a:ln>
          <a:effectLst>
            <a:outerShdw sx="100000" sy="100000" kx="0" ky="0" algn="bl" rotWithShape="0" blurRad="88900" dist="25400" dir="2700000">
              <a:srgbClr val="000000">
                <a:alpha val="9000"/>
              </a:srgbClr>
            </a:outerShdw>
          </a:effectLst>
        </p:spPr>
      </p:sp>
      <p:sp>
        <p:nvSpPr>
          <p:cNvPr id="8" name="Shape 6"/>
          <p:cNvSpPr/>
          <p:nvPr/>
        </p:nvSpPr>
        <p:spPr>
          <a:xfrm>
            <a:off x="621792" y="2084832"/>
            <a:ext cx="347472" cy="347472"/>
          </a:xfrm>
          <a:prstGeom prst="ellipse">
            <a:avLst/>
          </a:prstGeom>
          <a:solidFill>
            <a:srgbClr val="0E6B8A"/>
          </a:solidFill>
          <a:ln w="12700">
            <a:solidFill>
              <a:srgbClr val="0E6B8A"/>
            </a:solidFill>
            <a:prstDash val="solid"/>
          </a:ln>
        </p:spPr>
      </p:sp>
      <p:sp>
        <p:nvSpPr>
          <p:cNvPr id="9" name="Text 7"/>
          <p:cNvSpPr/>
          <p:nvPr/>
        </p:nvSpPr>
        <p:spPr>
          <a:xfrm>
            <a:off x="621792" y="2084832"/>
            <a:ext cx="347472" cy="347472"/>
          </a:xfrm>
          <a:prstGeom prst="rect">
            <a:avLst/>
          </a:prstGeom>
          <a:noFill/>
          <a:ln/>
        </p:spPr>
        <p:txBody>
          <a:bodyPr wrap="square" rtlCol="0" anchor="ctr"/>
          <a:lstStyle/>
          <a:p>
            <a:pPr algn="ctr" indent="0" marL="0">
              <a:buNone/>
            </a:pPr>
            <a:r>
              <a:rPr lang="en-US" sz="1200" b="1" dirty="0">
                <a:solidFill>
                  <a:srgbClr val="FFFFFF"/>
                </a:solidFill>
                <a:latin typeface="Calibri" pitchFamily="34" charset="0"/>
                <a:ea typeface="Calibri" pitchFamily="34" charset="-122"/>
                <a:cs typeface="Calibri" pitchFamily="34" charset="-120"/>
              </a:rPr>
              <a:t>P1</a:t>
            </a:r>
            <a:endParaRPr lang="en-US" sz="1200" dirty="0"/>
          </a:p>
        </p:txBody>
      </p:sp>
      <p:sp>
        <p:nvSpPr>
          <p:cNvPr id="10" name="Text 8"/>
          <p:cNvSpPr/>
          <p:nvPr/>
        </p:nvSpPr>
        <p:spPr>
          <a:xfrm>
            <a:off x="1042416" y="2066544"/>
            <a:ext cx="2249424" cy="347472"/>
          </a:xfrm>
          <a:prstGeom prst="rect">
            <a:avLst/>
          </a:prstGeom>
          <a:noFill/>
          <a:ln/>
        </p:spPr>
        <p:txBody>
          <a:bodyPr wrap="square" rtlCol="0" anchor="ctr"/>
          <a:lstStyle/>
          <a:p>
            <a:pPr indent="0" marL="0">
              <a:buNone/>
            </a:pPr>
            <a:r>
              <a:rPr lang="en-US" sz="1050" b="1" dirty="0">
                <a:solidFill>
                  <a:srgbClr val="1A0508"/>
                </a:solidFill>
                <a:latin typeface="Calibri" pitchFamily="34" charset="0"/>
                <a:ea typeface="Calibri" pitchFamily="34" charset="-122"/>
                <a:cs typeface="Calibri" pitchFamily="34" charset="-120"/>
              </a:rPr>
              <a:t>Deep work requires sustained, uninterrupted attention</a:t>
            </a:r>
            <a:endParaRPr lang="en-US" sz="1050" dirty="0"/>
          </a:p>
        </p:txBody>
      </p:sp>
      <p:sp>
        <p:nvSpPr>
          <p:cNvPr id="11" name="Text 9"/>
          <p:cNvSpPr/>
          <p:nvPr/>
        </p:nvSpPr>
        <p:spPr>
          <a:xfrm>
            <a:off x="1042416" y="2432304"/>
            <a:ext cx="2249424" cy="402336"/>
          </a:xfrm>
          <a:prstGeom prst="rect">
            <a:avLst/>
          </a:prstGeom>
          <a:noFill/>
          <a:ln/>
        </p:spPr>
        <p:txBody>
          <a:bodyPr wrap="square" rtlCol="0" anchor="ctr"/>
          <a:lstStyle/>
          <a:p>
            <a:pPr indent="0" marL="0">
              <a:buNone/>
            </a:pPr>
            <a:r>
              <a:rPr lang="en-US" sz="950" dirty="0">
                <a:solidFill>
                  <a:srgbClr val="2C1A1E"/>
                </a:solidFill>
                <a:latin typeface="Calibri" pitchFamily="34" charset="0"/>
                <a:ea typeface="Calibri" pitchFamily="34" charset="-122"/>
                <a:cs typeface="Calibri" pitchFamily="34" charset="-120"/>
              </a:rPr>
              <a:t>Evidence: Cal Newport's research defining the deep-work state + Ericsson's deliberate practice research on attention conditions of expert performance</a:t>
            </a:r>
            <a:endParaRPr lang="en-US" sz="950" dirty="0"/>
          </a:p>
        </p:txBody>
      </p:sp>
      <p:sp>
        <p:nvSpPr>
          <p:cNvPr id="12" name="Text 10"/>
          <p:cNvSpPr/>
          <p:nvPr/>
        </p:nvSpPr>
        <p:spPr>
          <a:xfrm>
            <a:off x="3364992" y="2084832"/>
            <a:ext cx="5138928" cy="822960"/>
          </a:xfrm>
          <a:prstGeom prst="rect">
            <a:avLst/>
          </a:prstGeom>
          <a:noFill/>
          <a:ln/>
        </p:spPr>
        <p:txBody>
          <a:bodyPr wrap="square" rtlCol="0" anchor="ctr"/>
          <a:lstStyle/>
          <a:p>
            <a:pPr indent="0" marL="0">
              <a:buNone/>
            </a:pPr>
            <a:r>
              <a:rPr lang="en-US" sz="950" dirty="0">
                <a:solidFill>
                  <a:srgbClr val="2C1A1E"/>
                </a:solidFill>
                <a:latin typeface="Calibri" pitchFamily="34" charset="0"/>
                <a:ea typeface="Calibri" pitchFamily="34" charset="-122"/>
                <a:cs typeface="Calibri" pitchFamily="34" charset="-120"/>
              </a:rPr>
              <a:t>Warrant check: Specific? Names the research. Accurate? Yes. Warrant? Both establish that the cognitive state requires conditions unavailable in distracted environments.</a:t>
            </a:r>
            <a:endParaRPr lang="en-US" sz="950" dirty="0"/>
          </a:p>
        </p:txBody>
      </p:sp>
      <p:sp>
        <p:nvSpPr>
          <p:cNvPr id="13" name="Shape 11"/>
          <p:cNvSpPr/>
          <p:nvPr/>
        </p:nvSpPr>
        <p:spPr>
          <a:xfrm>
            <a:off x="457200" y="2980944"/>
            <a:ext cx="8229600" cy="896112"/>
          </a:xfrm>
          <a:prstGeom prst="roundRect">
            <a:avLst>
              <a:gd name="adj" fmla="val 8163"/>
            </a:avLst>
          </a:prstGeom>
          <a:solidFill>
            <a:srgbClr val="EEF3FF"/>
          </a:solidFill>
          <a:ln w="10160">
            <a:solidFill>
              <a:srgbClr val="E8D4D7"/>
            </a:solidFill>
            <a:prstDash val="solid"/>
          </a:ln>
          <a:effectLst>
            <a:outerShdw sx="100000" sy="100000" kx="0" ky="0" algn="bl" rotWithShape="0" blurRad="88900" dist="25400" dir="2700000">
              <a:srgbClr val="000000">
                <a:alpha val="9000"/>
              </a:srgbClr>
            </a:outerShdw>
          </a:effectLst>
        </p:spPr>
      </p:sp>
      <p:sp>
        <p:nvSpPr>
          <p:cNvPr id="14" name="Shape 12"/>
          <p:cNvSpPr/>
          <p:nvPr/>
        </p:nvSpPr>
        <p:spPr>
          <a:xfrm>
            <a:off x="621792" y="3072384"/>
            <a:ext cx="347472" cy="347472"/>
          </a:xfrm>
          <a:prstGeom prst="ellipse">
            <a:avLst/>
          </a:prstGeom>
          <a:solidFill>
            <a:srgbClr val="1A56DB"/>
          </a:solidFill>
          <a:ln w="12700">
            <a:solidFill>
              <a:srgbClr val="1A56DB"/>
            </a:solidFill>
            <a:prstDash val="solid"/>
          </a:ln>
        </p:spPr>
      </p:sp>
      <p:sp>
        <p:nvSpPr>
          <p:cNvPr id="15" name="Text 13"/>
          <p:cNvSpPr/>
          <p:nvPr/>
        </p:nvSpPr>
        <p:spPr>
          <a:xfrm>
            <a:off x="621792" y="3072384"/>
            <a:ext cx="347472" cy="347472"/>
          </a:xfrm>
          <a:prstGeom prst="rect">
            <a:avLst/>
          </a:prstGeom>
          <a:noFill/>
          <a:ln/>
        </p:spPr>
        <p:txBody>
          <a:bodyPr wrap="square" rtlCol="0" anchor="ctr"/>
          <a:lstStyle/>
          <a:p>
            <a:pPr algn="ctr" indent="0" marL="0">
              <a:buNone/>
            </a:pPr>
            <a:r>
              <a:rPr lang="en-US" sz="1200" b="1" dirty="0">
                <a:solidFill>
                  <a:srgbClr val="FFFFFF"/>
                </a:solidFill>
                <a:latin typeface="Calibri" pitchFamily="34" charset="0"/>
                <a:ea typeface="Calibri" pitchFamily="34" charset="-122"/>
                <a:cs typeface="Calibri" pitchFamily="34" charset="-120"/>
              </a:rPr>
              <a:t>P2</a:t>
            </a:r>
            <a:endParaRPr lang="en-US" sz="1200" dirty="0"/>
          </a:p>
        </p:txBody>
      </p:sp>
      <p:sp>
        <p:nvSpPr>
          <p:cNvPr id="16" name="Text 14"/>
          <p:cNvSpPr/>
          <p:nvPr/>
        </p:nvSpPr>
        <p:spPr>
          <a:xfrm>
            <a:off x="1042416" y="3054096"/>
            <a:ext cx="2249424" cy="347472"/>
          </a:xfrm>
          <a:prstGeom prst="rect">
            <a:avLst/>
          </a:prstGeom>
          <a:noFill/>
          <a:ln/>
        </p:spPr>
        <p:txBody>
          <a:bodyPr wrap="square" rtlCol="0" anchor="ctr"/>
          <a:lstStyle/>
          <a:p>
            <a:pPr indent="0" marL="0">
              <a:buNone/>
            </a:pPr>
            <a:r>
              <a:rPr lang="en-US" sz="1050" b="1" dirty="0">
                <a:solidFill>
                  <a:srgbClr val="1A0508"/>
                </a:solidFill>
                <a:latin typeface="Calibri" pitchFamily="34" charset="0"/>
                <a:ea typeface="Calibri" pitchFamily="34" charset="-122"/>
                <a:cs typeface="Calibri" pitchFamily="34" charset="-120"/>
              </a:rPr>
              <a:t>Collaboration structurally prevents deep-work conditions</a:t>
            </a:r>
            <a:endParaRPr lang="en-US" sz="1050" dirty="0"/>
          </a:p>
        </p:txBody>
      </p:sp>
      <p:sp>
        <p:nvSpPr>
          <p:cNvPr id="17" name="Text 15"/>
          <p:cNvSpPr/>
          <p:nvPr/>
        </p:nvSpPr>
        <p:spPr>
          <a:xfrm>
            <a:off x="1042416" y="3419856"/>
            <a:ext cx="2249424" cy="402336"/>
          </a:xfrm>
          <a:prstGeom prst="rect">
            <a:avLst/>
          </a:prstGeom>
          <a:noFill/>
          <a:ln/>
        </p:spPr>
        <p:txBody>
          <a:bodyPr wrap="square" rtlCol="0" anchor="ctr"/>
          <a:lstStyle/>
          <a:p>
            <a:pPr indent="0" marL="0">
              <a:buNone/>
            </a:pPr>
            <a:r>
              <a:rPr lang="en-US" sz="950" dirty="0">
                <a:solidFill>
                  <a:srgbClr val="2C1A1E"/>
                </a:solidFill>
                <a:latin typeface="Calibri" pitchFamily="34" charset="0"/>
                <a:ea typeface="Calibri" pitchFamily="34" charset="-122"/>
                <a:cs typeface="Calibri" pitchFamily="34" charset="-120"/>
              </a:rPr>
              <a:t>Evidence: Research on interruption cost (23-minute recovery per interruption) + conversational overhead of coordination</a:t>
            </a:r>
            <a:endParaRPr lang="en-US" sz="950" dirty="0"/>
          </a:p>
        </p:txBody>
      </p:sp>
      <p:sp>
        <p:nvSpPr>
          <p:cNvPr id="18" name="Text 16"/>
          <p:cNvSpPr/>
          <p:nvPr/>
        </p:nvSpPr>
        <p:spPr>
          <a:xfrm>
            <a:off x="3364992" y="3072384"/>
            <a:ext cx="5138928" cy="822960"/>
          </a:xfrm>
          <a:prstGeom prst="rect">
            <a:avLst/>
          </a:prstGeom>
          <a:noFill/>
          <a:ln/>
        </p:spPr>
        <p:txBody>
          <a:bodyPr wrap="square" rtlCol="0" anchor="ctr"/>
          <a:lstStyle/>
          <a:p>
            <a:pPr indent="0" marL="0">
              <a:buNone/>
            </a:pPr>
            <a:r>
              <a:rPr lang="en-US" sz="950" dirty="0">
                <a:solidFill>
                  <a:srgbClr val="2C1A1E"/>
                </a:solidFill>
                <a:latin typeface="Calibri" pitchFamily="34" charset="0"/>
                <a:ea typeface="Calibri" pitchFamily="34" charset="-122"/>
                <a:cs typeface="Calibri" pitchFamily="34" charset="-120"/>
              </a:rPr>
              <a:t>Warrant check: Specific? Names the finding and its quantity. Accurate? Yes. Warrant? If recovery takes 23 minutes and collaboration requires ongoing interruption, the incompatibility is structural.</a:t>
            </a:r>
            <a:endParaRPr lang="en-US" sz="950" dirty="0"/>
          </a:p>
        </p:txBody>
      </p:sp>
      <p:sp>
        <p:nvSpPr>
          <p:cNvPr id="19" name="Shape 17"/>
          <p:cNvSpPr/>
          <p:nvPr/>
        </p:nvSpPr>
        <p:spPr>
          <a:xfrm>
            <a:off x="457200" y="3968496"/>
            <a:ext cx="8229600" cy="896112"/>
          </a:xfrm>
          <a:prstGeom prst="roundRect">
            <a:avLst>
              <a:gd name="adj" fmla="val 8163"/>
            </a:avLst>
          </a:prstGeom>
          <a:solidFill>
            <a:srgbClr val="E6F5F3"/>
          </a:solidFill>
          <a:ln w="10160">
            <a:solidFill>
              <a:srgbClr val="E8D4D7"/>
            </a:solidFill>
            <a:prstDash val="solid"/>
          </a:ln>
          <a:effectLst>
            <a:outerShdw sx="100000" sy="100000" kx="0" ky="0" algn="bl" rotWithShape="0" blurRad="88900" dist="25400" dir="2700000">
              <a:srgbClr val="000000">
                <a:alpha val="9000"/>
              </a:srgbClr>
            </a:outerShdw>
          </a:effectLst>
        </p:spPr>
      </p:sp>
      <p:sp>
        <p:nvSpPr>
          <p:cNvPr id="20" name="Shape 18"/>
          <p:cNvSpPr/>
          <p:nvPr/>
        </p:nvSpPr>
        <p:spPr>
          <a:xfrm>
            <a:off x="621792" y="4059936"/>
            <a:ext cx="347472" cy="347472"/>
          </a:xfrm>
          <a:prstGeom prst="ellipse">
            <a:avLst/>
          </a:prstGeom>
          <a:solidFill>
            <a:srgbClr val="0D6F66"/>
          </a:solidFill>
          <a:ln w="12700">
            <a:solidFill>
              <a:srgbClr val="0D6F66"/>
            </a:solidFill>
            <a:prstDash val="solid"/>
          </a:ln>
        </p:spPr>
      </p:sp>
      <p:sp>
        <p:nvSpPr>
          <p:cNvPr id="21" name="Text 19"/>
          <p:cNvSpPr/>
          <p:nvPr/>
        </p:nvSpPr>
        <p:spPr>
          <a:xfrm>
            <a:off x="621792" y="4059936"/>
            <a:ext cx="347472" cy="347472"/>
          </a:xfrm>
          <a:prstGeom prst="rect">
            <a:avLst/>
          </a:prstGeom>
          <a:noFill/>
          <a:ln/>
        </p:spPr>
        <p:txBody>
          <a:bodyPr wrap="square" rtlCol="0" anchor="ctr"/>
          <a:lstStyle/>
          <a:p>
            <a:pPr algn="ctr" indent="0" marL="0">
              <a:buNone/>
            </a:pPr>
            <a:r>
              <a:rPr lang="en-US" sz="1200" b="1" dirty="0">
                <a:solidFill>
                  <a:srgbClr val="FFFFFF"/>
                </a:solidFill>
                <a:latin typeface="Calibri" pitchFamily="34" charset="0"/>
                <a:ea typeface="Calibri" pitchFamily="34" charset="-122"/>
                <a:cs typeface="Calibri" pitchFamily="34" charset="-120"/>
              </a:rPr>
              <a:t>P3</a:t>
            </a:r>
            <a:endParaRPr lang="en-US" sz="1200" dirty="0"/>
          </a:p>
        </p:txBody>
      </p:sp>
      <p:sp>
        <p:nvSpPr>
          <p:cNvPr id="22" name="Text 20"/>
          <p:cNvSpPr/>
          <p:nvPr/>
        </p:nvSpPr>
        <p:spPr>
          <a:xfrm>
            <a:off x="1042416" y="4041648"/>
            <a:ext cx="2249424" cy="347472"/>
          </a:xfrm>
          <a:prstGeom prst="rect">
            <a:avLst/>
          </a:prstGeom>
          <a:noFill/>
          <a:ln/>
        </p:spPr>
        <p:txBody>
          <a:bodyPr wrap="square" rtlCol="0" anchor="ctr"/>
          <a:lstStyle/>
          <a:p>
            <a:pPr indent="0" marL="0">
              <a:buNone/>
            </a:pPr>
            <a:r>
              <a:rPr lang="en-US" sz="1050" b="1" dirty="0">
                <a:solidFill>
                  <a:srgbClr val="1A0508"/>
                </a:solidFill>
                <a:latin typeface="Calibri" pitchFamily="34" charset="0"/>
                <a:ea typeface="Calibri" pitchFamily="34" charset="-122"/>
                <a:cs typeface="Calibri" pitchFamily="34" charset="-120"/>
              </a:rPr>
              <a:t>Meaningful achievement requires deep-work output</a:t>
            </a:r>
            <a:endParaRPr lang="en-US" sz="1050" dirty="0"/>
          </a:p>
        </p:txBody>
      </p:sp>
      <p:sp>
        <p:nvSpPr>
          <p:cNvPr id="23" name="Text 21"/>
          <p:cNvSpPr/>
          <p:nvPr/>
        </p:nvSpPr>
        <p:spPr>
          <a:xfrm>
            <a:off x="1042416" y="4407408"/>
            <a:ext cx="2249424" cy="402336"/>
          </a:xfrm>
          <a:prstGeom prst="rect">
            <a:avLst/>
          </a:prstGeom>
          <a:noFill/>
          <a:ln/>
        </p:spPr>
        <p:txBody>
          <a:bodyPr wrap="square" rtlCol="0" anchor="ctr"/>
          <a:lstStyle/>
          <a:p>
            <a:pPr indent="0" marL="0">
              <a:buNone/>
            </a:pPr>
            <a:r>
              <a:rPr lang="en-US" sz="950" dirty="0">
                <a:solidFill>
                  <a:srgbClr val="2C1A1E"/>
                </a:solidFill>
                <a:latin typeface="Calibri" pitchFamily="34" charset="0"/>
                <a:ea typeface="Calibri" pitchFamily="34" charset="-122"/>
                <a:cs typeface="Calibri" pitchFamily="34" charset="-120"/>
              </a:rPr>
              <a:t>Evidence: General relativity developed during Einstein's solitary patent-office years. DNA structure during Crick and Watson's extended solo analytical periods. OR: thought experiment isolating the variable.</a:t>
            </a:r>
            <a:endParaRPr lang="en-US" sz="950" dirty="0"/>
          </a:p>
        </p:txBody>
      </p:sp>
      <p:sp>
        <p:nvSpPr>
          <p:cNvPr id="24" name="Text 22"/>
          <p:cNvSpPr/>
          <p:nvPr/>
        </p:nvSpPr>
        <p:spPr>
          <a:xfrm>
            <a:off x="3364992" y="4059936"/>
            <a:ext cx="5138928" cy="822960"/>
          </a:xfrm>
          <a:prstGeom prst="rect">
            <a:avLst/>
          </a:prstGeom>
          <a:noFill/>
          <a:ln/>
        </p:spPr>
        <p:txBody>
          <a:bodyPr wrap="square" rtlCol="0" anchor="ctr"/>
          <a:lstStyle/>
          <a:p>
            <a:pPr indent="0" marL="0">
              <a:buNone/>
            </a:pPr>
            <a:r>
              <a:rPr lang="en-US" sz="950" dirty="0">
                <a:solidFill>
                  <a:srgbClr val="2C1A1E"/>
                </a:solidFill>
                <a:latin typeface="Calibri" pitchFamily="34" charset="0"/>
                <a:ea typeface="Calibri" pitchFamily="34" charset="-122"/>
                <a:cs typeface="Calibri" pitchFamily="34" charset="-120"/>
              </a:rPr>
              <a:t>Warrant check: Specific? Names cases and period. Accurate? Yes. Warrant? Cases are presented as 'the specific breakthrough required months of sustained analysis' — not 'geniuses worked alone.'</a:t>
            </a:r>
            <a:endParaRPr lang="en-US" sz="950"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name="Slide 33">
    <p:bg>
      <p:bgPr>
        <a:solidFill>
          <a:srgbClr val="1A0508"/>
        </a:solidFill>
      </p:bgPr>
    </p:bg>
    <p:spTree>
      <p:nvGrpSpPr>
        <p:cNvPr id="1" name=""/>
        <p:cNvGrpSpPr/>
        <p:nvPr/>
      </p:nvGrpSpPr>
      <p:grpSpPr>
        <a:xfrm>
          <a:off x="0" y="0"/>
          <a:ext cx="0" cy="0"/>
          <a:chOff x="0" y="0"/>
          <a:chExt cx="0" cy="0"/>
        </a:xfrm>
      </p:grpSpPr>
      <p:sp>
        <p:nvSpPr>
          <p:cNvPr id="2" name="Text 0"/>
          <p:cNvSpPr/>
          <p:nvPr/>
        </p:nvSpPr>
        <p:spPr>
          <a:xfrm>
            <a:off x="5029200" y="0"/>
            <a:ext cx="3840480" cy="4663440"/>
          </a:xfrm>
          <a:prstGeom prst="rect">
            <a:avLst/>
          </a:prstGeom>
          <a:noFill/>
          <a:ln/>
        </p:spPr>
        <p:txBody>
          <a:bodyPr wrap="square" rtlCol="0" anchor="b"/>
          <a:lstStyle/>
          <a:p>
            <a:pPr algn="r" indent="0" marL="0">
              <a:buNone/>
            </a:pPr>
            <a:r>
              <a:rPr lang="en-US" sz="20000" b="1" dirty="0">
                <a:solidFill>
                  <a:srgbClr val="FFFFFF">
                    <a:alpha val="6000"/>
                  </a:srgbClr>
                </a:solidFill>
                <a:latin typeface="Cambria" pitchFamily="34" charset="0"/>
                <a:ea typeface="Cambria" pitchFamily="34" charset="-122"/>
                <a:cs typeface="Cambria" pitchFamily="34" charset="-120"/>
              </a:rPr>
              <a:t>⏰</a:t>
            </a:r>
            <a:endParaRPr lang="en-US" sz="20000" dirty="0"/>
          </a:p>
        </p:txBody>
      </p:sp>
      <p:sp>
        <p:nvSpPr>
          <p:cNvPr id="3" name="Shape 1"/>
          <p:cNvSpPr/>
          <p:nvPr/>
        </p:nvSpPr>
        <p:spPr>
          <a:xfrm>
            <a:off x="-731520" y="-731520"/>
            <a:ext cx="4114800" cy="4114800"/>
          </a:xfrm>
          <a:prstGeom prst="ellipse">
            <a:avLst/>
          </a:prstGeom>
          <a:solidFill>
            <a:srgbClr val="9B1D2A">
              <a:alpha val="12000"/>
            </a:srgbClr>
          </a:solidFill>
          <a:ln w="12700">
            <a:solidFill>
              <a:srgbClr val="9B1D2A">
                <a:alpha val="12000"/>
              </a:srgbClr>
            </a:solidFill>
            <a:prstDash val="solid"/>
          </a:ln>
        </p:spPr>
      </p:sp>
      <p:sp>
        <p:nvSpPr>
          <p:cNvPr id="4" name="Text 2"/>
          <p:cNvSpPr/>
          <p:nvPr/>
        </p:nvSpPr>
        <p:spPr>
          <a:xfrm>
            <a:off x="594360" y="1417320"/>
            <a:ext cx="6949440" cy="1325880"/>
          </a:xfrm>
          <a:prstGeom prst="rect">
            <a:avLst/>
          </a:prstGeom>
          <a:noFill/>
          <a:ln/>
        </p:spPr>
        <p:txBody>
          <a:bodyPr wrap="square" rtlCol="0" anchor="ctr"/>
          <a:lstStyle/>
          <a:p>
            <a:pPr indent="0" marL="0">
              <a:buNone/>
            </a:pPr>
            <a:r>
              <a:rPr lang="en-US" sz="4000" b="1" dirty="0">
                <a:solidFill>
                  <a:srgbClr val="FFFFFF"/>
                </a:solidFill>
                <a:latin typeface="Cambria" pitchFamily="34" charset="0"/>
                <a:ea typeface="Cambria" pitchFamily="34" charset="-122"/>
                <a:cs typeface="Cambria" pitchFamily="34" charset="-120"/>
              </a:rPr>
              <a:t>Bell Ringer</a:t>
            </a:r>
            <a:endParaRPr lang="en-US" sz="4000" dirty="0"/>
          </a:p>
        </p:txBody>
      </p:sp>
      <p:sp>
        <p:nvSpPr>
          <p:cNvPr id="5" name="Text 3"/>
          <p:cNvSpPr/>
          <p:nvPr/>
        </p:nvSpPr>
        <p:spPr>
          <a:xfrm>
            <a:off x="594360" y="2834640"/>
            <a:ext cx="6949440" cy="594360"/>
          </a:xfrm>
          <a:prstGeom prst="rect">
            <a:avLst/>
          </a:prstGeom>
          <a:noFill/>
          <a:ln/>
        </p:spPr>
        <p:txBody>
          <a:bodyPr wrap="square" rtlCol="0" anchor="ctr"/>
          <a:lstStyle/>
          <a:p>
            <a:pPr indent="0" marL="0">
              <a:buNone/>
            </a:pPr>
            <a:r>
              <a:rPr lang="en-US" sz="1650" dirty="0">
                <a:solidFill>
                  <a:srgbClr val="F0C8D0"/>
                </a:solidFill>
                <a:latin typeface="Calibri" pitchFamily="34" charset="0"/>
                <a:ea typeface="Calibri" pitchFamily="34" charset="-122"/>
                <a:cs typeface="Calibri" pitchFamily="34" charset="-120"/>
              </a:rPr>
              <a:t>5 minutes · Identify the move each prompt invites · Write one-sentence justification</a:t>
            </a:r>
            <a:endParaRPr lang="en-US" sz="1650" dirty="0"/>
          </a:p>
        </p:txBody>
      </p:sp>
      <p:sp>
        <p:nvSpPr>
          <p:cNvPr id="6" name="Shape 4"/>
          <p:cNvSpPr/>
          <p:nvPr/>
        </p:nvSpPr>
        <p:spPr>
          <a:xfrm>
            <a:off x="594360" y="4517136"/>
            <a:ext cx="182880" cy="182880"/>
          </a:xfrm>
          <a:prstGeom prst="ellipse">
            <a:avLst/>
          </a:prstGeom>
          <a:solidFill>
            <a:srgbClr val="9B1D2A"/>
          </a:solidFill>
          <a:ln w="12700">
            <a:solidFill>
              <a:srgbClr val="9B1D2A"/>
            </a:solidFill>
            <a:prstDash val="solid"/>
          </a:ln>
        </p:spPr>
      </p:sp>
      <p:sp>
        <p:nvSpPr>
          <p:cNvPr id="7" name="Shape 5"/>
          <p:cNvSpPr/>
          <p:nvPr/>
        </p:nvSpPr>
        <p:spPr>
          <a:xfrm>
            <a:off x="941832" y="4517136"/>
            <a:ext cx="182880" cy="182880"/>
          </a:xfrm>
          <a:prstGeom prst="ellipse">
            <a:avLst/>
          </a:prstGeom>
          <a:solidFill>
            <a:srgbClr val="C47F17"/>
          </a:solidFill>
          <a:ln w="12700">
            <a:solidFill>
              <a:srgbClr val="C47F17"/>
            </a:solidFill>
            <a:prstDash val="solid"/>
          </a:ln>
        </p:spPr>
      </p:sp>
      <p:sp>
        <p:nvSpPr>
          <p:cNvPr id="8" name="Shape 6"/>
          <p:cNvSpPr/>
          <p:nvPr/>
        </p:nvSpPr>
        <p:spPr>
          <a:xfrm>
            <a:off x="1289304" y="4517136"/>
            <a:ext cx="182880" cy="182880"/>
          </a:xfrm>
          <a:prstGeom prst="ellipse">
            <a:avLst/>
          </a:prstGeom>
          <a:solidFill>
            <a:srgbClr val="0D6F66"/>
          </a:solidFill>
          <a:ln w="12700">
            <a:solidFill>
              <a:srgbClr val="0D6F66"/>
            </a:solidFill>
            <a:prstDash val="solid"/>
          </a:ln>
        </p:spPr>
      </p:sp>
      <p:sp>
        <p:nvSpPr>
          <p:cNvPr id="9" name="Shape 7"/>
          <p:cNvSpPr/>
          <p:nvPr/>
        </p:nvSpPr>
        <p:spPr>
          <a:xfrm>
            <a:off x="1636776" y="4517136"/>
            <a:ext cx="182880" cy="182880"/>
          </a:xfrm>
          <a:prstGeom prst="ellipse">
            <a:avLst/>
          </a:prstGeom>
          <a:solidFill>
            <a:srgbClr val="1A56DB"/>
          </a:solidFill>
          <a:ln w="12700">
            <a:solidFill>
              <a:srgbClr val="1A56DB"/>
            </a:solidFill>
            <a:prstDash val="solid"/>
          </a:ln>
        </p:spPr>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name="Slide 34">
    <p:bg>
      <p:bgPr>
        <a:solidFill>
          <a:srgbClr val="1A0508"/>
        </a:solidFill>
      </p:bgPr>
    </p:bg>
    <p:spTree>
      <p:nvGrpSpPr>
        <p:cNvPr id="1" name=""/>
        <p:cNvGrpSpPr/>
        <p:nvPr/>
      </p:nvGrpSpPr>
      <p:grpSpPr>
        <a:xfrm>
          <a:off x="0" y="0"/>
          <a:ext cx="0" cy="0"/>
          <a:chOff x="0" y="0"/>
          <a:chExt cx="0" cy="0"/>
        </a:xfrm>
      </p:grpSpPr>
      <p:sp>
        <p:nvSpPr>
          <p:cNvPr id="2" name="Text 0"/>
          <p:cNvSpPr/>
          <p:nvPr/>
        </p:nvSpPr>
        <p:spPr>
          <a:xfrm>
            <a:off x="457200" y="164592"/>
            <a:ext cx="8229600" cy="402336"/>
          </a:xfrm>
          <a:prstGeom prst="rect">
            <a:avLst/>
          </a:prstGeom>
          <a:noFill/>
          <a:ln/>
        </p:spPr>
        <p:txBody>
          <a:bodyPr wrap="square" rtlCol="0" anchor="ctr"/>
          <a:lstStyle/>
          <a:p>
            <a:pPr indent="0" marL="0">
              <a:buNone/>
            </a:pPr>
            <a:r>
              <a:rPr lang="en-US" sz="1300" b="1" spc="400" kern="0" dirty="0">
                <a:solidFill>
                  <a:srgbClr val="C47F17"/>
                </a:solidFill>
                <a:latin typeface="Calibri" pitchFamily="34" charset="0"/>
                <a:ea typeface="Calibri" pitchFamily="34" charset="-122"/>
                <a:cs typeface="Calibri" pitchFamily="34" charset="-120"/>
              </a:rPr>
              <a:t>BELL RINGER</a:t>
            </a:r>
            <a:endParaRPr lang="en-US" sz="1300" dirty="0"/>
          </a:p>
        </p:txBody>
      </p:sp>
      <p:sp>
        <p:nvSpPr>
          <p:cNvPr id="3" name="Text 1"/>
          <p:cNvSpPr/>
          <p:nvPr/>
        </p:nvSpPr>
        <p:spPr>
          <a:xfrm>
            <a:off x="457200" y="621792"/>
            <a:ext cx="8229600" cy="402336"/>
          </a:xfrm>
          <a:prstGeom prst="rect">
            <a:avLst/>
          </a:prstGeom>
          <a:noFill/>
          <a:ln/>
        </p:spPr>
        <p:txBody>
          <a:bodyPr wrap="square" rtlCol="0" anchor="ctr"/>
          <a:lstStyle/>
          <a:p>
            <a:pPr indent="0" marL="0">
              <a:buNone/>
            </a:pPr>
            <a:r>
              <a:rPr lang="en-US" sz="1300" dirty="0">
                <a:solidFill>
                  <a:srgbClr val="CADCFC"/>
                </a:solidFill>
                <a:latin typeface="Calibri" pitchFamily="34" charset="0"/>
                <a:ea typeface="Calibri" pitchFamily="34" charset="-122"/>
                <a:cs typeface="Calibri" pitchFamily="34" charset="-120"/>
              </a:rPr>
              <a:t>For each prompt, identify whether it most invites DEFEND, CHALLENGE, or QUALIFY. Write one sentence explaining why. 4 minutes.</a:t>
            </a:r>
            <a:endParaRPr lang="en-US" sz="1300" dirty="0"/>
          </a:p>
        </p:txBody>
      </p:sp>
      <p:sp>
        <p:nvSpPr>
          <p:cNvPr id="4" name="Shape 2"/>
          <p:cNvSpPr/>
          <p:nvPr/>
        </p:nvSpPr>
        <p:spPr>
          <a:xfrm>
            <a:off x="457200" y="1133856"/>
            <a:ext cx="310896" cy="310896"/>
          </a:xfrm>
          <a:prstGeom prst="ellipse">
            <a:avLst/>
          </a:prstGeom>
          <a:solidFill>
            <a:srgbClr val="9B1D2A"/>
          </a:solidFill>
          <a:ln w="12700">
            <a:solidFill>
              <a:srgbClr val="9B1D2A"/>
            </a:solidFill>
            <a:prstDash val="solid"/>
          </a:ln>
        </p:spPr>
      </p:sp>
      <p:sp>
        <p:nvSpPr>
          <p:cNvPr id="5" name="Text 3"/>
          <p:cNvSpPr/>
          <p:nvPr/>
        </p:nvSpPr>
        <p:spPr>
          <a:xfrm>
            <a:off x="457200" y="1133856"/>
            <a:ext cx="310896" cy="310896"/>
          </a:xfrm>
          <a:prstGeom prst="rect">
            <a:avLst/>
          </a:prstGeom>
          <a:noFill/>
          <a:ln/>
        </p:spPr>
        <p:txBody>
          <a:bodyPr wrap="square" rtlCol="0" anchor="ctr"/>
          <a:lstStyle/>
          <a:p>
            <a:pPr algn="ctr" indent="0" marL="0">
              <a:buNone/>
            </a:pPr>
            <a:r>
              <a:rPr lang="en-US" sz="1200" b="1" dirty="0">
                <a:solidFill>
                  <a:srgbClr val="FFFFFF"/>
                </a:solidFill>
                <a:latin typeface="Calibri" pitchFamily="34" charset="0"/>
                <a:ea typeface="Calibri" pitchFamily="34" charset="-122"/>
                <a:cs typeface="Calibri" pitchFamily="34" charset="-120"/>
              </a:rPr>
              <a:t>1</a:t>
            </a:r>
            <a:endParaRPr lang="en-US" sz="1200" dirty="0"/>
          </a:p>
        </p:txBody>
      </p:sp>
      <p:sp>
        <p:nvSpPr>
          <p:cNvPr id="6" name="Shape 4"/>
          <p:cNvSpPr/>
          <p:nvPr/>
        </p:nvSpPr>
        <p:spPr>
          <a:xfrm>
            <a:off x="859536" y="1097280"/>
            <a:ext cx="7827264" cy="1188720"/>
          </a:xfrm>
          <a:prstGeom prst="roundRect">
            <a:avLst>
              <a:gd name="adj" fmla="val 6154"/>
            </a:avLst>
          </a:prstGeom>
          <a:solidFill>
            <a:srgbClr val="0C0208"/>
          </a:solidFill>
          <a:ln w="10160">
            <a:solidFill>
              <a:srgbClr val="9B1D2A"/>
            </a:solidFill>
            <a:prstDash val="solid"/>
          </a:ln>
        </p:spPr>
      </p:sp>
      <p:sp>
        <p:nvSpPr>
          <p:cNvPr id="7" name="Text 5"/>
          <p:cNvSpPr/>
          <p:nvPr/>
        </p:nvSpPr>
        <p:spPr>
          <a:xfrm>
            <a:off x="1005840" y="1188720"/>
            <a:ext cx="7534656" cy="694944"/>
          </a:xfrm>
          <a:prstGeom prst="rect">
            <a:avLst/>
          </a:prstGeom>
          <a:noFill/>
          <a:ln/>
        </p:spPr>
        <p:txBody>
          <a:bodyPr wrap="square" rtlCol="0" anchor="ctr"/>
          <a:lstStyle/>
          <a:p>
            <a:pPr indent="0" marL="0">
              <a:buNone/>
            </a:pPr>
            <a:r>
              <a:rPr lang="en-US" sz="1200" i="1" dirty="0">
                <a:solidFill>
                  <a:srgbClr val="CADCFC"/>
                </a:solidFill>
                <a:latin typeface="Calibri" pitchFamily="34" charset="0"/>
                <a:ea typeface="Calibri" pitchFamily="34" charset="-122"/>
                <a:cs typeface="Calibri" pitchFamily="34" charset="-120"/>
              </a:rPr>
              <a:t>"Write an essay that defends, challenges, or qualifies the claim that access to the internet is a basic human right that governments are obligated to provide."</a:t>
            </a:r>
            <a:endParaRPr lang="en-US" sz="1200" dirty="0"/>
          </a:p>
        </p:txBody>
      </p:sp>
      <p:sp>
        <p:nvSpPr>
          <p:cNvPr id="8" name="Text 6"/>
          <p:cNvSpPr/>
          <p:nvPr/>
        </p:nvSpPr>
        <p:spPr>
          <a:xfrm>
            <a:off x="1005840" y="1920240"/>
            <a:ext cx="7534656" cy="292608"/>
          </a:xfrm>
          <a:prstGeom prst="rect">
            <a:avLst/>
          </a:prstGeom>
          <a:noFill/>
          <a:ln/>
        </p:spPr>
        <p:txBody>
          <a:bodyPr wrap="square" rtlCol="0" anchor="ctr"/>
          <a:lstStyle/>
          <a:p>
            <a:pPr indent="0" marL="0">
              <a:buNone/>
            </a:pPr>
            <a:r>
              <a:rPr lang="en-US" sz="1100" dirty="0">
                <a:solidFill>
                  <a:srgbClr val="9080A0"/>
                </a:solidFill>
                <a:latin typeface="Calibri" pitchFamily="34" charset="0"/>
                <a:ea typeface="Calibri" pitchFamily="34" charset="-122"/>
                <a:cs typeface="Calibri" pitchFamily="34" charset="-120"/>
              </a:rPr>
              <a:t>Move: ____________   Reason: _____________________________________________</a:t>
            </a:r>
            <a:endParaRPr lang="en-US" sz="1100" dirty="0"/>
          </a:p>
        </p:txBody>
      </p:sp>
      <p:sp>
        <p:nvSpPr>
          <p:cNvPr id="9" name="Shape 7"/>
          <p:cNvSpPr/>
          <p:nvPr/>
        </p:nvSpPr>
        <p:spPr>
          <a:xfrm>
            <a:off x="457200" y="2450592"/>
            <a:ext cx="310896" cy="310896"/>
          </a:xfrm>
          <a:prstGeom prst="ellipse">
            <a:avLst/>
          </a:prstGeom>
          <a:solidFill>
            <a:srgbClr val="9B1D2A"/>
          </a:solidFill>
          <a:ln w="12700">
            <a:solidFill>
              <a:srgbClr val="9B1D2A"/>
            </a:solidFill>
            <a:prstDash val="solid"/>
          </a:ln>
        </p:spPr>
      </p:sp>
      <p:sp>
        <p:nvSpPr>
          <p:cNvPr id="10" name="Text 8"/>
          <p:cNvSpPr/>
          <p:nvPr/>
        </p:nvSpPr>
        <p:spPr>
          <a:xfrm>
            <a:off x="457200" y="2450592"/>
            <a:ext cx="310896" cy="310896"/>
          </a:xfrm>
          <a:prstGeom prst="rect">
            <a:avLst/>
          </a:prstGeom>
          <a:noFill/>
          <a:ln/>
        </p:spPr>
        <p:txBody>
          <a:bodyPr wrap="square" rtlCol="0" anchor="ctr"/>
          <a:lstStyle/>
          <a:p>
            <a:pPr algn="ctr" indent="0" marL="0">
              <a:buNone/>
            </a:pPr>
            <a:r>
              <a:rPr lang="en-US" sz="1200" b="1" dirty="0">
                <a:solidFill>
                  <a:srgbClr val="FFFFFF"/>
                </a:solidFill>
                <a:latin typeface="Calibri" pitchFamily="34" charset="0"/>
                <a:ea typeface="Calibri" pitchFamily="34" charset="-122"/>
                <a:cs typeface="Calibri" pitchFamily="34" charset="-120"/>
              </a:rPr>
              <a:t>2</a:t>
            </a:r>
            <a:endParaRPr lang="en-US" sz="1200" dirty="0"/>
          </a:p>
        </p:txBody>
      </p:sp>
      <p:sp>
        <p:nvSpPr>
          <p:cNvPr id="11" name="Shape 9"/>
          <p:cNvSpPr/>
          <p:nvPr/>
        </p:nvSpPr>
        <p:spPr>
          <a:xfrm>
            <a:off x="859536" y="2414016"/>
            <a:ext cx="7827264" cy="1188720"/>
          </a:xfrm>
          <a:prstGeom prst="roundRect">
            <a:avLst>
              <a:gd name="adj" fmla="val 6154"/>
            </a:avLst>
          </a:prstGeom>
          <a:solidFill>
            <a:srgbClr val="0C0208"/>
          </a:solidFill>
          <a:ln w="10160">
            <a:solidFill>
              <a:srgbClr val="9B1D2A"/>
            </a:solidFill>
            <a:prstDash val="solid"/>
          </a:ln>
        </p:spPr>
      </p:sp>
      <p:sp>
        <p:nvSpPr>
          <p:cNvPr id="12" name="Text 10"/>
          <p:cNvSpPr/>
          <p:nvPr/>
        </p:nvSpPr>
        <p:spPr>
          <a:xfrm>
            <a:off x="1005840" y="2505456"/>
            <a:ext cx="7534656" cy="694944"/>
          </a:xfrm>
          <a:prstGeom prst="rect">
            <a:avLst/>
          </a:prstGeom>
          <a:noFill/>
          <a:ln/>
        </p:spPr>
        <p:txBody>
          <a:bodyPr wrap="square" rtlCol="0" anchor="ctr"/>
          <a:lstStyle/>
          <a:p>
            <a:pPr indent="0" marL="0">
              <a:buNone/>
            </a:pPr>
            <a:r>
              <a:rPr lang="en-US" sz="1200" i="1" dirty="0">
                <a:solidFill>
                  <a:srgbClr val="CADCFC"/>
                </a:solidFill>
                <a:latin typeface="Calibri" pitchFamily="34" charset="0"/>
                <a:ea typeface="Calibri" pitchFamily="34" charset="-122"/>
                <a:cs typeface="Calibri" pitchFamily="34" charset="-120"/>
              </a:rPr>
              <a:t>"Write an essay that defends, challenges, or qualifies the claim that a society's ability to address major problems depends more on the courage of its leaders than on the knowledge of its experts."</a:t>
            </a:r>
            <a:endParaRPr lang="en-US" sz="1200" dirty="0"/>
          </a:p>
        </p:txBody>
      </p:sp>
      <p:sp>
        <p:nvSpPr>
          <p:cNvPr id="13" name="Text 11"/>
          <p:cNvSpPr/>
          <p:nvPr/>
        </p:nvSpPr>
        <p:spPr>
          <a:xfrm>
            <a:off x="1005840" y="3236976"/>
            <a:ext cx="7534656" cy="292608"/>
          </a:xfrm>
          <a:prstGeom prst="rect">
            <a:avLst/>
          </a:prstGeom>
          <a:noFill/>
          <a:ln/>
        </p:spPr>
        <p:txBody>
          <a:bodyPr wrap="square" rtlCol="0" anchor="ctr"/>
          <a:lstStyle/>
          <a:p>
            <a:pPr indent="0" marL="0">
              <a:buNone/>
            </a:pPr>
            <a:r>
              <a:rPr lang="en-US" sz="1100" dirty="0">
                <a:solidFill>
                  <a:srgbClr val="9080A0"/>
                </a:solidFill>
                <a:latin typeface="Calibri" pitchFamily="34" charset="0"/>
                <a:ea typeface="Calibri" pitchFamily="34" charset="-122"/>
                <a:cs typeface="Calibri" pitchFamily="34" charset="-120"/>
              </a:rPr>
              <a:t>Move: ____________   Reason: _____________________________________________</a:t>
            </a:r>
            <a:endParaRPr lang="en-US" sz="1100" dirty="0"/>
          </a:p>
        </p:txBody>
      </p:sp>
      <p:sp>
        <p:nvSpPr>
          <p:cNvPr id="14" name="Shape 12"/>
          <p:cNvSpPr/>
          <p:nvPr/>
        </p:nvSpPr>
        <p:spPr>
          <a:xfrm>
            <a:off x="457200" y="3767328"/>
            <a:ext cx="310896" cy="310896"/>
          </a:xfrm>
          <a:prstGeom prst="ellipse">
            <a:avLst/>
          </a:prstGeom>
          <a:solidFill>
            <a:srgbClr val="9B1D2A"/>
          </a:solidFill>
          <a:ln w="12700">
            <a:solidFill>
              <a:srgbClr val="9B1D2A"/>
            </a:solidFill>
            <a:prstDash val="solid"/>
          </a:ln>
        </p:spPr>
      </p:sp>
      <p:sp>
        <p:nvSpPr>
          <p:cNvPr id="15" name="Text 13"/>
          <p:cNvSpPr/>
          <p:nvPr/>
        </p:nvSpPr>
        <p:spPr>
          <a:xfrm>
            <a:off x="457200" y="3767328"/>
            <a:ext cx="310896" cy="310896"/>
          </a:xfrm>
          <a:prstGeom prst="rect">
            <a:avLst/>
          </a:prstGeom>
          <a:noFill/>
          <a:ln/>
        </p:spPr>
        <p:txBody>
          <a:bodyPr wrap="square" rtlCol="0" anchor="ctr"/>
          <a:lstStyle/>
          <a:p>
            <a:pPr algn="ctr" indent="0" marL="0">
              <a:buNone/>
            </a:pPr>
            <a:r>
              <a:rPr lang="en-US" sz="1200" b="1" dirty="0">
                <a:solidFill>
                  <a:srgbClr val="FFFFFF"/>
                </a:solidFill>
                <a:latin typeface="Calibri" pitchFamily="34" charset="0"/>
                <a:ea typeface="Calibri" pitchFamily="34" charset="-122"/>
                <a:cs typeface="Calibri" pitchFamily="34" charset="-120"/>
              </a:rPr>
              <a:t>3</a:t>
            </a:r>
            <a:endParaRPr lang="en-US" sz="1200" dirty="0"/>
          </a:p>
        </p:txBody>
      </p:sp>
      <p:sp>
        <p:nvSpPr>
          <p:cNvPr id="16" name="Shape 14"/>
          <p:cNvSpPr/>
          <p:nvPr/>
        </p:nvSpPr>
        <p:spPr>
          <a:xfrm>
            <a:off x="859536" y="3730752"/>
            <a:ext cx="7827264" cy="1188720"/>
          </a:xfrm>
          <a:prstGeom prst="roundRect">
            <a:avLst>
              <a:gd name="adj" fmla="val 6154"/>
            </a:avLst>
          </a:prstGeom>
          <a:solidFill>
            <a:srgbClr val="0C0208"/>
          </a:solidFill>
          <a:ln w="10160">
            <a:solidFill>
              <a:srgbClr val="9B1D2A"/>
            </a:solidFill>
            <a:prstDash val="solid"/>
          </a:ln>
        </p:spPr>
      </p:sp>
      <p:sp>
        <p:nvSpPr>
          <p:cNvPr id="17" name="Text 15"/>
          <p:cNvSpPr/>
          <p:nvPr/>
        </p:nvSpPr>
        <p:spPr>
          <a:xfrm>
            <a:off x="1005840" y="3822192"/>
            <a:ext cx="7534656" cy="694944"/>
          </a:xfrm>
          <a:prstGeom prst="rect">
            <a:avLst/>
          </a:prstGeom>
          <a:noFill/>
          <a:ln/>
        </p:spPr>
        <p:txBody>
          <a:bodyPr wrap="square" rtlCol="0" anchor="ctr"/>
          <a:lstStyle/>
          <a:p>
            <a:pPr indent="0" marL="0">
              <a:buNone/>
            </a:pPr>
            <a:r>
              <a:rPr lang="en-US" sz="1200" i="1" dirty="0">
                <a:solidFill>
                  <a:srgbClr val="CADCFC"/>
                </a:solidFill>
                <a:latin typeface="Calibri" pitchFamily="34" charset="0"/>
                <a:ea typeface="Calibri" pitchFamily="34" charset="-122"/>
                <a:cs typeface="Calibri" pitchFamily="34" charset="-120"/>
              </a:rPr>
              <a:t>"Write an essay that defends, challenges, or qualifies the claim that the most effective way to bring about positive social change is through gradual reform rather than radical transformation."</a:t>
            </a:r>
            <a:endParaRPr lang="en-US" sz="1200" dirty="0"/>
          </a:p>
        </p:txBody>
      </p:sp>
      <p:sp>
        <p:nvSpPr>
          <p:cNvPr id="18" name="Text 16"/>
          <p:cNvSpPr/>
          <p:nvPr/>
        </p:nvSpPr>
        <p:spPr>
          <a:xfrm>
            <a:off x="1005840" y="4553712"/>
            <a:ext cx="7534656" cy="292608"/>
          </a:xfrm>
          <a:prstGeom prst="rect">
            <a:avLst/>
          </a:prstGeom>
          <a:noFill/>
          <a:ln/>
        </p:spPr>
        <p:txBody>
          <a:bodyPr wrap="square" rtlCol="0" anchor="ctr"/>
          <a:lstStyle/>
          <a:p>
            <a:pPr indent="0" marL="0">
              <a:buNone/>
            </a:pPr>
            <a:r>
              <a:rPr lang="en-US" sz="1100" dirty="0">
                <a:solidFill>
                  <a:srgbClr val="9080A0"/>
                </a:solidFill>
                <a:latin typeface="Calibri" pitchFamily="34" charset="0"/>
                <a:ea typeface="Calibri" pitchFamily="34" charset="-122"/>
                <a:cs typeface="Calibri" pitchFamily="34" charset="-120"/>
              </a:rPr>
              <a:t>Move: ____________   Reason: _____________________________________________</a:t>
            </a:r>
            <a:endParaRPr lang="en-US" sz="1100" dirty="0"/>
          </a:p>
        </p:txBody>
      </p:sp>
      <p:sp>
        <p:nvSpPr>
          <p:cNvPr id="19" name="Text 17"/>
          <p:cNvSpPr/>
          <p:nvPr/>
        </p:nvSpPr>
        <p:spPr>
          <a:xfrm>
            <a:off x="457200" y="4892040"/>
            <a:ext cx="8229600" cy="201168"/>
          </a:xfrm>
          <a:prstGeom prst="rect">
            <a:avLst/>
          </a:prstGeom>
          <a:noFill/>
          <a:ln/>
        </p:spPr>
        <p:txBody>
          <a:bodyPr wrap="square" rtlCol="0" anchor="ctr"/>
          <a:lstStyle/>
          <a:p>
            <a:pPr indent="0" marL="0">
              <a:buNone/>
            </a:pPr>
            <a:r>
              <a:rPr lang="en-US" sz="1100" b="1" dirty="0">
                <a:solidFill>
                  <a:srgbClr val="C47F17"/>
                </a:solidFill>
                <a:latin typeface="Calibri" pitchFamily="34" charset="0"/>
                <a:ea typeface="Calibri" pitchFamily="34" charset="-122"/>
                <a:cs typeface="Calibri" pitchFamily="34" charset="-120"/>
              </a:rPr>
              <a:t>Commit to a move before reading the debrief slide.</a:t>
            </a:r>
            <a:endParaRPr lang="en-US" sz="1100"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name="Slide 35">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457200" y="201168"/>
            <a:ext cx="8229600" cy="594360"/>
          </a:xfrm>
          <a:prstGeom prst="rect">
            <a:avLst/>
          </a:prstGeom>
          <a:noFill/>
          <a:ln/>
        </p:spPr>
        <p:txBody>
          <a:bodyPr wrap="square" rtlCol="0" anchor="ctr"/>
          <a:lstStyle/>
          <a:p>
            <a:pPr indent="0" marL="0">
              <a:buNone/>
            </a:pPr>
            <a:r>
              <a:rPr lang="en-US" sz="2100" b="1" dirty="0">
                <a:solidFill>
                  <a:srgbClr val="1A0508"/>
                </a:solidFill>
                <a:latin typeface="Cambria" pitchFamily="34" charset="0"/>
                <a:ea typeface="Cambria" pitchFamily="34" charset="-122"/>
                <a:cs typeface="Cambria" pitchFamily="34" charset="-120"/>
              </a:rPr>
              <a:t>Bell Ringer Debrief — What Move Each Prompt Invites and Why</a:t>
            </a:r>
            <a:endParaRPr lang="en-US" sz="2100" dirty="0"/>
          </a:p>
        </p:txBody>
      </p:sp>
      <p:sp>
        <p:nvSpPr>
          <p:cNvPr id="3" name="Shape 1"/>
          <p:cNvSpPr/>
          <p:nvPr/>
        </p:nvSpPr>
        <p:spPr>
          <a:xfrm>
            <a:off x="457200" y="841248"/>
            <a:ext cx="8229600" cy="0"/>
          </a:xfrm>
          <a:prstGeom prst="line">
            <a:avLst/>
          </a:prstGeom>
          <a:noFill/>
          <a:ln w="15240">
            <a:solidFill>
              <a:srgbClr val="E8D4D7"/>
            </a:solidFill>
            <a:prstDash val="solid"/>
          </a:ln>
        </p:spPr>
      </p:sp>
      <p:sp>
        <p:nvSpPr>
          <p:cNvPr id="4" name="Text 2"/>
          <p:cNvSpPr/>
          <p:nvPr/>
        </p:nvSpPr>
        <p:spPr>
          <a:xfrm>
            <a:off x="457200" y="914400"/>
            <a:ext cx="8229600" cy="411480"/>
          </a:xfrm>
          <a:prstGeom prst="rect">
            <a:avLst/>
          </a:prstGeom>
          <a:noFill/>
          <a:ln/>
        </p:spPr>
        <p:txBody>
          <a:bodyPr wrap="square" rtlCol="0" anchor="ctr"/>
          <a:lstStyle/>
          <a:p>
            <a:pPr indent="0" marL="0">
              <a:buNone/>
            </a:pPr>
            <a:r>
              <a:rPr lang="en-US" sz="1400" dirty="0">
                <a:solidFill>
                  <a:srgbClr val="2C1A1E"/>
                </a:solidFill>
                <a:latin typeface="Calibri" pitchFamily="34" charset="0"/>
                <a:ea typeface="Calibri" pitchFamily="34" charset="-122"/>
                <a:cs typeface="Calibri" pitchFamily="34" charset="-120"/>
              </a:rPr>
              <a:t>The 'best' move is the one that produces the most defensible thesis given what you know. Here are the signals in each prompt:</a:t>
            </a:r>
            <a:endParaRPr lang="en-US" sz="1400" dirty="0"/>
          </a:p>
        </p:txBody>
      </p:sp>
      <p:sp>
        <p:nvSpPr>
          <p:cNvPr id="5" name="Shape 3"/>
          <p:cNvSpPr/>
          <p:nvPr/>
        </p:nvSpPr>
        <p:spPr>
          <a:xfrm>
            <a:off x="457200" y="1408176"/>
            <a:ext cx="8229600" cy="1133856"/>
          </a:xfrm>
          <a:prstGeom prst="roundRect">
            <a:avLst>
              <a:gd name="adj" fmla="val 6452"/>
            </a:avLst>
          </a:prstGeom>
          <a:solidFill>
            <a:srgbClr val="EEF3FF"/>
          </a:solidFill>
          <a:ln w="10160">
            <a:solidFill>
              <a:srgbClr val="E8D4D7"/>
            </a:solidFill>
            <a:prstDash val="solid"/>
          </a:ln>
          <a:effectLst>
            <a:outerShdw sx="100000" sy="100000" kx="0" ky="0" algn="bl" rotWithShape="0" blurRad="88900" dist="25400" dir="2700000">
              <a:srgbClr val="000000">
                <a:alpha val="9000"/>
              </a:srgbClr>
            </a:outerShdw>
          </a:effectLst>
        </p:spPr>
      </p:sp>
      <p:sp>
        <p:nvSpPr>
          <p:cNvPr id="6" name="Shape 4"/>
          <p:cNvSpPr/>
          <p:nvPr/>
        </p:nvSpPr>
        <p:spPr>
          <a:xfrm>
            <a:off x="621792" y="1499616"/>
            <a:ext cx="329184" cy="329184"/>
          </a:xfrm>
          <a:prstGeom prst="ellipse">
            <a:avLst/>
          </a:prstGeom>
          <a:solidFill>
            <a:srgbClr val="1A56DB"/>
          </a:solidFill>
          <a:ln w="12700">
            <a:solidFill>
              <a:srgbClr val="1A56DB"/>
            </a:solidFill>
            <a:prstDash val="solid"/>
          </a:ln>
        </p:spPr>
      </p:sp>
      <p:sp>
        <p:nvSpPr>
          <p:cNvPr id="7" name="Text 5"/>
          <p:cNvSpPr/>
          <p:nvPr/>
        </p:nvSpPr>
        <p:spPr>
          <a:xfrm>
            <a:off x="621792" y="1499616"/>
            <a:ext cx="329184" cy="329184"/>
          </a:xfrm>
          <a:prstGeom prst="rect">
            <a:avLst/>
          </a:prstGeom>
          <a:noFill/>
          <a:ln/>
        </p:spPr>
        <p:txBody>
          <a:bodyPr wrap="square" rtlCol="0" anchor="ctr"/>
          <a:lstStyle/>
          <a:p>
            <a:pPr algn="ctr" indent="0" marL="0">
              <a:buNone/>
            </a:pPr>
            <a:r>
              <a:rPr lang="en-US" sz="1200" b="1" dirty="0">
                <a:solidFill>
                  <a:srgbClr val="FFFFFF"/>
                </a:solidFill>
                <a:latin typeface="Calibri" pitchFamily="34" charset="0"/>
                <a:ea typeface="Calibri" pitchFamily="34" charset="-122"/>
                <a:cs typeface="Calibri" pitchFamily="34" charset="-120"/>
              </a:rPr>
              <a:t>1</a:t>
            </a:r>
            <a:endParaRPr lang="en-US" sz="1200" dirty="0"/>
          </a:p>
        </p:txBody>
      </p:sp>
      <p:sp>
        <p:nvSpPr>
          <p:cNvPr id="8" name="Text 6"/>
          <p:cNvSpPr/>
          <p:nvPr/>
        </p:nvSpPr>
        <p:spPr>
          <a:xfrm>
            <a:off x="1024128" y="1481328"/>
            <a:ext cx="7424928" cy="292608"/>
          </a:xfrm>
          <a:prstGeom prst="rect">
            <a:avLst/>
          </a:prstGeom>
          <a:noFill/>
          <a:ln/>
        </p:spPr>
        <p:txBody>
          <a:bodyPr wrap="square" rtlCol="0" anchor="ctr"/>
          <a:lstStyle/>
          <a:p>
            <a:pPr indent="0" marL="0">
              <a:buNone/>
            </a:pPr>
            <a:r>
              <a:rPr lang="en-US" sz="1150" b="1" dirty="0">
                <a:solidFill>
                  <a:srgbClr val="1A0508"/>
                </a:solidFill>
                <a:latin typeface="Calibri" pitchFamily="34" charset="0"/>
                <a:ea typeface="Calibri" pitchFamily="34" charset="-122"/>
                <a:cs typeface="Calibri" pitchFamily="34" charset="-120"/>
              </a:rPr>
              <a:t>Internet access as a government obligation</a:t>
            </a:r>
            <a:endParaRPr lang="en-US" sz="1150" dirty="0"/>
          </a:p>
        </p:txBody>
      </p:sp>
      <p:sp>
        <p:nvSpPr>
          <p:cNvPr id="9" name="Text 7"/>
          <p:cNvSpPr/>
          <p:nvPr/>
        </p:nvSpPr>
        <p:spPr>
          <a:xfrm>
            <a:off x="1024128" y="1792224"/>
            <a:ext cx="4828032" cy="676656"/>
          </a:xfrm>
          <a:prstGeom prst="rect">
            <a:avLst/>
          </a:prstGeom>
          <a:noFill/>
          <a:ln/>
        </p:spPr>
        <p:txBody>
          <a:bodyPr wrap="square" rtlCol="0" anchor="ctr"/>
          <a:lstStyle/>
          <a:p>
            <a:pPr indent="0" marL="0">
              <a:buNone/>
            </a:pPr>
            <a:r>
              <a:rPr lang="en-US" sz="1000" dirty="0">
                <a:solidFill>
                  <a:srgbClr val="2C1A1E"/>
                </a:solidFill>
                <a:latin typeface="Calibri" pitchFamily="34" charset="0"/>
                <a:ea typeface="Calibri" pitchFamily="34" charset="-122"/>
                <a:cs typeface="Calibri" pitchFamily="34" charset="-120"/>
              </a:rPr>
              <a:t>Signal: 'Obligation' frames the claim at the level of duty and rights. DEFEND: yes, digital access is foundational to full participation. CHALLENGE: rights impose obligations that exceed what government can deliver. QUALIFY requires specifying which level of access triggers the obligation.</a:t>
            </a:r>
            <a:endParaRPr lang="en-US" sz="1000" dirty="0"/>
          </a:p>
        </p:txBody>
      </p:sp>
      <p:sp>
        <p:nvSpPr>
          <p:cNvPr id="10" name="Text 8"/>
          <p:cNvSpPr/>
          <p:nvPr/>
        </p:nvSpPr>
        <p:spPr>
          <a:xfrm>
            <a:off x="5925312" y="1499616"/>
            <a:ext cx="2578608" cy="950976"/>
          </a:xfrm>
          <a:prstGeom prst="rect">
            <a:avLst/>
          </a:prstGeom>
          <a:noFill/>
          <a:ln/>
        </p:spPr>
        <p:txBody>
          <a:bodyPr wrap="square" rtlCol="0" anchor="ctr"/>
          <a:lstStyle/>
          <a:p>
            <a:pPr indent="0" marL="0">
              <a:buNone/>
            </a:pPr>
            <a:r>
              <a:rPr lang="en-US" sz="950" i="1" dirty="0">
                <a:solidFill>
                  <a:srgbClr val="2C1A1E"/>
                </a:solidFill>
                <a:latin typeface="Calibri" pitchFamily="34" charset="0"/>
                <a:ea typeface="Calibri" pitchFamily="34" charset="-122"/>
                <a:cs typeface="Calibri" pitchFamily="34" charset="-120"/>
              </a:rPr>
              <a:t>Best move: All three work, but qualify is hardest — the condition must specify what level of access triggers the obligation.</a:t>
            </a:r>
            <a:endParaRPr lang="en-US" sz="950" dirty="0"/>
          </a:p>
        </p:txBody>
      </p:sp>
      <p:sp>
        <p:nvSpPr>
          <p:cNvPr id="11" name="Shape 9"/>
          <p:cNvSpPr/>
          <p:nvPr/>
        </p:nvSpPr>
        <p:spPr>
          <a:xfrm>
            <a:off x="457200" y="2633472"/>
            <a:ext cx="8229600" cy="1133856"/>
          </a:xfrm>
          <a:prstGeom prst="roundRect">
            <a:avLst>
              <a:gd name="adj" fmla="val 6452"/>
            </a:avLst>
          </a:prstGeom>
          <a:solidFill>
            <a:srgbClr val="E6F5F3"/>
          </a:solidFill>
          <a:ln w="10160">
            <a:solidFill>
              <a:srgbClr val="E8D4D7"/>
            </a:solidFill>
            <a:prstDash val="solid"/>
          </a:ln>
          <a:effectLst>
            <a:outerShdw sx="100000" sy="100000" kx="0" ky="0" algn="bl" rotWithShape="0" blurRad="88900" dist="25400" dir="2700000">
              <a:srgbClr val="000000">
                <a:alpha val="9000"/>
              </a:srgbClr>
            </a:outerShdw>
          </a:effectLst>
        </p:spPr>
      </p:sp>
      <p:sp>
        <p:nvSpPr>
          <p:cNvPr id="12" name="Shape 10"/>
          <p:cNvSpPr/>
          <p:nvPr/>
        </p:nvSpPr>
        <p:spPr>
          <a:xfrm>
            <a:off x="621792" y="2724912"/>
            <a:ext cx="329184" cy="329184"/>
          </a:xfrm>
          <a:prstGeom prst="ellipse">
            <a:avLst/>
          </a:prstGeom>
          <a:solidFill>
            <a:srgbClr val="0D6F66"/>
          </a:solidFill>
          <a:ln w="12700">
            <a:solidFill>
              <a:srgbClr val="0D6F66"/>
            </a:solidFill>
            <a:prstDash val="solid"/>
          </a:ln>
        </p:spPr>
      </p:sp>
      <p:sp>
        <p:nvSpPr>
          <p:cNvPr id="13" name="Text 11"/>
          <p:cNvSpPr/>
          <p:nvPr/>
        </p:nvSpPr>
        <p:spPr>
          <a:xfrm>
            <a:off x="621792" y="2724912"/>
            <a:ext cx="329184" cy="329184"/>
          </a:xfrm>
          <a:prstGeom prst="rect">
            <a:avLst/>
          </a:prstGeom>
          <a:noFill/>
          <a:ln/>
        </p:spPr>
        <p:txBody>
          <a:bodyPr wrap="square" rtlCol="0" anchor="ctr"/>
          <a:lstStyle/>
          <a:p>
            <a:pPr algn="ctr" indent="0" marL="0">
              <a:buNone/>
            </a:pPr>
            <a:r>
              <a:rPr lang="en-US" sz="1200" b="1" dirty="0">
                <a:solidFill>
                  <a:srgbClr val="FFFFFF"/>
                </a:solidFill>
                <a:latin typeface="Calibri" pitchFamily="34" charset="0"/>
                <a:ea typeface="Calibri" pitchFamily="34" charset="-122"/>
                <a:cs typeface="Calibri" pitchFamily="34" charset="-120"/>
              </a:rPr>
              <a:t>2</a:t>
            </a:r>
            <a:endParaRPr lang="en-US" sz="1200" dirty="0"/>
          </a:p>
        </p:txBody>
      </p:sp>
      <p:sp>
        <p:nvSpPr>
          <p:cNvPr id="14" name="Text 12"/>
          <p:cNvSpPr/>
          <p:nvPr/>
        </p:nvSpPr>
        <p:spPr>
          <a:xfrm>
            <a:off x="1024128" y="2706624"/>
            <a:ext cx="7424928" cy="292608"/>
          </a:xfrm>
          <a:prstGeom prst="rect">
            <a:avLst/>
          </a:prstGeom>
          <a:noFill/>
          <a:ln/>
        </p:spPr>
        <p:txBody>
          <a:bodyPr wrap="square" rtlCol="0" anchor="ctr"/>
          <a:lstStyle/>
          <a:p>
            <a:pPr indent="0" marL="0">
              <a:buNone/>
            </a:pPr>
            <a:r>
              <a:rPr lang="en-US" sz="1150" b="1" dirty="0">
                <a:solidFill>
                  <a:srgbClr val="1A0508"/>
                </a:solidFill>
                <a:latin typeface="Calibri" pitchFamily="34" charset="0"/>
                <a:ea typeface="Calibri" pitchFamily="34" charset="-122"/>
                <a:cs typeface="Calibri" pitchFamily="34" charset="-120"/>
              </a:rPr>
              <a:t>Leader courage vs. expert knowledge</a:t>
            </a:r>
            <a:endParaRPr lang="en-US" sz="1150" dirty="0"/>
          </a:p>
        </p:txBody>
      </p:sp>
      <p:sp>
        <p:nvSpPr>
          <p:cNvPr id="15" name="Text 13"/>
          <p:cNvSpPr/>
          <p:nvPr/>
        </p:nvSpPr>
        <p:spPr>
          <a:xfrm>
            <a:off x="1024128" y="3017520"/>
            <a:ext cx="4828032" cy="676656"/>
          </a:xfrm>
          <a:prstGeom prst="rect">
            <a:avLst/>
          </a:prstGeom>
          <a:noFill/>
          <a:ln/>
        </p:spPr>
        <p:txBody>
          <a:bodyPr wrap="square" rtlCol="0" anchor="ctr"/>
          <a:lstStyle/>
          <a:p>
            <a:pPr indent="0" marL="0">
              <a:buNone/>
            </a:pPr>
            <a:r>
              <a:rPr lang="en-US" sz="1000" dirty="0">
                <a:solidFill>
                  <a:srgbClr val="2C1A1E"/>
                </a:solidFill>
                <a:latin typeface="Calibri" pitchFamily="34" charset="0"/>
                <a:ea typeface="Calibri" pitchFamily="34" charset="-122"/>
                <a:cs typeface="Calibri" pitchFamily="34" charset="-120"/>
              </a:rPr>
              <a:t>Signal: 'More than' signals a comparative claim — one factor is more decisive. Qualify is most invited: 'Leader courage is more decisive when the barrier is political will; expert knowledge is more decisive when the barrier is technical understanding.' The condition is the type of barrier.</a:t>
            </a:r>
            <a:endParaRPr lang="en-US" sz="1000" dirty="0"/>
          </a:p>
        </p:txBody>
      </p:sp>
      <p:sp>
        <p:nvSpPr>
          <p:cNvPr id="16" name="Text 14"/>
          <p:cNvSpPr/>
          <p:nvPr/>
        </p:nvSpPr>
        <p:spPr>
          <a:xfrm>
            <a:off x="5925312" y="2724912"/>
            <a:ext cx="2578608" cy="950976"/>
          </a:xfrm>
          <a:prstGeom prst="rect">
            <a:avLst/>
          </a:prstGeom>
          <a:noFill/>
          <a:ln/>
        </p:spPr>
        <p:txBody>
          <a:bodyPr wrap="square" rtlCol="0" anchor="ctr"/>
          <a:lstStyle/>
          <a:p>
            <a:pPr indent="0" marL="0">
              <a:buNone/>
            </a:pPr>
            <a:r>
              <a:rPr lang="en-US" sz="950" i="1" dirty="0">
                <a:solidFill>
                  <a:srgbClr val="2C1A1E"/>
                </a:solidFill>
                <a:latin typeface="Calibri" pitchFamily="34" charset="0"/>
                <a:ea typeface="Calibri" pitchFamily="34" charset="-122"/>
                <a:cs typeface="Calibri" pitchFamily="34" charset="-120"/>
              </a:rPr>
              <a:t>Best move: Qualify is most invited. Defend and challenge both require arguing one factor is ALWAYS more decisive — which almost no evidence supports.</a:t>
            </a:r>
            <a:endParaRPr lang="en-US" sz="950" dirty="0"/>
          </a:p>
        </p:txBody>
      </p:sp>
      <p:sp>
        <p:nvSpPr>
          <p:cNvPr id="17" name="Shape 15"/>
          <p:cNvSpPr/>
          <p:nvPr/>
        </p:nvSpPr>
        <p:spPr>
          <a:xfrm>
            <a:off x="457200" y="3858768"/>
            <a:ext cx="8229600" cy="1133856"/>
          </a:xfrm>
          <a:prstGeom prst="roundRect">
            <a:avLst>
              <a:gd name="adj" fmla="val 6452"/>
            </a:avLst>
          </a:prstGeom>
          <a:solidFill>
            <a:srgbClr val="FEF3C7"/>
          </a:solidFill>
          <a:ln w="10160">
            <a:solidFill>
              <a:srgbClr val="E8D4D7"/>
            </a:solidFill>
            <a:prstDash val="solid"/>
          </a:ln>
          <a:effectLst>
            <a:outerShdw sx="100000" sy="100000" kx="0" ky="0" algn="bl" rotWithShape="0" blurRad="88900" dist="25400" dir="2700000">
              <a:srgbClr val="000000">
                <a:alpha val="9000"/>
              </a:srgbClr>
            </a:outerShdw>
          </a:effectLst>
        </p:spPr>
      </p:sp>
      <p:sp>
        <p:nvSpPr>
          <p:cNvPr id="18" name="Shape 16"/>
          <p:cNvSpPr/>
          <p:nvPr/>
        </p:nvSpPr>
        <p:spPr>
          <a:xfrm>
            <a:off x="621792" y="3950208"/>
            <a:ext cx="329184" cy="329184"/>
          </a:xfrm>
          <a:prstGeom prst="ellipse">
            <a:avLst/>
          </a:prstGeom>
          <a:solidFill>
            <a:srgbClr val="B45309"/>
          </a:solidFill>
          <a:ln w="12700">
            <a:solidFill>
              <a:srgbClr val="B45309"/>
            </a:solidFill>
            <a:prstDash val="solid"/>
          </a:ln>
        </p:spPr>
      </p:sp>
      <p:sp>
        <p:nvSpPr>
          <p:cNvPr id="19" name="Text 17"/>
          <p:cNvSpPr/>
          <p:nvPr/>
        </p:nvSpPr>
        <p:spPr>
          <a:xfrm>
            <a:off x="621792" y="3950208"/>
            <a:ext cx="329184" cy="329184"/>
          </a:xfrm>
          <a:prstGeom prst="rect">
            <a:avLst/>
          </a:prstGeom>
          <a:noFill/>
          <a:ln/>
        </p:spPr>
        <p:txBody>
          <a:bodyPr wrap="square" rtlCol="0" anchor="ctr"/>
          <a:lstStyle/>
          <a:p>
            <a:pPr algn="ctr" indent="0" marL="0">
              <a:buNone/>
            </a:pPr>
            <a:r>
              <a:rPr lang="en-US" sz="1200" b="1" dirty="0">
                <a:solidFill>
                  <a:srgbClr val="FFFFFF"/>
                </a:solidFill>
                <a:latin typeface="Calibri" pitchFamily="34" charset="0"/>
                <a:ea typeface="Calibri" pitchFamily="34" charset="-122"/>
                <a:cs typeface="Calibri" pitchFamily="34" charset="-120"/>
              </a:rPr>
              <a:t>3</a:t>
            </a:r>
            <a:endParaRPr lang="en-US" sz="1200" dirty="0"/>
          </a:p>
        </p:txBody>
      </p:sp>
      <p:sp>
        <p:nvSpPr>
          <p:cNvPr id="20" name="Text 18"/>
          <p:cNvSpPr/>
          <p:nvPr/>
        </p:nvSpPr>
        <p:spPr>
          <a:xfrm>
            <a:off x="1024128" y="3931920"/>
            <a:ext cx="7424928" cy="292608"/>
          </a:xfrm>
          <a:prstGeom prst="rect">
            <a:avLst/>
          </a:prstGeom>
          <a:noFill/>
          <a:ln/>
        </p:spPr>
        <p:txBody>
          <a:bodyPr wrap="square" rtlCol="0" anchor="ctr"/>
          <a:lstStyle/>
          <a:p>
            <a:pPr indent="0" marL="0">
              <a:buNone/>
            </a:pPr>
            <a:r>
              <a:rPr lang="en-US" sz="1150" b="1" dirty="0">
                <a:solidFill>
                  <a:srgbClr val="1A0508"/>
                </a:solidFill>
                <a:latin typeface="Calibri" pitchFamily="34" charset="0"/>
                <a:ea typeface="Calibri" pitchFamily="34" charset="-122"/>
                <a:cs typeface="Calibri" pitchFamily="34" charset="-120"/>
              </a:rPr>
              <a:t>Gradual reform vs. radical transformation</a:t>
            </a:r>
            <a:endParaRPr lang="en-US" sz="1150" dirty="0"/>
          </a:p>
        </p:txBody>
      </p:sp>
      <p:sp>
        <p:nvSpPr>
          <p:cNvPr id="21" name="Text 19"/>
          <p:cNvSpPr/>
          <p:nvPr/>
        </p:nvSpPr>
        <p:spPr>
          <a:xfrm>
            <a:off x="1024128" y="4242816"/>
            <a:ext cx="4828032" cy="676656"/>
          </a:xfrm>
          <a:prstGeom prst="rect">
            <a:avLst/>
          </a:prstGeom>
          <a:noFill/>
          <a:ln/>
        </p:spPr>
        <p:txBody>
          <a:bodyPr wrap="square" rtlCol="0" anchor="ctr"/>
          <a:lstStyle/>
          <a:p>
            <a:pPr indent="0" marL="0">
              <a:buNone/>
            </a:pPr>
            <a:r>
              <a:rPr lang="en-US" sz="1000" dirty="0">
                <a:solidFill>
                  <a:srgbClr val="2C1A1E"/>
                </a:solidFill>
                <a:latin typeface="Calibri" pitchFamily="34" charset="0"/>
                <a:ea typeface="Calibri" pitchFamily="34" charset="-122"/>
                <a:cs typeface="Calibri" pitchFamily="34" charset="-120"/>
              </a:rPr>
              <a:t>Signal: 'Most effective' is empirical and depends on what outcome is measured and over what timescale. This prompt is genuinely open — defend, challenge, and qualify all produce defensible essays. The most distinctive qualify: 'Gradual reform is more effective when institutions retain legitimacy; radical transformation is required when institutional legitimacy has collapsed.'</a:t>
            </a:r>
            <a:endParaRPr lang="en-US" sz="1000" dirty="0"/>
          </a:p>
        </p:txBody>
      </p:sp>
      <p:sp>
        <p:nvSpPr>
          <p:cNvPr id="22" name="Text 20"/>
          <p:cNvSpPr/>
          <p:nvPr/>
        </p:nvSpPr>
        <p:spPr>
          <a:xfrm>
            <a:off x="5925312" y="3950208"/>
            <a:ext cx="2578608" cy="950976"/>
          </a:xfrm>
          <a:prstGeom prst="rect">
            <a:avLst/>
          </a:prstGeom>
          <a:noFill/>
          <a:ln/>
        </p:spPr>
        <p:txBody>
          <a:bodyPr wrap="square" rtlCol="0" anchor="ctr"/>
          <a:lstStyle/>
          <a:p>
            <a:pPr indent="0" marL="0">
              <a:buNone/>
            </a:pPr>
            <a:r>
              <a:rPr lang="en-US" sz="950" i="1" dirty="0">
                <a:solidFill>
                  <a:srgbClr val="2C1A1E"/>
                </a:solidFill>
                <a:latin typeface="Calibri" pitchFamily="34" charset="0"/>
                <a:ea typeface="Calibri" pitchFamily="34" charset="-122"/>
                <a:cs typeface="Calibri" pitchFamily="34" charset="-120"/>
              </a:rPr>
              <a:t>Best move: Most open prompt — choose based on your strongest evidence. A confident defend beats a vague qualify every time.</a:t>
            </a:r>
            <a:endParaRPr lang="en-US" sz="950" dirty="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name="Slide 36">
    <p:bg>
      <p:bgPr>
        <a:solidFill>
          <a:srgbClr val="1A0508"/>
        </a:solidFill>
      </p:bgPr>
    </p:bg>
    <p:spTree>
      <p:nvGrpSpPr>
        <p:cNvPr id="1" name=""/>
        <p:cNvGrpSpPr/>
        <p:nvPr/>
      </p:nvGrpSpPr>
      <p:grpSpPr>
        <a:xfrm>
          <a:off x="0" y="0"/>
          <a:ext cx="0" cy="0"/>
          <a:chOff x="0" y="0"/>
          <a:chExt cx="0" cy="0"/>
        </a:xfrm>
      </p:grpSpPr>
      <p:sp>
        <p:nvSpPr>
          <p:cNvPr id="2" name="Text 0"/>
          <p:cNvSpPr/>
          <p:nvPr/>
        </p:nvSpPr>
        <p:spPr>
          <a:xfrm>
            <a:off x="5029200" y="0"/>
            <a:ext cx="3840480" cy="4663440"/>
          </a:xfrm>
          <a:prstGeom prst="rect">
            <a:avLst/>
          </a:prstGeom>
          <a:noFill/>
          <a:ln/>
        </p:spPr>
        <p:txBody>
          <a:bodyPr wrap="square" rtlCol="0" anchor="b"/>
          <a:lstStyle/>
          <a:p>
            <a:pPr algn="r" indent="0" marL="0">
              <a:buNone/>
            </a:pPr>
            <a:r>
              <a:rPr lang="en-US" sz="20000" b="1" dirty="0">
                <a:solidFill>
                  <a:srgbClr val="FFFFFF">
                    <a:alpha val="6000"/>
                  </a:srgbClr>
                </a:solidFill>
                <a:latin typeface="Cambria" pitchFamily="34" charset="0"/>
                <a:ea typeface="Cambria" pitchFamily="34" charset="-122"/>
                <a:cs typeface="Cambria" pitchFamily="34" charset="-120"/>
              </a:rPr>
              <a:t>✓</a:t>
            </a:r>
            <a:endParaRPr lang="en-US" sz="20000" dirty="0"/>
          </a:p>
        </p:txBody>
      </p:sp>
      <p:sp>
        <p:nvSpPr>
          <p:cNvPr id="3" name="Shape 1"/>
          <p:cNvSpPr/>
          <p:nvPr/>
        </p:nvSpPr>
        <p:spPr>
          <a:xfrm>
            <a:off x="-731520" y="-731520"/>
            <a:ext cx="4114800" cy="4114800"/>
          </a:xfrm>
          <a:prstGeom prst="ellipse">
            <a:avLst/>
          </a:prstGeom>
          <a:solidFill>
            <a:srgbClr val="9B1D2A">
              <a:alpha val="12000"/>
            </a:srgbClr>
          </a:solidFill>
          <a:ln w="12700">
            <a:solidFill>
              <a:srgbClr val="9B1D2A">
                <a:alpha val="12000"/>
              </a:srgbClr>
            </a:solidFill>
            <a:prstDash val="solid"/>
          </a:ln>
        </p:spPr>
      </p:sp>
      <p:sp>
        <p:nvSpPr>
          <p:cNvPr id="4" name="Text 2"/>
          <p:cNvSpPr/>
          <p:nvPr/>
        </p:nvSpPr>
        <p:spPr>
          <a:xfrm>
            <a:off x="594360" y="1417320"/>
            <a:ext cx="6949440" cy="1325880"/>
          </a:xfrm>
          <a:prstGeom prst="rect">
            <a:avLst/>
          </a:prstGeom>
          <a:noFill/>
          <a:ln/>
        </p:spPr>
        <p:txBody>
          <a:bodyPr wrap="square" rtlCol="0" anchor="ctr"/>
          <a:lstStyle/>
          <a:p>
            <a:pPr indent="0" marL="0">
              <a:buNone/>
            </a:pPr>
            <a:r>
              <a:rPr lang="en-US" sz="4000" b="1" dirty="0">
                <a:solidFill>
                  <a:srgbClr val="FFFFFF"/>
                </a:solidFill>
                <a:latin typeface="Cambria" pitchFamily="34" charset="0"/>
                <a:ea typeface="Cambria" pitchFamily="34" charset="-122"/>
                <a:cs typeface="Cambria" pitchFamily="34" charset="-120"/>
              </a:rPr>
              <a:t>Exit Ticket</a:t>
            </a:r>
            <a:endParaRPr lang="en-US" sz="4000" dirty="0"/>
          </a:p>
        </p:txBody>
      </p:sp>
      <p:sp>
        <p:nvSpPr>
          <p:cNvPr id="5" name="Text 3"/>
          <p:cNvSpPr/>
          <p:nvPr/>
        </p:nvSpPr>
        <p:spPr>
          <a:xfrm>
            <a:off x="594360" y="2834640"/>
            <a:ext cx="6949440" cy="594360"/>
          </a:xfrm>
          <a:prstGeom prst="rect">
            <a:avLst/>
          </a:prstGeom>
          <a:noFill/>
          <a:ln/>
        </p:spPr>
        <p:txBody>
          <a:bodyPr wrap="square" rtlCol="0" anchor="ctr"/>
          <a:lstStyle/>
          <a:p>
            <a:pPr indent="0" marL="0">
              <a:buNone/>
            </a:pPr>
            <a:r>
              <a:rPr lang="en-US" sz="1650" dirty="0">
                <a:solidFill>
                  <a:srgbClr val="F0C8D0"/>
                </a:solidFill>
                <a:latin typeface="Calibri" pitchFamily="34" charset="0"/>
                <a:ea typeface="Calibri" pitchFamily="34" charset="-122"/>
                <a:cs typeface="Calibri" pitchFamily="34" charset="-120"/>
              </a:rPr>
              <a:t>3 minutes · Revise a weak thesis into a defensible claim · Collected</a:t>
            </a:r>
            <a:endParaRPr lang="en-US" sz="1650" dirty="0"/>
          </a:p>
        </p:txBody>
      </p:sp>
      <p:sp>
        <p:nvSpPr>
          <p:cNvPr id="6" name="Shape 4"/>
          <p:cNvSpPr/>
          <p:nvPr/>
        </p:nvSpPr>
        <p:spPr>
          <a:xfrm>
            <a:off x="594360" y="4517136"/>
            <a:ext cx="182880" cy="182880"/>
          </a:xfrm>
          <a:prstGeom prst="ellipse">
            <a:avLst/>
          </a:prstGeom>
          <a:solidFill>
            <a:srgbClr val="9B1D2A"/>
          </a:solidFill>
          <a:ln w="12700">
            <a:solidFill>
              <a:srgbClr val="9B1D2A"/>
            </a:solidFill>
            <a:prstDash val="solid"/>
          </a:ln>
        </p:spPr>
      </p:sp>
      <p:sp>
        <p:nvSpPr>
          <p:cNvPr id="7" name="Shape 5"/>
          <p:cNvSpPr/>
          <p:nvPr/>
        </p:nvSpPr>
        <p:spPr>
          <a:xfrm>
            <a:off x="941832" y="4517136"/>
            <a:ext cx="182880" cy="182880"/>
          </a:xfrm>
          <a:prstGeom prst="ellipse">
            <a:avLst/>
          </a:prstGeom>
          <a:solidFill>
            <a:srgbClr val="C47F17"/>
          </a:solidFill>
          <a:ln w="12700">
            <a:solidFill>
              <a:srgbClr val="C47F17"/>
            </a:solidFill>
            <a:prstDash val="solid"/>
          </a:ln>
        </p:spPr>
      </p:sp>
      <p:sp>
        <p:nvSpPr>
          <p:cNvPr id="8" name="Shape 6"/>
          <p:cNvSpPr/>
          <p:nvPr/>
        </p:nvSpPr>
        <p:spPr>
          <a:xfrm>
            <a:off x="1289304" y="4517136"/>
            <a:ext cx="182880" cy="182880"/>
          </a:xfrm>
          <a:prstGeom prst="ellipse">
            <a:avLst/>
          </a:prstGeom>
          <a:solidFill>
            <a:srgbClr val="0D6F66"/>
          </a:solidFill>
          <a:ln w="12700">
            <a:solidFill>
              <a:srgbClr val="0D6F66"/>
            </a:solidFill>
            <a:prstDash val="solid"/>
          </a:ln>
        </p:spPr>
      </p:sp>
      <p:sp>
        <p:nvSpPr>
          <p:cNvPr id="9" name="Shape 7"/>
          <p:cNvSpPr/>
          <p:nvPr/>
        </p:nvSpPr>
        <p:spPr>
          <a:xfrm>
            <a:off x="1636776" y="4517136"/>
            <a:ext cx="182880" cy="182880"/>
          </a:xfrm>
          <a:prstGeom prst="ellipse">
            <a:avLst/>
          </a:prstGeom>
          <a:solidFill>
            <a:srgbClr val="1A56DB"/>
          </a:solidFill>
          <a:ln w="12700">
            <a:solidFill>
              <a:srgbClr val="1A56DB"/>
            </a:solidFill>
            <a:prstDash val="solid"/>
          </a:ln>
        </p:spPr>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name="Slide 37">
    <p:bg>
      <p:bgPr>
        <a:solidFill>
          <a:srgbClr val="100408"/>
        </a:solidFill>
      </p:bgPr>
    </p:bg>
    <p:spTree>
      <p:nvGrpSpPr>
        <p:cNvPr id="1" name=""/>
        <p:cNvGrpSpPr/>
        <p:nvPr/>
      </p:nvGrpSpPr>
      <p:grpSpPr>
        <a:xfrm>
          <a:off x="0" y="0"/>
          <a:ext cx="0" cy="0"/>
          <a:chOff x="0" y="0"/>
          <a:chExt cx="0" cy="0"/>
        </a:xfrm>
      </p:grpSpPr>
      <p:sp>
        <p:nvSpPr>
          <p:cNvPr id="2" name="Text 0"/>
          <p:cNvSpPr/>
          <p:nvPr/>
        </p:nvSpPr>
        <p:spPr>
          <a:xfrm>
            <a:off x="457200" y="164592"/>
            <a:ext cx="8229600" cy="402336"/>
          </a:xfrm>
          <a:prstGeom prst="rect">
            <a:avLst/>
          </a:prstGeom>
          <a:noFill/>
          <a:ln/>
        </p:spPr>
        <p:txBody>
          <a:bodyPr wrap="square" rtlCol="0" anchor="ctr"/>
          <a:lstStyle/>
          <a:p>
            <a:pPr indent="0" marL="0">
              <a:buNone/>
            </a:pPr>
            <a:r>
              <a:rPr lang="en-US" sz="1300" b="1" spc="400" kern="0" dirty="0">
                <a:solidFill>
                  <a:srgbClr val="C47F17"/>
                </a:solidFill>
                <a:latin typeface="Calibri" pitchFamily="34" charset="0"/>
                <a:ea typeface="Calibri" pitchFamily="34" charset="-122"/>
                <a:cs typeface="Calibri" pitchFamily="34" charset="-120"/>
              </a:rPr>
              <a:t>EXIT TICKET</a:t>
            </a:r>
            <a:endParaRPr lang="en-US" sz="1300" dirty="0"/>
          </a:p>
        </p:txBody>
      </p:sp>
      <p:sp>
        <p:nvSpPr>
          <p:cNvPr id="3" name="Shape 1"/>
          <p:cNvSpPr/>
          <p:nvPr/>
        </p:nvSpPr>
        <p:spPr>
          <a:xfrm>
            <a:off x="457200" y="621792"/>
            <a:ext cx="8229600" cy="475488"/>
          </a:xfrm>
          <a:prstGeom prst="roundRect">
            <a:avLst>
              <a:gd name="adj" fmla="val 15385"/>
            </a:avLst>
          </a:prstGeom>
          <a:solidFill>
            <a:srgbClr val="200814"/>
          </a:solidFill>
          <a:ln w="12700">
            <a:solidFill>
              <a:srgbClr val="C47F17"/>
            </a:solidFill>
            <a:prstDash val="solid"/>
          </a:ln>
        </p:spPr>
      </p:sp>
      <p:sp>
        <p:nvSpPr>
          <p:cNvPr id="4" name="Text 2"/>
          <p:cNvSpPr/>
          <p:nvPr/>
        </p:nvSpPr>
        <p:spPr>
          <a:xfrm>
            <a:off x="640080" y="676656"/>
            <a:ext cx="7863840" cy="365760"/>
          </a:xfrm>
          <a:prstGeom prst="rect">
            <a:avLst/>
          </a:prstGeom>
          <a:noFill/>
          <a:ln/>
        </p:spPr>
        <p:txBody>
          <a:bodyPr wrap="square" rtlCol="0" anchor="ctr"/>
          <a:lstStyle/>
          <a:p>
            <a:pPr indent="0" marL="0">
              <a:buNone/>
            </a:pPr>
            <a:r>
              <a:rPr lang="en-US" sz="1300" i="1" dirty="0">
                <a:solidFill>
                  <a:srgbClr val="CADCFC"/>
                </a:solidFill>
                <a:latin typeface="Calibri" pitchFamily="34" charset="0"/>
                <a:ea typeface="Calibri" pitchFamily="34" charset="-122"/>
                <a:cs typeface="Calibri" pitchFamily="34" charset="-120"/>
              </a:rPr>
              <a:t>Prompt: Write an essay that defends, challenges, or qualifies the claim that competition, more than collaboration, drives meaningful innovation.</a:t>
            </a:r>
            <a:endParaRPr lang="en-US" sz="1300" dirty="0"/>
          </a:p>
        </p:txBody>
      </p:sp>
      <p:sp>
        <p:nvSpPr>
          <p:cNvPr id="5" name="Shape 3"/>
          <p:cNvSpPr/>
          <p:nvPr/>
        </p:nvSpPr>
        <p:spPr>
          <a:xfrm>
            <a:off x="457200" y="1170432"/>
            <a:ext cx="8229600" cy="1572768"/>
          </a:xfrm>
          <a:prstGeom prst="roundRect">
            <a:avLst>
              <a:gd name="adj" fmla="val 4651"/>
            </a:avLst>
          </a:prstGeom>
          <a:solidFill>
            <a:srgbClr val="180610"/>
          </a:solidFill>
          <a:ln w="12700">
            <a:solidFill>
              <a:srgbClr val="9B1D2A"/>
            </a:solidFill>
            <a:prstDash val="solid"/>
          </a:ln>
        </p:spPr>
      </p:sp>
      <p:sp>
        <p:nvSpPr>
          <p:cNvPr id="6" name="Text 4"/>
          <p:cNvSpPr/>
          <p:nvPr/>
        </p:nvSpPr>
        <p:spPr>
          <a:xfrm>
            <a:off x="640080" y="1243584"/>
            <a:ext cx="7863840" cy="310896"/>
          </a:xfrm>
          <a:prstGeom prst="rect">
            <a:avLst/>
          </a:prstGeom>
          <a:noFill/>
          <a:ln/>
        </p:spPr>
        <p:txBody>
          <a:bodyPr wrap="square" rtlCol="0" anchor="ctr"/>
          <a:lstStyle/>
          <a:p>
            <a:pPr indent="0" marL="0">
              <a:buNone/>
            </a:pPr>
            <a:r>
              <a:rPr lang="en-US" sz="1250" b="1" dirty="0">
                <a:solidFill>
                  <a:srgbClr val="9B1D2A"/>
                </a:solidFill>
                <a:latin typeface="Calibri" pitchFamily="34" charset="0"/>
                <a:ea typeface="Calibri" pitchFamily="34" charset="-122"/>
                <a:cs typeface="Calibri" pitchFamily="34" charset="-120"/>
              </a:rPr>
              <a:t>This thesis scores 0 points on Row A. Revise it into a 1-point thesis in 3 minutes.</a:t>
            </a:r>
            <a:endParaRPr lang="en-US" sz="1250" dirty="0"/>
          </a:p>
        </p:txBody>
      </p:sp>
      <p:sp>
        <p:nvSpPr>
          <p:cNvPr id="7" name="Text 5"/>
          <p:cNvSpPr/>
          <p:nvPr/>
        </p:nvSpPr>
        <p:spPr>
          <a:xfrm>
            <a:off x="640080" y="1591056"/>
            <a:ext cx="7863840" cy="1042416"/>
          </a:xfrm>
          <a:prstGeom prst="rect">
            <a:avLst/>
          </a:prstGeom>
          <a:noFill/>
          <a:ln/>
        </p:spPr>
        <p:txBody>
          <a:bodyPr wrap="square" rtlCol="0" anchor="ctr"/>
          <a:lstStyle/>
          <a:p>
            <a:pPr indent="0" marL="0">
              <a:buNone/>
            </a:pPr>
            <a:r>
              <a:rPr lang="en-US" sz="1200" i="1" dirty="0">
                <a:solidFill>
                  <a:srgbClr val="CADCFC"/>
                </a:solidFill>
                <a:latin typeface="Calibri" pitchFamily="34" charset="0"/>
                <a:ea typeface="Calibri" pitchFamily="34" charset="-122"/>
                <a:cs typeface="Calibri" pitchFamily="34" charset="-120"/>
              </a:rPr>
              <a:t>"Competition and collaboration each contribute to innovation in different ways and in different contexts. While competition can drive individual effort and breakthrough thinking, collaboration enables the kind of broad, cross-disciplinary synthesis that leads to system-level progress. Both play important roles, and the most innovative environments often combine elements of both."</a:t>
            </a:r>
            <a:endParaRPr lang="en-US" sz="1200" dirty="0"/>
          </a:p>
        </p:txBody>
      </p:sp>
      <p:sp>
        <p:nvSpPr>
          <p:cNvPr id="8" name="Shape 6"/>
          <p:cNvSpPr/>
          <p:nvPr/>
        </p:nvSpPr>
        <p:spPr>
          <a:xfrm>
            <a:off x="457200" y="2834640"/>
            <a:ext cx="8229600" cy="822960"/>
          </a:xfrm>
          <a:prstGeom prst="roundRect">
            <a:avLst>
              <a:gd name="adj" fmla="val 8889"/>
            </a:avLst>
          </a:prstGeom>
          <a:solidFill>
            <a:srgbClr val="180610"/>
          </a:solidFill>
          <a:ln w="12700">
            <a:solidFill>
              <a:srgbClr val="C47F17"/>
            </a:solidFill>
            <a:prstDash val="solid"/>
          </a:ln>
        </p:spPr>
      </p:sp>
      <p:sp>
        <p:nvSpPr>
          <p:cNvPr id="9" name="Text 7"/>
          <p:cNvSpPr/>
          <p:nvPr/>
        </p:nvSpPr>
        <p:spPr>
          <a:xfrm>
            <a:off x="640080" y="2907792"/>
            <a:ext cx="7863840" cy="694944"/>
          </a:xfrm>
          <a:prstGeom prst="rect">
            <a:avLst/>
          </a:prstGeom>
          <a:noFill/>
          <a:ln/>
        </p:spPr>
        <p:txBody>
          <a:bodyPr wrap="square" rtlCol="0" anchor="ctr"/>
          <a:lstStyle/>
          <a:p>
            <a:pPr indent="0" marL="0">
              <a:buNone/>
            </a:pPr>
            <a:r>
              <a:rPr lang="en-US" sz="1100" dirty="0">
                <a:solidFill>
                  <a:srgbClr val="CADCFC"/>
                </a:solidFill>
                <a:latin typeface="Calibri" pitchFamily="34" charset="0"/>
                <a:ea typeface="Calibri" pitchFamily="34" charset="-122"/>
                <a:cs typeface="Calibri" pitchFamily="34" charset="-120"/>
              </a:rPr>
              <a:t>Why it fails Row A: No position is taken. Both factors are acknowledged but no specific condition distinguishes when one drives innovation more than the other. 'Often combine elements of both' converts the comparative claim in the prompt into a 'both/and' answer that avoids the either/or the prompt requires you to engage with.</a:t>
            </a:r>
            <a:endParaRPr lang="en-US" sz="1100" dirty="0"/>
          </a:p>
        </p:txBody>
      </p:sp>
      <p:sp>
        <p:nvSpPr>
          <p:cNvPr id="10" name="Text 8"/>
          <p:cNvSpPr/>
          <p:nvPr/>
        </p:nvSpPr>
        <p:spPr>
          <a:xfrm>
            <a:off x="457200" y="3749040"/>
            <a:ext cx="8229600" cy="329184"/>
          </a:xfrm>
          <a:prstGeom prst="rect">
            <a:avLst/>
          </a:prstGeom>
          <a:noFill/>
          <a:ln/>
        </p:spPr>
        <p:txBody>
          <a:bodyPr wrap="square" rtlCol="0" anchor="ctr"/>
          <a:lstStyle/>
          <a:p>
            <a:pPr indent="0" marL="0">
              <a:buNone/>
            </a:pPr>
            <a:r>
              <a:rPr lang="en-US" sz="1250" b="1" dirty="0">
                <a:solidFill>
                  <a:srgbClr val="C47F17"/>
                </a:solidFill>
                <a:latin typeface="Calibri" pitchFamily="34" charset="0"/>
                <a:ea typeface="Calibri" pitchFamily="34" charset="-122"/>
                <a:cs typeface="Calibri" pitchFamily="34" charset="-120"/>
              </a:rPr>
              <a:t>Write your revised thesis on an index card. One sentence. Specific position + mechanism or condition. No hedging.</a:t>
            </a:r>
            <a:endParaRPr lang="en-US" sz="1250" dirty="0"/>
          </a:p>
        </p:txBody>
      </p:sp>
      <p:sp>
        <p:nvSpPr>
          <p:cNvPr id="11" name="Shape 9"/>
          <p:cNvSpPr/>
          <p:nvPr/>
        </p:nvSpPr>
        <p:spPr>
          <a:xfrm>
            <a:off x="457200" y="4187952"/>
            <a:ext cx="8229600" cy="0"/>
          </a:xfrm>
          <a:prstGeom prst="line">
            <a:avLst/>
          </a:prstGeom>
          <a:noFill/>
          <a:ln w="12700">
            <a:solidFill>
              <a:srgbClr val="2A1020"/>
            </a:solidFill>
            <a:prstDash val="solid"/>
          </a:ln>
        </p:spPr>
      </p:sp>
      <p:sp>
        <p:nvSpPr>
          <p:cNvPr id="12" name="Shape 10"/>
          <p:cNvSpPr/>
          <p:nvPr/>
        </p:nvSpPr>
        <p:spPr>
          <a:xfrm>
            <a:off x="457200" y="4425696"/>
            <a:ext cx="8229600" cy="0"/>
          </a:xfrm>
          <a:prstGeom prst="line">
            <a:avLst/>
          </a:prstGeom>
          <a:noFill/>
          <a:ln w="12700">
            <a:solidFill>
              <a:srgbClr val="2A1020"/>
            </a:solidFill>
            <a:prstDash val="solid"/>
          </a:ln>
        </p:spPr>
      </p:sp>
      <p:sp>
        <p:nvSpPr>
          <p:cNvPr id="13" name="Shape 11"/>
          <p:cNvSpPr/>
          <p:nvPr/>
        </p:nvSpPr>
        <p:spPr>
          <a:xfrm>
            <a:off x="457200" y="4663440"/>
            <a:ext cx="8229600" cy="0"/>
          </a:xfrm>
          <a:prstGeom prst="line">
            <a:avLst/>
          </a:prstGeom>
          <a:noFill/>
          <a:ln w="12700">
            <a:solidFill>
              <a:srgbClr val="2A1020"/>
            </a:solidFill>
            <a:prstDash val="solid"/>
          </a:ln>
        </p:spPr>
      </p:sp>
      <p:sp>
        <p:nvSpPr>
          <p:cNvPr id="14" name="Shape 12"/>
          <p:cNvSpPr/>
          <p:nvPr/>
        </p:nvSpPr>
        <p:spPr>
          <a:xfrm>
            <a:off x="457200" y="4901184"/>
            <a:ext cx="8229600" cy="0"/>
          </a:xfrm>
          <a:prstGeom prst="line">
            <a:avLst/>
          </a:prstGeom>
          <a:noFill/>
          <a:ln w="12700">
            <a:solidFill>
              <a:srgbClr val="2A1020"/>
            </a:solidFill>
            <a:prstDash val="solid"/>
          </a:ln>
        </p:spPr>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name="Slide 38">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457200" y="201168"/>
            <a:ext cx="8229600" cy="594360"/>
          </a:xfrm>
          <a:prstGeom prst="rect">
            <a:avLst/>
          </a:prstGeom>
          <a:noFill/>
          <a:ln/>
        </p:spPr>
        <p:txBody>
          <a:bodyPr wrap="square" rtlCol="0" anchor="ctr"/>
          <a:lstStyle/>
          <a:p>
            <a:pPr indent="0" marL="0">
              <a:buNone/>
            </a:pPr>
            <a:r>
              <a:rPr lang="en-US" sz="2100" b="1" dirty="0">
                <a:solidFill>
                  <a:srgbClr val="1A0508"/>
                </a:solidFill>
                <a:latin typeface="Cambria" pitchFamily="34" charset="0"/>
                <a:ea typeface="Cambria" pitchFamily="34" charset="-122"/>
                <a:cs typeface="Cambria" pitchFamily="34" charset="-120"/>
              </a:rPr>
              <a:t>Exit Ticket — Model Responses and Scoring Guide</a:t>
            </a:r>
            <a:endParaRPr lang="en-US" sz="2100" dirty="0"/>
          </a:p>
        </p:txBody>
      </p:sp>
      <p:sp>
        <p:nvSpPr>
          <p:cNvPr id="3" name="Shape 1"/>
          <p:cNvSpPr/>
          <p:nvPr/>
        </p:nvSpPr>
        <p:spPr>
          <a:xfrm>
            <a:off x="457200" y="841248"/>
            <a:ext cx="8229600" cy="0"/>
          </a:xfrm>
          <a:prstGeom prst="line">
            <a:avLst/>
          </a:prstGeom>
          <a:noFill/>
          <a:ln w="15240">
            <a:solidFill>
              <a:srgbClr val="E8D4D7"/>
            </a:solidFill>
            <a:prstDash val="solid"/>
          </a:ln>
        </p:spPr>
      </p:sp>
      <p:sp>
        <p:nvSpPr>
          <p:cNvPr id="4" name="Text 2"/>
          <p:cNvSpPr/>
          <p:nvPr/>
        </p:nvSpPr>
        <p:spPr>
          <a:xfrm>
            <a:off x="457200" y="914400"/>
            <a:ext cx="8229600" cy="347472"/>
          </a:xfrm>
          <a:prstGeom prst="rect">
            <a:avLst/>
          </a:prstGeom>
          <a:noFill/>
          <a:ln/>
        </p:spPr>
        <p:txBody>
          <a:bodyPr wrap="square" rtlCol="0" anchor="ctr"/>
          <a:lstStyle/>
          <a:p>
            <a:pPr indent="0" marL="0">
              <a:buNone/>
            </a:pPr>
            <a:r>
              <a:rPr lang="en-US" sz="1350" i="1" dirty="0">
                <a:solidFill>
                  <a:srgbClr val="7A5560"/>
                </a:solidFill>
                <a:latin typeface="Calibri" pitchFamily="34" charset="0"/>
                <a:ea typeface="Calibri" pitchFamily="34" charset="-122"/>
                <a:cs typeface="Calibri" pitchFamily="34" charset="-120"/>
              </a:rPr>
              <a:t>Show after collecting cards. Three sample revisions — one per move — each earning Row A.</a:t>
            </a:r>
            <a:endParaRPr lang="en-US" sz="1350" dirty="0"/>
          </a:p>
        </p:txBody>
      </p:sp>
      <p:sp>
        <p:nvSpPr>
          <p:cNvPr id="5" name="Shape 3"/>
          <p:cNvSpPr/>
          <p:nvPr/>
        </p:nvSpPr>
        <p:spPr>
          <a:xfrm>
            <a:off x="457200" y="1353312"/>
            <a:ext cx="8229600" cy="1133856"/>
          </a:xfrm>
          <a:prstGeom prst="roundRect">
            <a:avLst>
              <a:gd name="adj" fmla="val 6452"/>
            </a:avLst>
          </a:prstGeom>
          <a:solidFill>
            <a:srgbClr val="EEF3FF"/>
          </a:solidFill>
          <a:ln w="10160">
            <a:solidFill>
              <a:srgbClr val="E8D4D7"/>
            </a:solidFill>
            <a:prstDash val="solid"/>
          </a:ln>
          <a:effectLst>
            <a:outerShdw sx="100000" sy="100000" kx="0" ky="0" algn="bl" rotWithShape="0" blurRad="88900" dist="25400" dir="2700000">
              <a:srgbClr val="000000">
                <a:alpha val="9000"/>
              </a:srgbClr>
            </a:outerShdw>
          </a:effectLst>
        </p:spPr>
      </p:sp>
      <p:sp>
        <p:nvSpPr>
          <p:cNvPr id="6" name="Shape 4"/>
          <p:cNvSpPr/>
          <p:nvPr/>
        </p:nvSpPr>
        <p:spPr>
          <a:xfrm>
            <a:off x="621792" y="1426464"/>
            <a:ext cx="1005840" cy="274320"/>
          </a:xfrm>
          <a:prstGeom prst="roundRect">
            <a:avLst>
              <a:gd name="adj" fmla="val 13333"/>
            </a:avLst>
          </a:prstGeom>
          <a:solidFill>
            <a:srgbClr val="1A56DB"/>
          </a:solidFill>
          <a:ln w="12700">
            <a:solidFill>
              <a:srgbClr val="1A56DB"/>
            </a:solidFill>
            <a:prstDash val="solid"/>
          </a:ln>
        </p:spPr>
      </p:sp>
      <p:sp>
        <p:nvSpPr>
          <p:cNvPr id="7" name="Text 5"/>
          <p:cNvSpPr/>
          <p:nvPr/>
        </p:nvSpPr>
        <p:spPr>
          <a:xfrm>
            <a:off x="621792" y="1426464"/>
            <a:ext cx="1005840" cy="274320"/>
          </a:xfrm>
          <a:prstGeom prst="rect">
            <a:avLst/>
          </a:prstGeom>
          <a:noFill/>
          <a:ln/>
        </p:spPr>
        <p:txBody>
          <a:bodyPr wrap="square" rtlCol="0" anchor="ctr"/>
          <a:lstStyle/>
          <a:p>
            <a:pPr algn="ctr" indent="0" marL="0">
              <a:buNone/>
            </a:pPr>
            <a:r>
              <a:rPr lang="en-US" sz="1100" b="1" dirty="0">
                <a:solidFill>
                  <a:srgbClr val="FFFFFF"/>
                </a:solidFill>
                <a:latin typeface="Calibri" pitchFamily="34" charset="0"/>
                <a:ea typeface="Calibri" pitchFamily="34" charset="-122"/>
                <a:cs typeface="Calibri" pitchFamily="34" charset="-120"/>
              </a:rPr>
              <a:t>DEFEND</a:t>
            </a:r>
            <a:endParaRPr lang="en-US" sz="1100" dirty="0"/>
          </a:p>
        </p:txBody>
      </p:sp>
      <p:sp>
        <p:nvSpPr>
          <p:cNvPr id="8" name="Text 6"/>
          <p:cNvSpPr/>
          <p:nvPr/>
        </p:nvSpPr>
        <p:spPr>
          <a:xfrm>
            <a:off x="1700784" y="1408176"/>
            <a:ext cx="3858768" cy="950976"/>
          </a:xfrm>
          <a:prstGeom prst="rect">
            <a:avLst/>
          </a:prstGeom>
          <a:noFill/>
          <a:ln/>
        </p:spPr>
        <p:txBody>
          <a:bodyPr wrap="square" rtlCol="0" anchor="ctr"/>
          <a:lstStyle/>
          <a:p>
            <a:pPr indent="0" marL="0">
              <a:buNone/>
            </a:pPr>
            <a:r>
              <a:rPr lang="en-US" sz="1050" i="1" dirty="0">
                <a:solidFill>
                  <a:srgbClr val="2C1A1E"/>
                </a:solidFill>
                <a:latin typeface="Calibri" pitchFamily="34" charset="0"/>
                <a:ea typeface="Calibri" pitchFamily="34" charset="-122"/>
                <a:cs typeface="Calibri" pitchFamily="34" charset="-120"/>
              </a:rPr>
              <a:t>"Competition is the primary driver of meaningful innovation because it imposes selection pressure on ideas — only solutions that demonstrably outperform alternatives survive to scale — and selection pressure is what distinguishes innovations that matter from those that merely exist."</a:t>
            </a:r>
            <a:endParaRPr lang="en-US" sz="1050" dirty="0"/>
          </a:p>
        </p:txBody>
      </p:sp>
      <p:sp>
        <p:nvSpPr>
          <p:cNvPr id="9" name="Text 7"/>
          <p:cNvSpPr/>
          <p:nvPr/>
        </p:nvSpPr>
        <p:spPr>
          <a:xfrm>
            <a:off x="5632704" y="1426464"/>
            <a:ext cx="2871216" cy="932688"/>
          </a:xfrm>
          <a:prstGeom prst="rect">
            <a:avLst/>
          </a:prstGeom>
          <a:noFill/>
          <a:ln/>
        </p:spPr>
        <p:txBody>
          <a:bodyPr wrap="square" rtlCol="0" anchor="ctr"/>
          <a:lstStyle/>
          <a:p>
            <a:pPr indent="0" marL="0">
              <a:buNone/>
            </a:pPr>
            <a:r>
              <a:rPr lang="en-US" sz="950" dirty="0">
                <a:solidFill>
                  <a:srgbClr val="2C1A1E"/>
                </a:solidFill>
                <a:latin typeface="Calibri" pitchFamily="34" charset="0"/>
                <a:ea typeface="Calibri" pitchFamily="34" charset="-122"/>
                <a:cs typeface="Calibri" pitchFamily="34" charset="-120"/>
              </a:rPr>
              <a:t>Specific position + mechanism (selection pressure). Testable: does selection pressure drive innovation more than collaborative synthesis?</a:t>
            </a:r>
            <a:endParaRPr lang="en-US" sz="950" dirty="0"/>
          </a:p>
        </p:txBody>
      </p:sp>
      <p:sp>
        <p:nvSpPr>
          <p:cNvPr id="10" name="Shape 8"/>
          <p:cNvSpPr/>
          <p:nvPr/>
        </p:nvSpPr>
        <p:spPr>
          <a:xfrm>
            <a:off x="457200" y="2578608"/>
            <a:ext cx="8229600" cy="1133856"/>
          </a:xfrm>
          <a:prstGeom prst="roundRect">
            <a:avLst>
              <a:gd name="adj" fmla="val 6452"/>
            </a:avLst>
          </a:prstGeom>
          <a:solidFill>
            <a:srgbClr val="F9EAEC"/>
          </a:solidFill>
          <a:ln w="10160">
            <a:solidFill>
              <a:srgbClr val="E8D4D7"/>
            </a:solidFill>
            <a:prstDash val="solid"/>
          </a:ln>
          <a:effectLst>
            <a:outerShdw sx="100000" sy="100000" kx="0" ky="0" algn="bl" rotWithShape="0" blurRad="88900" dist="25400" dir="2700000">
              <a:srgbClr val="000000">
                <a:alpha val="9000"/>
              </a:srgbClr>
            </a:outerShdw>
          </a:effectLst>
        </p:spPr>
      </p:sp>
      <p:sp>
        <p:nvSpPr>
          <p:cNvPr id="11" name="Shape 9"/>
          <p:cNvSpPr/>
          <p:nvPr/>
        </p:nvSpPr>
        <p:spPr>
          <a:xfrm>
            <a:off x="621792" y="2651760"/>
            <a:ext cx="1005840" cy="274320"/>
          </a:xfrm>
          <a:prstGeom prst="roundRect">
            <a:avLst>
              <a:gd name="adj" fmla="val 13333"/>
            </a:avLst>
          </a:prstGeom>
          <a:solidFill>
            <a:srgbClr val="9B1D2A"/>
          </a:solidFill>
          <a:ln w="12700">
            <a:solidFill>
              <a:srgbClr val="9B1D2A"/>
            </a:solidFill>
            <a:prstDash val="solid"/>
          </a:ln>
        </p:spPr>
      </p:sp>
      <p:sp>
        <p:nvSpPr>
          <p:cNvPr id="12" name="Text 10"/>
          <p:cNvSpPr/>
          <p:nvPr/>
        </p:nvSpPr>
        <p:spPr>
          <a:xfrm>
            <a:off x="621792" y="2651760"/>
            <a:ext cx="1005840" cy="274320"/>
          </a:xfrm>
          <a:prstGeom prst="rect">
            <a:avLst/>
          </a:prstGeom>
          <a:noFill/>
          <a:ln/>
        </p:spPr>
        <p:txBody>
          <a:bodyPr wrap="square" rtlCol="0" anchor="ctr"/>
          <a:lstStyle/>
          <a:p>
            <a:pPr algn="ctr" indent="0" marL="0">
              <a:buNone/>
            </a:pPr>
            <a:r>
              <a:rPr lang="en-US" sz="1100" b="1" dirty="0">
                <a:solidFill>
                  <a:srgbClr val="FFFFFF"/>
                </a:solidFill>
                <a:latin typeface="Calibri" pitchFamily="34" charset="0"/>
                <a:ea typeface="Calibri" pitchFamily="34" charset="-122"/>
                <a:cs typeface="Calibri" pitchFamily="34" charset="-120"/>
              </a:rPr>
              <a:t>CHALLENGE</a:t>
            </a:r>
            <a:endParaRPr lang="en-US" sz="1100" dirty="0"/>
          </a:p>
        </p:txBody>
      </p:sp>
      <p:sp>
        <p:nvSpPr>
          <p:cNvPr id="13" name="Text 11"/>
          <p:cNvSpPr/>
          <p:nvPr/>
        </p:nvSpPr>
        <p:spPr>
          <a:xfrm>
            <a:off x="1700784" y="2633472"/>
            <a:ext cx="3858768" cy="950976"/>
          </a:xfrm>
          <a:prstGeom prst="rect">
            <a:avLst/>
          </a:prstGeom>
          <a:noFill/>
          <a:ln/>
        </p:spPr>
        <p:txBody>
          <a:bodyPr wrap="square" rtlCol="0" anchor="ctr"/>
          <a:lstStyle/>
          <a:p>
            <a:pPr indent="0" marL="0">
              <a:buNone/>
            </a:pPr>
            <a:r>
              <a:rPr lang="en-US" sz="1050" i="1" dirty="0">
                <a:solidFill>
                  <a:srgbClr val="2C1A1E"/>
                </a:solidFill>
                <a:latin typeface="Calibri" pitchFamily="34" charset="0"/>
                <a:ea typeface="Calibri" pitchFamily="34" charset="-122"/>
                <a:cs typeface="Calibri" pitchFamily="34" charset="-120"/>
              </a:rPr>
              <a:t>"Collaboration, not competition, drives meaningful innovation because the most significant advances — from the internet to mRNA vaccines — emerged from shared infrastructure, open research networks, and cooperative knowledge-building that competition would have incentivized each actor to withhold."</a:t>
            </a:r>
            <a:endParaRPr lang="en-US" sz="1050" dirty="0"/>
          </a:p>
        </p:txBody>
      </p:sp>
      <p:sp>
        <p:nvSpPr>
          <p:cNvPr id="14" name="Text 12"/>
          <p:cNvSpPr/>
          <p:nvPr/>
        </p:nvSpPr>
        <p:spPr>
          <a:xfrm>
            <a:off x="5632704" y="2651760"/>
            <a:ext cx="2871216" cy="932688"/>
          </a:xfrm>
          <a:prstGeom prst="rect">
            <a:avLst/>
          </a:prstGeom>
          <a:noFill/>
          <a:ln/>
        </p:spPr>
        <p:txBody>
          <a:bodyPr wrap="square" rtlCol="0" anchor="ctr"/>
          <a:lstStyle/>
          <a:p>
            <a:pPr indent="0" marL="0">
              <a:buNone/>
            </a:pPr>
            <a:r>
              <a:rPr lang="en-US" sz="950" dirty="0">
                <a:solidFill>
                  <a:srgbClr val="2C1A1E"/>
                </a:solidFill>
                <a:latin typeface="Calibri" pitchFamily="34" charset="0"/>
                <a:ea typeface="Calibri" pitchFamily="34" charset="-122"/>
                <a:cs typeface="Calibri" pitchFamily="34" charset="-120"/>
              </a:rPr>
              <a:t>Directly challenges the prompt. Names counter-mechanism (cooperative knowledge-sharing). Names specific category of advances where the challenge is strongest.</a:t>
            </a:r>
            <a:endParaRPr lang="en-US" sz="950" dirty="0"/>
          </a:p>
        </p:txBody>
      </p:sp>
      <p:sp>
        <p:nvSpPr>
          <p:cNvPr id="15" name="Shape 13"/>
          <p:cNvSpPr/>
          <p:nvPr/>
        </p:nvSpPr>
        <p:spPr>
          <a:xfrm>
            <a:off x="457200" y="3803904"/>
            <a:ext cx="8229600" cy="1133856"/>
          </a:xfrm>
          <a:prstGeom prst="roundRect">
            <a:avLst>
              <a:gd name="adj" fmla="val 6452"/>
            </a:avLst>
          </a:prstGeom>
          <a:solidFill>
            <a:srgbClr val="E6F5F3"/>
          </a:solidFill>
          <a:ln w="10160">
            <a:solidFill>
              <a:srgbClr val="E8D4D7"/>
            </a:solidFill>
            <a:prstDash val="solid"/>
          </a:ln>
          <a:effectLst>
            <a:outerShdw sx="100000" sy="100000" kx="0" ky="0" algn="bl" rotWithShape="0" blurRad="88900" dist="25400" dir="2700000">
              <a:srgbClr val="000000">
                <a:alpha val="9000"/>
              </a:srgbClr>
            </a:outerShdw>
          </a:effectLst>
        </p:spPr>
      </p:sp>
      <p:sp>
        <p:nvSpPr>
          <p:cNvPr id="16" name="Shape 14"/>
          <p:cNvSpPr/>
          <p:nvPr/>
        </p:nvSpPr>
        <p:spPr>
          <a:xfrm>
            <a:off x="621792" y="3877056"/>
            <a:ext cx="1005840" cy="274320"/>
          </a:xfrm>
          <a:prstGeom prst="roundRect">
            <a:avLst>
              <a:gd name="adj" fmla="val 13333"/>
            </a:avLst>
          </a:prstGeom>
          <a:solidFill>
            <a:srgbClr val="0D6F66"/>
          </a:solidFill>
          <a:ln w="12700">
            <a:solidFill>
              <a:srgbClr val="0D6F66"/>
            </a:solidFill>
            <a:prstDash val="solid"/>
          </a:ln>
        </p:spPr>
      </p:sp>
      <p:sp>
        <p:nvSpPr>
          <p:cNvPr id="17" name="Text 15"/>
          <p:cNvSpPr/>
          <p:nvPr/>
        </p:nvSpPr>
        <p:spPr>
          <a:xfrm>
            <a:off x="621792" y="3877056"/>
            <a:ext cx="1005840" cy="274320"/>
          </a:xfrm>
          <a:prstGeom prst="rect">
            <a:avLst/>
          </a:prstGeom>
          <a:noFill/>
          <a:ln/>
        </p:spPr>
        <p:txBody>
          <a:bodyPr wrap="square" rtlCol="0" anchor="ctr"/>
          <a:lstStyle/>
          <a:p>
            <a:pPr algn="ctr" indent="0" marL="0">
              <a:buNone/>
            </a:pPr>
            <a:r>
              <a:rPr lang="en-US" sz="1100" b="1" dirty="0">
                <a:solidFill>
                  <a:srgbClr val="FFFFFF"/>
                </a:solidFill>
                <a:latin typeface="Calibri" pitchFamily="34" charset="0"/>
                <a:ea typeface="Calibri" pitchFamily="34" charset="-122"/>
                <a:cs typeface="Calibri" pitchFamily="34" charset="-120"/>
              </a:rPr>
              <a:t>QUALIFY</a:t>
            </a:r>
            <a:endParaRPr lang="en-US" sz="1100" dirty="0"/>
          </a:p>
        </p:txBody>
      </p:sp>
      <p:sp>
        <p:nvSpPr>
          <p:cNvPr id="18" name="Text 16"/>
          <p:cNvSpPr/>
          <p:nvPr/>
        </p:nvSpPr>
        <p:spPr>
          <a:xfrm>
            <a:off x="1700784" y="3858768"/>
            <a:ext cx="3858768" cy="950976"/>
          </a:xfrm>
          <a:prstGeom prst="rect">
            <a:avLst/>
          </a:prstGeom>
          <a:noFill/>
          <a:ln/>
        </p:spPr>
        <p:txBody>
          <a:bodyPr wrap="square" rtlCol="0" anchor="ctr"/>
          <a:lstStyle/>
          <a:p>
            <a:pPr indent="0" marL="0">
              <a:buNone/>
            </a:pPr>
            <a:r>
              <a:rPr lang="en-US" sz="1050" i="1" dirty="0">
                <a:solidFill>
                  <a:srgbClr val="2C1A1E"/>
                </a:solidFill>
                <a:latin typeface="Calibri" pitchFamily="34" charset="0"/>
                <a:ea typeface="Calibri" pitchFamily="34" charset="-122"/>
                <a:cs typeface="Calibri" pitchFamily="34" charset="-120"/>
              </a:rPr>
              <a:t>"Competition drives innovation more decisively in domains where the innovation unit is a discrete product — where one party's success requires another's displacement — but collaboration is more decisive in foundational or platform domains where the value of the innovation scales with the number of participants who adopt and extend it."</a:t>
            </a:r>
            <a:endParaRPr lang="en-US" sz="1050" dirty="0"/>
          </a:p>
        </p:txBody>
      </p:sp>
      <p:sp>
        <p:nvSpPr>
          <p:cNvPr id="19" name="Text 17"/>
          <p:cNvSpPr/>
          <p:nvPr/>
        </p:nvSpPr>
        <p:spPr>
          <a:xfrm>
            <a:off x="5632704" y="3877056"/>
            <a:ext cx="2871216" cy="932688"/>
          </a:xfrm>
          <a:prstGeom prst="rect">
            <a:avLst/>
          </a:prstGeom>
          <a:noFill/>
          <a:ln/>
        </p:spPr>
        <p:txBody>
          <a:bodyPr wrap="square" rtlCol="0" anchor="ctr"/>
          <a:lstStyle/>
          <a:p>
            <a:pPr indent="0" marL="0">
              <a:buNone/>
            </a:pPr>
            <a:r>
              <a:rPr lang="en-US" sz="950" dirty="0">
                <a:solidFill>
                  <a:srgbClr val="2C1A1E"/>
                </a:solidFill>
                <a:latin typeface="Calibri" pitchFamily="34" charset="0"/>
                <a:ea typeface="Calibri" pitchFamily="34" charset="-122"/>
                <a:cs typeface="Calibri" pitchFamily="34" charset="-120"/>
              </a:rPr>
              <a:t>Names the specific condition: discrete-product vs. network/platform domains. Claims X under condition A and NOT-X under condition B. Each condition specific enough to prove or disprove.</a:t>
            </a:r>
            <a:endParaRPr lang="en-US" sz="950" dirty="0"/>
          </a:p>
        </p:txBody>
      </p:sp>
      <p:sp>
        <p:nvSpPr>
          <p:cNvPr id="20" name="Shape 18"/>
          <p:cNvSpPr/>
          <p:nvPr/>
        </p:nvSpPr>
        <p:spPr>
          <a:xfrm>
            <a:off x="457200" y="4736592"/>
            <a:ext cx="8229600" cy="256032"/>
          </a:xfrm>
          <a:prstGeom prst="roundRect">
            <a:avLst>
              <a:gd name="adj" fmla="val 28571"/>
            </a:avLst>
          </a:prstGeom>
          <a:solidFill>
            <a:srgbClr val="FEF3C7"/>
          </a:solidFill>
          <a:ln w="10160">
            <a:solidFill>
              <a:srgbClr val="E8D4D7"/>
            </a:solidFill>
            <a:prstDash val="solid"/>
          </a:ln>
          <a:effectLst>
            <a:outerShdw sx="100000" sy="100000" kx="0" ky="0" algn="bl" rotWithShape="0" blurRad="88900" dist="25400" dir="2700000">
              <a:srgbClr val="000000">
                <a:alpha val="9000"/>
              </a:srgbClr>
            </a:outerShdw>
          </a:effectLst>
        </p:spPr>
      </p:sp>
      <p:sp>
        <p:nvSpPr>
          <p:cNvPr id="21" name="Text 19"/>
          <p:cNvSpPr/>
          <p:nvPr/>
        </p:nvSpPr>
        <p:spPr>
          <a:xfrm>
            <a:off x="640080" y="4773168"/>
            <a:ext cx="7863840" cy="182880"/>
          </a:xfrm>
          <a:prstGeom prst="rect">
            <a:avLst/>
          </a:prstGeom>
          <a:noFill/>
          <a:ln/>
        </p:spPr>
        <p:txBody>
          <a:bodyPr wrap="square" rtlCol="0" anchor="ctr"/>
          <a:lstStyle/>
          <a:p>
            <a:pPr indent="0" marL="0">
              <a:buNone/>
            </a:pPr>
            <a:r>
              <a:rPr lang="en-US" sz="1000" b="1" dirty="0">
                <a:solidFill>
                  <a:srgbClr val="B45309"/>
                </a:solidFill>
                <a:latin typeface="Calibri" pitchFamily="34" charset="0"/>
                <a:ea typeface="Calibri" pitchFamily="34" charset="-122"/>
                <a:cs typeface="Calibri" pitchFamily="34" charset="-120"/>
              </a:rPr>
              <a:t>Scoring: 1 pt = specific position + identifiable mechanism or condition | 0 pt = hedging / 'both contribute' / announces topic</a:t>
            </a:r>
            <a:endParaRPr lang="en-US" sz="1000" dirty="0"/>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name="Slide 39">
    <p:bg>
      <p:bgPr>
        <a:solidFill>
          <a:srgbClr val="1A0508"/>
        </a:solidFill>
      </p:bgPr>
    </p:bg>
    <p:spTree>
      <p:nvGrpSpPr>
        <p:cNvPr id="1" name=""/>
        <p:cNvGrpSpPr/>
        <p:nvPr/>
      </p:nvGrpSpPr>
      <p:grpSpPr>
        <a:xfrm>
          <a:off x="0" y="0"/>
          <a:ext cx="0" cy="0"/>
          <a:chOff x="0" y="0"/>
          <a:chExt cx="0" cy="0"/>
        </a:xfrm>
      </p:grpSpPr>
      <p:sp>
        <p:nvSpPr>
          <p:cNvPr id="2" name="Text 0"/>
          <p:cNvSpPr/>
          <p:nvPr/>
        </p:nvSpPr>
        <p:spPr>
          <a:xfrm>
            <a:off x="5029200" y="0"/>
            <a:ext cx="3840480" cy="4663440"/>
          </a:xfrm>
          <a:prstGeom prst="rect">
            <a:avLst/>
          </a:prstGeom>
          <a:noFill/>
          <a:ln/>
        </p:spPr>
        <p:txBody>
          <a:bodyPr wrap="square" rtlCol="0" anchor="b"/>
          <a:lstStyle/>
          <a:p>
            <a:pPr algn="r" indent="0" marL="0">
              <a:buNone/>
            </a:pPr>
            <a:r>
              <a:rPr lang="en-US" sz="20000" b="1" dirty="0">
                <a:solidFill>
                  <a:srgbClr val="FFFFFF">
                    <a:alpha val="6000"/>
                  </a:srgbClr>
                </a:solidFill>
                <a:latin typeface="Cambria" pitchFamily="34" charset="0"/>
                <a:ea typeface="Cambria" pitchFamily="34" charset="-122"/>
                <a:cs typeface="Cambria" pitchFamily="34" charset="-120"/>
              </a:rPr>
              <a:t>MC</a:t>
            </a:r>
            <a:endParaRPr lang="en-US" sz="20000" dirty="0"/>
          </a:p>
        </p:txBody>
      </p:sp>
      <p:sp>
        <p:nvSpPr>
          <p:cNvPr id="3" name="Shape 1"/>
          <p:cNvSpPr/>
          <p:nvPr/>
        </p:nvSpPr>
        <p:spPr>
          <a:xfrm>
            <a:off x="-731520" y="-731520"/>
            <a:ext cx="4114800" cy="4114800"/>
          </a:xfrm>
          <a:prstGeom prst="ellipse">
            <a:avLst/>
          </a:prstGeom>
          <a:solidFill>
            <a:srgbClr val="9B1D2A">
              <a:alpha val="12000"/>
            </a:srgbClr>
          </a:solidFill>
          <a:ln w="12700">
            <a:solidFill>
              <a:srgbClr val="9B1D2A">
                <a:alpha val="12000"/>
              </a:srgbClr>
            </a:solidFill>
            <a:prstDash val="solid"/>
          </a:ln>
        </p:spPr>
      </p:sp>
      <p:sp>
        <p:nvSpPr>
          <p:cNvPr id="4" name="Text 2"/>
          <p:cNvSpPr/>
          <p:nvPr/>
        </p:nvSpPr>
        <p:spPr>
          <a:xfrm>
            <a:off x="594360" y="1417320"/>
            <a:ext cx="6949440" cy="1325880"/>
          </a:xfrm>
          <a:prstGeom prst="rect">
            <a:avLst/>
          </a:prstGeom>
          <a:noFill/>
          <a:ln/>
        </p:spPr>
        <p:txBody>
          <a:bodyPr wrap="square" rtlCol="0" anchor="ctr"/>
          <a:lstStyle/>
          <a:p>
            <a:pPr indent="0" marL="0">
              <a:buNone/>
            </a:pPr>
            <a:r>
              <a:rPr lang="en-US" sz="4000" b="1" dirty="0">
                <a:solidFill>
                  <a:srgbClr val="FFFFFF"/>
                </a:solidFill>
                <a:latin typeface="Cambria" pitchFamily="34" charset="0"/>
                <a:ea typeface="Cambria" pitchFamily="34" charset="-122"/>
                <a:cs typeface="Cambria" pitchFamily="34" charset="-120"/>
              </a:rPr>
              <a:t>AP-Style Multiple Choice</a:t>
            </a:r>
            <a:endParaRPr lang="en-US" sz="4000" dirty="0"/>
          </a:p>
        </p:txBody>
      </p:sp>
      <p:sp>
        <p:nvSpPr>
          <p:cNvPr id="5" name="Text 3"/>
          <p:cNvSpPr/>
          <p:nvPr/>
        </p:nvSpPr>
        <p:spPr>
          <a:xfrm>
            <a:off x="594360" y="2834640"/>
            <a:ext cx="6949440" cy="594360"/>
          </a:xfrm>
          <a:prstGeom prst="rect">
            <a:avLst/>
          </a:prstGeom>
          <a:noFill/>
          <a:ln/>
        </p:spPr>
        <p:txBody>
          <a:bodyPr wrap="square" rtlCol="0" anchor="ctr"/>
          <a:lstStyle/>
          <a:p>
            <a:pPr indent="0" marL="0">
              <a:buNone/>
            </a:pPr>
            <a:r>
              <a:rPr lang="en-US" sz="1650" dirty="0">
                <a:solidFill>
                  <a:srgbClr val="F0C8D0"/>
                </a:solidFill>
                <a:latin typeface="Calibri" pitchFamily="34" charset="0"/>
                <a:ea typeface="Calibri" pitchFamily="34" charset="-122"/>
                <a:cs typeface="Calibri" pitchFamily="34" charset="-120"/>
              </a:rPr>
              <a:t>5 argument-structure questions · Claim, warrant, qualify, line of reasoning</a:t>
            </a:r>
            <a:endParaRPr lang="en-US" sz="1650" dirty="0"/>
          </a:p>
        </p:txBody>
      </p:sp>
      <p:sp>
        <p:nvSpPr>
          <p:cNvPr id="6" name="Shape 4"/>
          <p:cNvSpPr/>
          <p:nvPr/>
        </p:nvSpPr>
        <p:spPr>
          <a:xfrm>
            <a:off x="594360" y="4517136"/>
            <a:ext cx="182880" cy="182880"/>
          </a:xfrm>
          <a:prstGeom prst="ellipse">
            <a:avLst/>
          </a:prstGeom>
          <a:solidFill>
            <a:srgbClr val="9B1D2A"/>
          </a:solidFill>
          <a:ln w="12700">
            <a:solidFill>
              <a:srgbClr val="9B1D2A"/>
            </a:solidFill>
            <a:prstDash val="solid"/>
          </a:ln>
        </p:spPr>
      </p:sp>
      <p:sp>
        <p:nvSpPr>
          <p:cNvPr id="7" name="Shape 5"/>
          <p:cNvSpPr/>
          <p:nvPr/>
        </p:nvSpPr>
        <p:spPr>
          <a:xfrm>
            <a:off x="941832" y="4517136"/>
            <a:ext cx="182880" cy="182880"/>
          </a:xfrm>
          <a:prstGeom prst="ellipse">
            <a:avLst/>
          </a:prstGeom>
          <a:solidFill>
            <a:srgbClr val="C47F17"/>
          </a:solidFill>
          <a:ln w="12700">
            <a:solidFill>
              <a:srgbClr val="C47F17"/>
            </a:solidFill>
            <a:prstDash val="solid"/>
          </a:ln>
        </p:spPr>
      </p:sp>
      <p:sp>
        <p:nvSpPr>
          <p:cNvPr id="8" name="Shape 6"/>
          <p:cNvSpPr/>
          <p:nvPr/>
        </p:nvSpPr>
        <p:spPr>
          <a:xfrm>
            <a:off x="1289304" y="4517136"/>
            <a:ext cx="182880" cy="182880"/>
          </a:xfrm>
          <a:prstGeom prst="ellipse">
            <a:avLst/>
          </a:prstGeom>
          <a:solidFill>
            <a:srgbClr val="0D6F66"/>
          </a:solidFill>
          <a:ln w="12700">
            <a:solidFill>
              <a:srgbClr val="0D6F66"/>
            </a:solidFill>
            <a:prstDash val="solid"/>
          </a:ln>
        </p:spPr>
      </p:sp>
      <p:sp>
        <p:nvSpPr>
          <p:cNvPr id="9" name="Shape 7"/>
          <p:cNvSpPr/>
          <p:nvPr/>
        </p:nvSpPr>
        <p:spPr>
          <a:xfrm>
            <a:off x="1636776" y="4517136"/>
            <a:ext cx="182880" cy="182880"/>
          </a:xfrm>
          <a:prstGeom prst="ellipse">
            <a:avLst/>
          </a:prstGeom>
          <a:solidFill>
            <a:srgbClr val="1A56DB"/>
          </a:solidFill>
          <a:ln w="12700">
            <a:solidFill>
              <a:srgbClr val="1A56DB"/>
            </a:solidFill>
            <a:prstDash val="solid"/>
          </a:ln>
        </p:spPr>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1A0508"/>
        </a:solidFill>
      </p:bgPr>
    </p:bg>
    <p:spTree>
      <p:nvGrpSpPr>
        <p:cNvPr id="1" name=""/>
        <p:cNvGrpSpPr/>
        <p:nvPr/>
      </p:nvGrpSpPr>
      <p:grpSpPr>
        <a:xfrm>
          <a:off x="0" y="0"/>
          <a:ext cx="0" cy="0"/>
          <a:chOff x="0" y="0"/>
          <a:chExt cx="0" cy="0"/>
        </a:xfrm>
      </p:grpSpPr>
      <p:sp>
        <p:nvSpPr>
          <p:cNvPr id="2" name="Text 0"/>
          <p:cNvSpPr/>
          <p:nvPr/>
        </p:nvSpPr>
        <p:spPr>
          <a:xfrm>
            <a:off x="5029200" y="0"/>
            <a:ext cx="3840480" cy="4663440"/>
          </a:xfrm>
          <a:prstGeom prst="rect">
            <a:avLst/>
          </a:prstGeom>
          <a:noFill/>
          <a:ln/>
        </p:spPr>
        <p:txBody>
          <a:bodyPr wrap="square" rtlCol="0" anchor="b"/>
          <a:lstStyle/>
          <a:p>
            <a:pPr algn="r" indent="0" marL="0">
              <a:buNone/>
            </a:pPr>
            <a:r>
              <a:rPr lang="en-US" sz="20000" b="1" dirty="0">
                <a:solidFill>
                  <a:srgbClr val="FFFFFF">
                    <a:alpha val="6000"/>
                  </a:srgbClr>
                </a:solidFill>
                <a:latin typeface="Cambria" pitchFamily="34" charset="0"/>
                <a:ea typeface="Cambria" pitchFamily="34" charset="-122"/>
                <a:cs typeface="Cambria" pitchFamily="34" charset="-120"/>
              </a:rPr>
              <a:t>I</a:t>
            </a:r>
            <a:endParaRPr lang="en-US" sz="20000" dirty="0"/>
          </a:p>
        </p:txBody>
      </p:sp>
      <p:sp>
        <p:nvSpPr>
          <p:cNvPr id="3" name="Shape 1"/>
          <p:cNvSpPr/>
          <p:nvPr/>
        </p:nvSpPr>
        <p:spPr>
          <a:xfrm>
            <a:off x="-731520" y="-731520"/>
            <a:ext cx="4114800" cy="4114800"/>
          </a:xfrm>
          <a:prstGeom prst="ellipse">
            <a:avLst/>
          </a:prstGeom>
          <a:solidFill>
            <a:srgbClr val="9B1D2A">
              <a:alpha val="12000"/>
            </a:srgbClr>
          </a:solidFill>
          <a:ln w="12700">
            <a:solidFill>
              <a:srgbClr val="9B1D2A">
                <a:alpha val="12000"/>
              </a:srgbClr>
            </a:solidFill>
            <a:prstDash val="solid"/>
          </a:ln>
        </p:spPr>
      </p:sp>
      <p:sp>
        <p:nvSpPr>
          <p:cNvPr id="4" name="Text 2"/>
          <p:cNvSpPr/>
          <p:nvPr/>
        </p:nvSpPr>
        <p:spPr>
          <a:xfrm>
            <a:off x="594360" y="1417320"/>
            <a:ext cx="6949440" cy="1325880"/>
          </a:xfrm>
          <a:prstGeom prst="rect">
            <a:avLst/>
          </a:prstGeom>
          <a:noFill/>
          <a:ln/>
        </p:spPr>
        <p:txBody>
          <a:bodyPr wrap="square" rtlCol="0" anchor="ctr"/>
          <a:lstStyle/>
          <a:p>
            <a:pPr indent="0" marL="0">
              <a:buNone/>
            </a:pPr>
            <a:r>
              <a:rPr lang="en-US" sz="4000" b="1" dirty="0">
                <a:solidFill>
                  <a:srgbClr val="FFFFFF"/>
                </a:solidFill>
                <a:latin typeface="Cambria" pitchFamily="34" charset="0"/>
                <a:ea typeface="Cambria" pitchFamily="34" charset="-122"/>
                <a:cs typeface="Cambria" pitchFamily="34" charset="-120"/>
              </a:rPr>
              <a:t>What FRQ 3 Actually Asks</a:t>
            </a:r>
            <a:endParaRPr lang="en-US" sz="4000" dirty="0"/>
          </a:p>
        </p:txBody>
      </p:sp>
      <p:sp>
        <p:nvSpPr>
          <p:cNvPr id="5" name="Text 3"/>
          <p:cNvSpPr/>
          <p:nvPr/>
        </p:nvSpPr>
        <p:spPr>
          <a:xfrm>
            <a:off x="594360" y="2834640"/>
            <a:ext cx="6949440" cy="594360"/>
          </a:xfrm>
          <a:prstGeom prst="rect">
            <a:avLst/>
          </a:prstGeom>
          <a:noFill/>
          <a:ln/>
        </p:spPr>
        <p:txBody>
          <a:bodyPr wrap="square" rtlCol="0" anchor="ctr"/>
          <a:lstStyle/>
          <a:p>
            <a:pPr indent="0" marL="0">
              <a:buNone/>
            </a:pPr>
            <a:r>
              <a:rPr lang="en-US" sz="1650" dirty="0">
                <a:solidFill>
                  <a:srgbClr val="F0C8D0"/>
                </a:solidFill>
                <a:latin typeface="Calibri" pitchFamily="34" charset="0"/>
                <a:ea typeface="Calibri" pitchFamily="34" charset="-122"/>
                <a:cs typeface="Calibri" pitchFamily="34" charset="-120"/>
              </a:rPr>
              <a:t>Reading the prompt as an argument invitation, not a writing instruction</a:t>
            </a:r>
            <a:endParaRPr lang="en-US" sz="1650" dirty="0"/>
          </a:p>
        </p:txBody>
      </p:sp>
      <p:sp>
        <p:nvSpPr>
          <p:cNvPr id="6" name="Shape 4"/>
          <p:cNvSpPr/>
          <p:nvPr/>
        </p:nvSpPr>
        <p:spPr>
          <a:xfrm>
            <a:off x="594360" y="4517136"/>
            <a:ext cx="182880" cy="182880"/>
          </a:xfrm>
          <a:prstGeom prst="ellipse">
            <a:avLst/>
          </a:prstGeom>
          <a:solidFill>
            <a:srgbClr val="9B1D2A"/>
          </a:solidFill>
          <a:ln w="12700">
            <a:solidFill>
              <a:srgbClr val="9B1D2A"/>
            </a:solidFill>
            <a:prstDash val="solid"/>
          </a:ln>
        </p:spPr>
      </p:sp>
      <p:sp>
        <p:nvSpPr>
          <p:cNvPr id="7" name="Shape 5"/>
          <p:cNvSpPr/>
          <p:nvPr/>
        </p:nvSpPr>
        <p:spPr>
          <a:xfrm>
            <a:off x="941832" y="4517136"/>
            <a:ext cx="182880" cy="182880"/>
          </a:xfrm>
          <a:prstGeom prst="ellipse">
            <a:avLst/>
          </a:prstGeom>
          <a:solidFill>
            <a:srgbClr val="C47F17"/>
          </a:solidFill>
          <a:ln w="12700">
            <a:solidFill>
              <a:srgbClr val="C47F17"/>
            </a:solidFill>
            <a:prstDash val="solid"/>
          </a:ln>
        </p:spPr>
      </p:sp>
      <p:sp>
        <p:nvSpPr>
          <p:cNvPr id="8" name="Shape 6"/>
          <p:cNvSpPr/>
          <p:nvPr/>
        </p:nvSpPr>
        <p:spPr>
          <a:xfrm>
            <a:off x="1289304" y="4517136"/>
            <a:ext cx="182880" cy="182880"/>
          </a:xfrm>
          <a:prstGeom prst="ellipse">
            <a:avLst/>
          </a:prstGeom>
          <a:solidFill>
            <a:srgbClr val="0D6F66"/>
          </a:solidFill>
          <a:ln w="12700">
            <a:solidFill>
              <a:srgbClr val="0D6F66"/>
            </a:solidFill>
            <a:prstDash val="solid"/>
          </a:ln>
        </p:spPr>
      </p:sp>
      <p:sp>
        <p:nvSpPr>
          <p:cNvPr id="9" name="Shape 7"/>
          <p:cNvSpPr/>
          <p:nvPr/>
        </p:nvSpPr>
        <p:spPr>
          <a:xfrm>
            <a:off x="1636776" y="4517136"/>
            <a:ext cx="182880" cy="182880"/>
          </a:xfrm>
          <a:prstGeom prst="ellipse">
            <a:avLst/>
          </a:prstGeom>
          <a:solidFill>
            <a:srgbClr val="1A56DB"/>
          </a:solidFill>
          <a:ln w="12700">
            <a:solidFill>
              <a:srgbClr val="1A56DB"/>
            </a:solidFill>
            <a:prstDash val="solid"/>
          </a:ln>
        </p:spPr>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name="Slide 40">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9144000" cy="530352"/>
          </a:xfrm>
          <a:prstGeom prst="roundRect">
            <a:avLst/>
          </a:prstGeom>
          <a:solidFill>
            <a:srgbClr val="1A0508"/>
          </a:solidFill>
          <a:ln w="12700">
            <a:solidFill>
              <a:srgbClr val="1A0508"/>
            </a:solidFill>
            <a:prstDash val="solid"/>
          </a:ln>
        </p:spPr>
      </p:sp>
      <p:sp>
        <p:nvSpPr>
          <p:cNvPr id="3" name="Text 1"/>
          <p:cNvSpPr/>
          <p:nvPr/>
        </p:nvSpPr>
        <p:spPr>
          <a:xfrm>
            <a:off x="457200" y="91440"/>
            <a:ext cx="8229600" cy="347472"/>
          </a:xfrm>
          <a:prstGeom prst="rect">
            <a:avLst/>
          </a:prstGeom>
          <a:noFill/>
          <a:ln/>
        </p:spPr>
        <p:txBody>
          <a:bodyPr wrap="square" rtlCol="0" anchor="ctr"/>
          <a:lstStyle/>
          <a:p>
            <a:pPr indent="0" marL="0">
              <a:buNone/>
            </a:pPr>
            <a:r>
              <a:rPr lang="en-US" sz="1400" b="1" dirty="0">
                <a:solidFill>
                  <a:srgbClr val="FFFFFF"/>
                </a:solidFill>
                <a:latin typeface="Calibri" pitchFamily="34" charset="0"/>
                <a:ea typeface="Calibri" pitchFamily="34" charset="-122"/>
                <a:cs typeface="Calibri" pitchFamily="34" charset="-120"/>
              </a:rPr>
              <a:t>AP-Style Multiple Choice  |  Questions 1–3</a:t>
            </a:r>
            <a:endParaRPr lang="en-US" sz="1400" dirty="0"/>
          </a:p>
        </p:txBody>
      </p:sp>
      <p:sp>
        <p:nvSpPr>
          <p:cNvPr id="4" name="Text 2"/>
          <p:cNvSpPr/>
          <p:nvPr/>
        </p:nvSpPr>
        <p:spPr>
          <a:xfrm>
            <a:off x="457200" y="658368"/>
            <a:ext cx="8229600" cy="438912"/>
          </a:xfrm>
          <a:prstGeom prst="rect">
            <a:avLst/>
          </a:prstGeom>
          <a:noFill/>
          <a:ln/>
        </p:spPr>
        <p:txBody>
          <a:bodyPr wrap="square" rtlCol="0" anchor="ctr"/>
          <a:lstStyle/>
          <a:p>
            <a:pPr indent="0" marL="0">
              <a:buNone/>
            </a:pPr>
            <a:r>
              <a:rPr lang="en-US" sz="1100" b="1" dirty="0">
                <a:solidFill>
                  <a:srgbClr val="1A0508"/>
                </a:solidFill>
                <a:latin typeface="Calibri" pitchFamily="34" charset="0"/>
                <a:ea typeface="Calibri" pitchFamily="34" charset="-122"/>
                <a:cs typeface="Calibri" pitchFamily="34" charset="-120"/>
              </a:rPr>
              <a:t>1.  Which most accurately describes the argumentative move in this thesis?</a:t>
            </a:r>
            <a:endParaRPr lang="en-US" sz="1100" dirty="0"/>
          </a:p>
          <a:p>
            <a:pPr indent="0" marL="0">
              <a:buNone/>
            </a:pPr>
            <a:r>
              <a:rPr lang="en-US" sz="1100" b="1" dirty="0">
                <a:solidFill>
                  <a:srgbClr val="1A0508"/>
                </a:solidFill>
                <a:latin typeface="Calibri" pitchFamily="34" charset="0"/>
                <a:ea typeface="Calibri" pitchFamily="34" charset="-122"/>
                <a:cs typeface="Calibri" pitchFamily="34" charset="-120"/>
              </a:rPr>
              <a:t>"Mandatory community service requirements in secondary schools undermine the intrinsic motivational conditions that make service meaningful — students who serve because they must cannot develop the internal valuation of civic contribution that voluntary service builds."</a:t>
            </a:r>
            <a:endParaRPr lang="en-US" sz="1100" dirty="0"/>
          </a:p>
        </p:txBody>
      </p:sp>
      <p:sp>
        <p:nvSpPr>
          <p:cNvPr id="5" name="Text 3"/>
          <p:cNvSpPr/>
          <p:nvPr/>
        </p:nvSpPr>
        <p:spPr>
          <a:xfrm>
            <a:off x="713232" y="1133856"/>
            <a:ext cx="7973568" cy="237744"/>
          </a:xfrm>
          <a:prstGeom prst="rect">
            <a:avLst/>
          </a:prstGeom>
          <a:noFill/>
          <a:ln/>
        </p:spPr>
        <p:txBody>
          <a:bodyPr wrap="square" rtlCol="0" anchor="ctr"/>
          <a:lstStyle/>
          <a:p>
            <a:pPr indent="0" marL="0">
              <a:buNone/>
            </a:pPr>
            <a:r>
              <a:rPr lang="en-US" sz="1050" dirty="0">
                <a:solidFill>
                  <a:srgbClr val="2C1A1E"/>
                </a:solidFill>
                <a:latin typeface="Calibri" pitchFamily="34" charset="0"/>
                <a:ea typeface="Calibri" pitchFamily="34" charset="-122"/>
                <a:cs typeface="Calibri" pitchFamily="34" charset="-120"/>
              </a:rPr>
              <a:t>A. It defends the implicit claim that community service is beneficial</a:t>
            </a:r>
            <a:endParaRPr lang="en-US" sz="1050" dirty="0"/>
          </a:p>
        </p:txBody>
      </p:sp>
      <p:sp>
        <p:nvSpPr>
          <p:cNvPr id="6" name="Text 4"/>
          <p:cNvSpPr/>
          <p:nvPr/>
        </p:nvSpPr>
        <p:spPr>
          <a:xfrm>
            <a:off x="713232" y="1371600"/>
            <a:ext cx="7973568" cy="237744"/>
          </a:xfrm>
          <a:prstGeom prst="rect">
            <a:avLst/>
          </a:prstGeom>
          <a:noFill/>
          <a:ln/>
        </p:spPr>
        <p:txBody>
          <a:bodyPr wrap="square" rtlCol="0" anchor="ctr"/>
          <a:lstStyle/>
          <a:p>
            <a:pPr indent="0" marL="0">
              <a:buNone/>
            </a:pPr>
            <a:r>
              <a:rPr lang="en-US" sz="1050" dirty="0">
                <a:solidFill>
                  <a:srgbClr val="2C1A1E"/>
                </a:solidFill>
                <a:latin typeface="Calibri" pitchFamily="34" charset="0"/>
                <a:ea typeface="Calibri" pitchFamily="34" charset="-122"/>
                <a:cs typeface="Calibri" pitchFamily="34" charset="-120"/>
              </a:rPr>
              <a:t>B. It challenges the assumption that mandatory service produces the same civic outcomes as voluntary service</a:t>
            </a:r>
            <a:endParaRPr lang="en-US" sz="1050" dirty="0"/>
          </a:p>
        </p:txBody>
      </p:sp>
      <p:sp>
        <p:nvSpPr>
          <p:cNvPr id="7" name="Text 5"/>
          <p:cNvSpPr/>
          <p:nvPr/>
        </p:nvSpPr>
        <p:spPr>
          <a:xfrm>
            <a:off x="713232" y="1609344"/>
            <a:ext cx="7973568" cy="237744"/>
          </a:xfrm>
          <a:prstGeom prst="rect">
            <a:avLst/>
          </a:prstGeom>
          <a:noFill/>
          <a:ln/>
        </p:spPr>
        <p:txBody>
          <a:bodyPr wrap="square" rtlCol="0" anchor="ctr"/>
          <a:lstStyle/>
          <a:p>
            <a:pPr indent="0" marL="0">
              <a:buNone/>
            </a:pPr>
            <a:r>
              <a:rPr lang="en-US" sz="1050" dirty="0">
                <a:solidFill>
                  <a:srgbClr val="2C1A1E"/>
                </a:solidFill>
                <a:latin typeface="Calibri" pitchFamily="34" charset="0"/>
                <a:ea typeface="Calibri" pitchFamily="34" charset="-122"/>
                <a:cs typeface="Calibri" pitchFamily="34" charset="-120"/>
              </a:rPr>
              <a:t>C. It qualifies the claim that service is valuable by specifying a condition under which it fails</a:t>
            </a:r>
            <a:endParaRPr lang="en-US" sz="1050" dirty="0"/>
          </a:p>
        </p:txBody>
      </p:sp>
      <p:sp>
        <p:nvSpPr>
          <p:cNvPr id="8" name="Text 6"/>
          <p:cNvSpPr/>
          <p:nvPr/>
        </p:nvSpPr>
        <p:spPr>
          <a:xfrm>
            <a:off x="713232" y="1847088"/>
            <a:ext cx="7973568" cy="237744"/>
          </a:xfrm>
          <a:prstGeom prst="rect">
            <a:avLst/>
          </a:prstGeom>
          <a:noFill/>
          <a:ln/>
        </p:spPr>
        <p:txBody>
          <a:bodyPr wrap="square" rtlCol="0" anchor="ctr"/>
          <a:lstStyle/>
          <a:p>
            <a:pPr indent="0" marL="0">
              <a:buNone/>
            </a:pPr>
            <a:r>
              <a:rPr lang="en-US" sz="1050" dirty="0">
                <a:solidFill>
                  <a:srgbClr val="2C1A1E"/>
                </a:solidFill>
                <a:latin typeface="Calibri" pitchFamily="34" charset="0"/>
                <a:ea typeface="Calibri" pitchFamily="34" charset="-122"/>
                <a:cs typeface="Calibri" pitchFamily="34" charset="-120"/>
              </a:rPr>
              <a:t>D. It presents both sides without taking a position</a:t>
            </a:r>
            <a:endParaRPr lang="en-US" sz="1050" dirty="0"/>
          </a:p>
        </p:txBody>
      </p:sp>
      <p:sp>
        <p:nvSpPr>
          <p:cNvPr id="9" name="Text 7"/>
          <p:cNvSpPr/>
          <p:nvPr/>
        </p:nvSpPr>
        <p:spPr>
          <a:xfrm>
            <a:off x="457200" y="2231136"/>
            <a:ext cx="8229600" cy="438912"/>
          </a:xfrm>
          <a:prstGeom prst="rect">
            <a:avLst/>
          </a:prstGeom>
          <a:noFill/>
          <a:ln/>
        </p:spPr>
        <p:txBody>
          <a:bodyPr wrap="square" rtlCol="0" anchor="ctr"/>
          <a:lstStyle/>
          <a:p>
            <a:pPr indent="0" marL="0">
              <a:buNone/>
            </a:pPr>
            <a:r>
              <a:rPr lang="en-US" sz="1100" b="1" dirty="0">
                <a:solidFill>
                  <a:srgbClr val="1A0508"/>
                </a:solidFill>
                <a:latin typeface="Calibri" pitchFamily="34" charset="0"/>
                <a:ea typeface="Calibri" pitchFamily="34" charset="-122"/>
                <a:cs typeface="Calibri" pitchFamily="34" charset="-120"/>
              </a:rPr>
              <a:t>2.  A student argues: 'Social media has made political polarization significantly worse.' Primary evidence: politically homogeneous online communities reinforce existing beliefs. What is the warrant?</a:t>
            </a:r>
            <a:endParaRPr lang="en-US" sz="1100" dirty="0"/>
          </a:p>
        </p:txBody>
      </p:sp>
      <p:sp>
        <p:nvSpPr>
          <p:cNvPr id="10" name="Text 8"/>
          <p:cNvSpPr/>
          <p:nvPr/>
        </p:nvSpPr>
        <p:spPr>
          <a:xfrm>
            <a:off x="713232" y="2706624"/>
            <a:ext cx="7973568" cy="237744"/>
          </a:xfrm>
          <a:prstGeom prst="rect">
            <a:avLst/>
          </a:prstGeom>
          <a:noFill/>
          <a:ln/>
        </p:spPr>
        <p:txBody>
          <a:bodyPr wrap="square" rtlCol="0" anchor="ctr"/>
          <a:lstStyle/>
          <a:p>
            <a:pPr indent="0" marL="0">
              <a:buNone/>
            </a:pPr>
            <a:r>
              <a:rPr lang="en-US" sz="1050" dirty="0">
                <a:solidFill>
                  <a:srgbClr val="2C1A1E"/>
                </a:solidFill>
                <a:latin typeface="Calibri" pitchFamily="34" charset="0"/>
                <a:ea typeface="Calibri" pitchFamily="34" charset="-122"/>
                <a:cs typeface="Calibri" pitchFamily="34" charset="-120"/>
              </a:rPr>
              <a:t>A. Social media companies profit from engagement, which polarization increases</a:t>
            </a:r>
            <a:endParaRPr lang="en-US" sz="1050" dirty="0"/>
          </a:p>
        </p:txBody>
      </p:sp>
      <p:sp>
        <p:nvSpPr>
          <p:cNvPr id="11" name="Text 9"/>
          <p:cNvSpPr/>
          <p:nvPr/>
        </p:nvSpPr>
        <p:spPr>
          <a:xfrm>
            <a:off x="713232" y="2944368"/>
            <a:ext cx="7973568" cy="237744"/>
          </a:xfrm>
          <a:prstGeom prst="rect">
            <a:avLst/>
          </a:prstGeom>
          <a:noFill/>
          <a:ln/>
        </p:spPr>
        <p:txBody>
          <a:bodyPr wrap="square" rtlCol="0" anchor="ctr"/>
          <a:lstStyle/>
          <a:p>
            <a:pPr indent="0" marL="0">
              <a:buNone/>
            </a:pPr>
            <a:r>
              <a:rPr lang="en-US" sz="1050" dirty="0">
                <a:solidFill>
                  <a:srgbClr val="2C1A1E"/>
                </a:solidFill>
                <a:latin typeface="Calibri" pitchFamily="34" charset="0"/>
                <a:ea typeface="Calibri" pitchFamily="34" charset="-122"/>
                <a:cs typeface="Calibri" pitchFamily="34" charset="-120"/>
              </a:rPr>
              <a:t>B. Political polarization is measured by how extreme people's views become</a:t>
            </a:r>
            <a:endParaRPr lang="en-US" sz="1050" dirty="0"/>
          </a:p>
        </p:txBody>
      </p:sp>
      <p:sp>
        <p:nvSpPr>
          <p:cNvPr id="12" name="Text 10"/>
          <p:cNvSpPr/>
          <p:nvPr/>
        </p:nvSpPr>
        <p:spPr>
          <a:xfrm>
            <a:off x="713232" y="3182112"/>
            <a:ext cx="7973568" cy="237744"/>
          </a:xfrm>
          <a:prstGeom prst="rect">
            <a:avLst/>
          </a:prstGeom>
          <a:noFill/>
          <a:ln/>
        </p:spPr>
        <p:txBody>
          <a:bodyPr wrap="square" rtlCol="0" anchor="ctr"/>
          <a:lstStyle/>
          <a:p>
            <a:pPr indent="0" marL="0">
              <a:buNone/>
            </a:pPr>
            <a:r>
              <a:rPr lang="en-US" sz="1050" dirty="0">
                <a:solidFill>
                  <a:srgbClr val="2C1A1E"/>
                </a:solidFill>
                <a:latin typeface="Calibri" pitchFamily="34" charset="0"/>
                <a:ea typeface="Calibri" pitchFamily="34" charset="-122"/>
                <a:cs typeface="Calibri" pitchFamily="34" charset="-120"/>
              </a:rPr>
              <a:t>C. Reinforcing existing beliefs in politically homogeneous environments increases the distance between groups' views over time</a:t>
            </a:r>
            <a:endParaRPr lang="en-US" sz="1050" dirty="0"/>
          </a:p>
        </p:txBody>
      </p:sp>
      <p:sp>
        <p:nvSpPr>
          <p:cNvPr id="13" name="Text 11"/>
          <p:cNvSpPr/>
          <p:nvPr/>
        </p:nvSpPr>
        <p:spPr>
          <a:xfrm>
            <a:off x="713232" y="3419856"/>
            <a:ext cx="7973568" cy="237744"/>
          </a:xfrm>
          <a:prstGeom prst="rect">
            <a:avLst/>
          </a:prstGeom>
          <a:noFill/>
          <a:ln/>
        </p:spPr>
        <p:txBody>
          <a:bodyPr wrap="square" rtlCol="0" anchor="ctr"/>
          <a:lstStyle/>
          <a:p>
            <a:pPr indent="0" marL="0">
              <a:buNone/>
            </a:pPr>
            <a:r>
              <a:rPr lang="en-US" sz="1050" dirty="0">
                <a:solidFill>
                  <a:srgbClr val="2C1A1E"/>
                </a:solidFill>
                <a:latin typeface="Calibri" pitchFamily="34" charset="0"/>
                <a:ea typeface="Calibri" pitchFamily="34" charset="-122"/>
                <a:cs typeface="Calibri" pitchFamily="34" charset="-120"/>
              </a:rPr>
              <a:t>D. Echo chambers exist primarily on social media rather than in other media forms</a:t>
            </a:r>
            <a:endParaRPr lang="en-US" sz="1050" dirty="0"/>
          </a:p>
        </p:txBody>
      </p:sp>
      <p:sp>
        <p:nvSpPr>
          <p:cNvPr id="14" name="Text 12"/>
          <p:cNvSpPr/>
          <p:nvPr/>
        </p:nvSpPr>
        <p:spPr>
          <a:xfrm>
            <a:off x="457200" y="3803904"/>
            <a:ext cx="8229600" cy="438912"/>
          </a:xfrm>
          <a:prstGeom prst="rect">
            <a:avLst/>
          </a:prstGeom>
          <a:noFill/>
          <a:ln/>
        </p:spPr>
        <p:txBody>
          <a:bodyPr wrap="square" rtlCol="0" anchor="ctr"/>
          <a:lstStyle/>
          <a:p>
            <a:pPr indent="0" marL="0">
              <a:buNone/>
            </a:pPr>
            <a:r>
              <a:rPr lang="en-US" sz="1100" b="1" dirty="0">
                <a:solidFill>
                  <a:srgbClr val="1A0508"/>
                </a:solidFill>
                <a:latin typeface="Calibri" pitchFamily="34" charset="0"/>
                <a:ea typeface="Calibri" pitchFamily="34" charset="-122"/>
                <a:cs typeface="Calibri" pitchFamily="34" charset="-120"/>
              </a:rPr>
              <a:t>3.  Which revision most improves this weak thesis?</a:t>
            </a:r>
            <a:endParaRPr lang="en-US" sz="1100" dirty="0"/>
          </a:p>
          <a:p>
            <a:pPr indent="0" marL="0">
              <a:buNone/>
            </a:pPr>
            <a:r>
              <a:rPr lang="en-US" sz="1100" b="1" dirty="0">
                <a:solidFill>
                  <a:srgbClr val="1A0508"/>
                </a:solidFill>
                <a:latin typeface="Calibri" pitchFamily="34" charset="0"/>
                <a:ea typeface="Calibri" pitchFamily="34" charset="-122"/>
                <a:cs typeface="Calibri" pitchFamily="34" charset="-120"/>
              </a:rPr>
              <a:t>Original: 'Technology has changed the way people communicate, and there are many advantages and disadvantages to this change.'</a:t>
            </a:r>
            <a:endParaRPr lang="en-US" sz="1100" dirty="0"/>
          </a:p>
        </p:txBody>
      </p:sp>
      <p:sp>
        <p:nvSpPr>
          <p:cNvPr id="15" name="Text 13"/>
          <p:cNvSpPr/>
          <p:nvPr/>
        </p:nvSpPr>
        <p:spPr>
          <a:xfrm>
            <a:off x="713232" y="4279392"/>
            <a:ext cx="7973568" cy="237744"/>
          </a:xfrm>
          <a:prstGeom prst="rect">
            <a:avLst/>
          </a:prstGeom>
          <a:noFill/>
          <a:ln/>
        </p:spPr>
        <p:txBody>
          <a:bodyPr wrap="square" rtlCol="0" anchor="ctr"/>
          <a:lstStyle/>
          <a:p>
            <a:pPr indent="0" marL="0">
              <a:buNone/>
            </a:pPr>
            <a:r>
              <a:rPr lang="en-US" sz="1050" dirty="0">
                <a:solidFill>
                  <a:srgbClr val="2C1A1E"/>
                </a:solidFill>
                <a:latin typeface="Calibri" pitchFamily="34" charset="0"/>
                <a:ea typeface="Calibri" pitchFamily="34" charset="-122"/>
                <a:cs typeface="Calibri" pitchFamily="34" charset="-120"/>
              </a:rPr>
              <a:t>A. 'The advantages of technology in communication significantly outweigh the disadvantages in most modern contexts.'</a:t>
            </a:r>
            <a:endParaRPr lang="en-US" sz="1050" dirty="0"/>
          </a:p>
        </p:txBody>
      </p:sp>
      <p:sp>
        <p:nvSpPr>
          <p:cNvPr id="16" name="Text 14"/>
          <p:cNvSpPr/>
          <p:nvPr/>
        </p:nvSpPr>
        <p:spPr>
          <a:xfrm>
            <a:off x="713232" y="4517136"/>
            <a:ext cx="7973568" cy="237744"/>
          </a:xfrm>
          <a:prstGeom prst="rect">
            <a:avLst/>
          </a:prstGeom>
          <a:noFill/>
          <a:ln/>
        </p:spPr>
        <p:txBody>
          <a:bodyPr wrap="square" rtlCol="0" anchor="ctr"/>
          <a:lstStyle/>
          <a:p>
            <a:pPr indent="0" marL="0">
              <a:buNone/>
            </a:pPr>
            <a:r>
              <a:rPr lang="en-US" sz="1050" dirty="0">
                <a:solidFill>
                  <a:srgbClr val="2C1A1E"/>
                </a:solidFill>
                <a:latin typeface="Calibri" pitchFamily="34" charset="0"/>
                <a:ea typeface="Calibri" pitchFamily="34" charset="-122"/>
                <a:cs typeface="Calibri" pitchFamily="34" charset="-120"/>
              </a:rPr>
              <a:t>B. 'Technology has transformed communication in ways that benefit efficiency but at measurable cost to the depth of interpersonal relationships — a trade-off that becomes more costly as the relationships in question increase in personal or civic significance.'</a:t>
            </a:r>
            <a:endParaRPr lang="en-US" sz="1050" dirty="0"/>
          </a:p>
        </p:txBody>
      </p:sp>
      <p:sp>
        <p:nvSpPr>
          <p:cNvPr id="17" name="Text 15"/>
          <p:cNvSpPr/>
          <p:nvPr/>
        </p:nvSpPr>
        <p:spPr>
          <a:xfrm>
            <a:off x="713232" y="4754880"/>
            <a:ext cx="7973568" cy="237744"/>
          </a:xfrm>
          <a:prstGeom prst="rect">
            <a:avLst/>
          </a:prstGeom>
          <a:noFill/>
          <a:ln/>
        </p:spPr>
        <p:txBody>
          <a:bodyPr wrap="square" rtlCol="0" anchor="ctr"/>
          <a:lstStyle/>
          <a:p>
            <a:pPr indent="0" marL="0">
              <a:buNone/>
            </a:pPr>
            <a:r>
              <a:rPr lang="en-US" sz="1050" dirty="0">
                <a:solidFill>
                  <a:srgbClr val="2C1A1E"/>
                </a:solidFill>
                <a:latin typeface="Calibri" pitchFamily="34" charset="0"/>
                <a:ea typeface="Calibri" pitchFamily="34" charset="-122"/>
                <a:cs typeface="Calibri" pitchFamily="34" charset="-120"/>
              </a:rPr>
              <a:t>C. 'While technology has created new forms of communication, it has also eliminated old ones, meaning the overall effect is neutral rather than clearly positive or negative.'</a:t>
            </a:r>
            <a:endParaRPr lang="en-US" sz="1050" dirty="0"/>
          </a:p>
        </p:txBody>
      </p:sp>
      <p:sp>
        <p:nvSpPr>
          <p:cNvPr id="18" name="Text 16"/>
          <p:cNvSpPr/>
          <p:nvPr/>
        </p:nvSpPr>
        <p:spPr>
          <a:xfrm>
            <a:off x="713232" y="4992624"/>
            <a:ext cx="7973568" cy="237744"/>
          </a:xfrm>
          <a:prstGeom prst="rect">
            <a:avLst/>
          </a:prstGeom>
          <a:noFill/>
          <a:ln/>
        </p:spPr>
        <p:txBody>
          <a:bodyPr wrap="square" rtlCol="0" anchor="ctr"/>
          <a:lstStyle/>
          <a:p>
            <a:pPr indent="0" marL="0">
              <a:buNone/>
            </a:pPr>
            <a:r>
              <a:rPr lang="en-US" sz="1050" dirty="0">
                <a:solidFill>
                  <a:srgbClr val="2C1A1E"/>
                </a:solidFill>
                <a:latin typeface="Calibri" pitchFamily="34" charset="0"/>
                <a:ea typeface="Calibri" pitchFamily="34" charset="-122"/>
                <a:cs typeface="Calibri" pitchFamily="34" charset="-120"/>
              </a:rPr>
              <a:t>D. 'Technology is a double-edged sword that has revolutionized communication while also creating significant problems for society.'</a:t>
            </a:r>
            <a:endParaRPr lang="en-US" sz="1050" dirty="0"/>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name="Slide 41">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9144000" cy="530352"/>
          </a:xfrm>
          <a:prstGeom prst="roundRect">
            <a:avLst/>
          </a:prstGeom>
          <a:solidFill>
            <a:srgbClr val="1A0508"/>
          </a:solidFill>
          <a:ln w="12700">
            <a:solidFill>
              <a:srgbClr val="1A0508"/>
            </a:solidFill>
            <a:prstDash val="solid"/>
          </a:ln>
        </p:spPr>
      </p:sp>
      <p:sp>
        <p:nvSpPr>
          <p:cNvPr id="3" name="Text 1"/>
          <p:cNvSpPr/>
          <p:nvPr/>
        </p:nvSpPr>
        <p:spPr>
          <a:xfrm>
            <a:off x="457200" y="91440"/>
            <a:ext cx="8229600" cy="347472"/>
          </a:xfrm>
          <a:prstGeom prst="rect">
            <a:avLst/>
          </a:prstGeom>
          <a:noFill/>
          <a:ln/>
        </p:spPr>
        <p:txBody>
          <a:bodyPr wrap="square" rtlCol="0" anchor="ctr"/>
          <a:lstStyle/>
          <a:p>
            <a:pPr indent="0" marL="0">
              <a:buNone/>
            </a:pPr>
            <a:r>
              <a:rPr lang="en-US" sz="1400" b="1" dirty="0">
                <a:solidFill>
                  <a:srgbClr val="FFFFFF"/>
                </a:solidFill>
                <a:latin typeface="Calibri" pitchFamily="34" charset="0"/>
                <a:ea typeface="Calibri" pitchFamily="34" charset="-122"/>
                <a:cs typeface="Calibri" pitchFamily="34" charset="-120"/>
              </a:rPr>
              <a:t>AP-Style Multiple Choice  |  Questions 4–5 + Discussion</a:t>
            </a:r>
            <a:endParaRPr lang="en-US" sz="1400" dirty="0"/>
          </a:p>
        </p:txBody>
      </p:sp>
      <p:sp>
        <p:nvSpPr>
          <p:cNvPr id="4" name="Text 2"/>
          <p:cNvSpPr/>
          <p:nvPr/>
        </p:nvSpPr>
        <p:spPr>
          <a:xfrm>
            <a:off x="457200" y="658368"/>
            <a:ext cx="8229600" cy="384048"/>
          </a:xfrm>
          <a:prstGeom prst="rect">
            <a:avLst/>
          </a:prstGeom>
          <a:noFill/>
          <a:ln/>
        </p:spPr>
        <p:txBody>
          <a:bodyPr wrap="square" rtlCol="0" anchor="ctr"/>
          <a:lstStyle/>
          <a:p>
            <a:pPr indent="0" marL="0">
              <a:buNone/>
            </a:pPr>
            <a:r>
              <a:rPr lang="en-US" sz="1100" b="1" dirty="0">
                <a:solidFill>
                  <a:srgbClr val="1A0508"/>
                </a:solidFill>
                <a:latin typeface="Calibri" pitchFamily="34" charset="0"/>
                <a:ea typeface="Calibri" pitchFamily="34" charset="-122"/>
                <a:cs typeface="Calibri" pitchFamily="34" charset="-120"/>
              </a:rPr>
              <a:t>4.  A student's paragraph opens: 'Furthermore, there is additional evidence for the claim in the area of economic growth.' This sentence most likely signals the paragraph is:</a:t>
            </a:r>
            <a:endParaRPr lang="en-US" sz="1100" dirty="0"/>
          </a:p>
        </p:txBody>
      </p:sp>
      <p:sp>
        <p:nvSpPr>
          <p:cNvPr id="5" name="Text 3"/>
          <p:cNvSpPr/>
          <p:nvPr/>
        </p:nvSpPr>
        <p:spPr>
          <a:xfrm>
            <a:off x="713232" y="1078992"/>
            <a:ext cx="7973568" cy="256032"/>
          </a:xfrm>
          <a:prstGeom prst="rect">
            <a:avLst/>
          </a:prstGeom>
          <a:noFill/>
          <a:ln/>
        </p:spPr>
        <p:txBody>
          <a:bodyPr wrap="square" rtlCol="0" anchor="ctr"/>
          <a:lstStyle/>
          <a:p>
            <a:pPr indent="0" marL="0">
              <a:buNone/>
            </a:pPr>
            <a:r>
              <a:rPr lang="en-US" sz="1050" dirty="0">
                <a:solidFill>
                  <a:srgbClr val="2C1A1E"/>
                </a:solidFill>
                <a:latin typeface="Calibri" pitchFamily="34" charset="0"/>
                <a:ea typeface="Calibri" pitchFamily="34" charset="-122"/>
                <a:cs typeface="Calibri" pitchFamily="34" charset="-120"/>
              </a:rPr>
              <a:t>A. A logical next step in a line of reasoning built on the previous paragraph</a:t>
            </a:r>
            <a:endParaRPr lang="en-US" sz="1050" dirty="0"/>
          </a:p>
        </p:txBody>
      </p:sp>
      <p:sp>
        <p:nvSpPr>
          <p:cNvPr id="6" name="Text 4"/>
          <p:cNvSpPr/>
          <p:nvPr/>
        </p:nvSpPr>
        <p:spPr>
          <a:xfrm>
            <a:off x="713232" y="1335024"/>
            <a:ext cx="7973568" cy="256032"/>
          </a:xfrm>
          <a:prstGeom prst="rect">
            <a:avLst/>
          </a:prstGeom>
          <a:noFill/>
          <a:ln/>
        </p:spPr>
        <p:txBody>
          <a:bodyPr wrap="square" rtlCol="0" anchor="ctr"/>
          <a:lstStyle/>
          <a:p>
            <a:pPr indent="0" marL="0">
              <a:buNone/>
            </a:pPr>
            <a:r>
              <a:rPr lang="en-US" sz="1050" dirty="0">
                <a:solidFill>
                  <a:srgbClr val="2C1A1E"/>
                </a:solidFill>
                <a:latin typeface="Calibri" pitchFamily="34" charset="0"/>
                <a:ea typeface="Calibri" pitchFamily="34" charset="-122"/>
                <a:cs typeface="Calibri" pitchFamily="34" charset="-120"/>
              </a:rPr>
              <a:t>B. A qualifying clause that acknowledges the limits of the central claim</a:t>
            </a:r>
            <a:endParaRPr lang="en-US" sz="1050" dirty="0"/>
          </a:p>
        </p:txBody>
      </p:sp>
      <p:sp>
        <p:nvSpPr>
          <p:cNvPr id="7" name="Text 5"/>
          <p:cNvSpPr/>
          <p:nvPr/>
        </p:nvSpPr>
        <p:spPr>
          <a:xfrm>
            <a:off x="713232" y="1591056"/>
            <a:ext cx="7973568" cy="256032"/>
          </a:xfrm>
          <a:prstGeom prst="rect">
            <a:avLst/>
          </a:prstGeom>
          <a:noFill/>
          <a:ln/>
        </p:spPr>
        <p:txBody>
          <a:bodyPr wrap="square" rtlCol="0" anchor="ctr"/>
          <a:lstStyle/>
          <a:p>
            <a:pPr indent="0" marL="0">
              <a:buNone/>
            </a:pPr>
            <a:r>
              <a:rPr lang="en-US" sz="1050" dirty="0">
                <a:solidFill>
                  <a:srgbClr val="2C1A1E"/>
                </a:solidFill>
                <a:latin typeface="Calibri" pitchFamily="34" charset="0"/>
                <a:ea typeface="Calibri" pitchFamily="34" charset="-122"/>
                <a:cs typeface="Calibri" pitchFamily="34" charset="-120"/>
              </a:rPr>
              <a:t>C. A parallel supporting example rather than a logically dependent next step</a:t>
            </a:r>
            <a:endParaRPr lang="en-US" sz="1050" dirty="0"/>
          </a:p>
        </p:txBody>
      </p:sp>
      <p:sp>
        <p:nvSpPr>
          <p:cNvPr id="8" name="Text 6"/>
          <p:cNvSpPr/>
          <p:nvPr/>
        </p:nvSpPr>
        <p:spPr>
          <a:xfrm>
            <a:off x="713232" y="1847088"/>
            <a:ext cx="7973568" cy="256032"/>
          </a:xfrm>
          <a:prstGeom prst="rect">
            <a:avLst/>
          </a:prstGeom>
          <a:noFill/>
          <a:ln/>
        </p:spPr>
        <p:txBody>
          <a:bodyPr wrap="square" rtlCol="0" anchor="ctr"/>
          <a:lstStyle/>
          <a:p>
            <a:pPr indent="0" marL="0">
              <a:buNone/>
            </a:pPr>
            <a:r>
              <a:rPr lang="en-US" sz="1050" dirty="0">
                <a:solidFill>
                  <a:srgbClr val="2C1A1E"/>
                </a:solidFill>
                <a:latin typeface="Calibri" pitchFamily="34" charset="0"/>
                <a:ea typeface="Calibri" pitchFamily="34" charset="-122"/>
                <a:cs typeface="Calibri" pitchFamily="34" charset="-120"/>
              </a:rPr>
              <a:t>D. A concession to the opposing argument</a:t>
            </a:r>
            <a:endParaRPr lang="en-US" sz="1050" dirty="0"/>
          </a:p>
        </p:txBody>
      </p:sp>
      <p:sp>
        <p:nvSpPr>
          <p:cNvPr id="9" name="Text 7"/>
          <p:cNvSpPr/>
          <p:nvPr/>
        </p:nvSpPr>
        <p:spPr>
          <a:xfrm>
            <a:off x="457200" y="2286000"/>
            <a:ext cx="8229600" cy="384048"/>
          </a:xfrm>
          <a:prstGeom prst="rect">
            <a:avLst/>
          </a:prstGeom>
          <a:noFill/>
          <a:ln/>
        </p:spPr>
        <p:txBody>
          <a:bodyPr wrap="square" rtlCol="0" anchor="ctr"/>
          <a:lstStyle/>
          <a:p>
            <a:pPr indent="0" marL="0">
              <a:buNone/>
            </a:pPr>
            <a:r>
              <a:rPr lang="en-US" sz="1100" b="1" dirty="0">
                <a:solidFill>
                  <a:srgbClr val="1A0508"/>
                </a:solidFill>
                <a:latin typeface="Calibri" pitchFamily="34" charset="0"/>
                <a:ea typeface="Calibri" pitchFamily="34" charset="-122"/>
                <a:cs typeface="Calibri" pitchFamily="34" charset="-120"/>
              </a:rPr>
              <a:t>5.  Which best describes the distinction between a qualifying thesis and a hedging thesis?</a:t>
            </a:r>
            <a:endParaRPr lang="en-US" sz="1100" dirty="0"/>
          </a:p>
        </p:txBody>
      </p:sp>
      <p:sp>
        <p:nvSpPr>
          <p:cNvPr id="10" name="Text 8"/>
          <p:cNvSpPr/>
          <p:nvPr/>
        </p:nvSpPr>
        <p:spPr>
          <a:xfrm>
            <a:off x="713232" y="2706624"/>
            <a:ext cx="7973568" cy="256032"/>
          </a:xfrm>
          <a:prstGeom prst="rect">
            <a:avLst/>
          </a:prstGeom>
          <a:noFill/>
          <a:ln/>
        </p:spPr>
        <p:txBody>
          <a:bodyPr wrap="square" rtlCol="0" anchor="ctr"/>
          <a:lstStyle/>
          <a:p>
            <a:pPr indent="0" marL="0">
              <a:buNone/>
            </a:pPr>
            <a:r>
              <a:rPr lang="en-US" sz="1050" dirty="0">
                <a:solidFill>
                  <a:srgbClr val="2C1A1E"/>
                </a:solidFill>
                <a:latin typeface="Calibri" pitchFamily="34" charset="0"/>
                <a:ea typeface="Calibri" pitchFamily="34" charset="-122"/>
                <a:cs typeface="Calibri" pitchFamily="34" charset="-120"/>
              </a:rPr>
              <a:t>A. A qualifying thesis acknowledges both sides; a hedging thesis argues for only one side</a:t>
            </a:r>
            <a:endParaRPr lang="en-US" sz="1050" dirty="0"/>
          </a:p>
        </p:txBody>
      </p:sp>
      <p:sp>
        <p:nvSpPr>
          <p:cNvPr id="11" name="Text 9"/>
          <p:cNvSpPr/>
          <p:nvPr/>
        </p:nvSpPr>
        <p:spPr>
          <a:xfrm>
            <a:off x="713232" y="2962656"/>
            <a:ext cx="7973568" cy="256032"/>
          </a:xfrm>
          <a:prstGeom prst="rect">
            <a:avLst/>
          </a:prstGeom>
          <a:noFill/>
          <a:ln/>
        </p:spPr>
        <p:txBody>
          <a:bodyPr wrap="square" rtlCol="0" anchor="ctr"/>
          <a:lstStyle/>
          <a:p>
            <a:pPr indent="0" marL="0">
              <a:buNone/>
            </a:pPr>
            <a:r>
              <a:rPr lang="en-US" sz="1050" dirty="0">
                <a:solidFill>
                  <a:srgbClr val="2C1A1E"/>
                </a:solidFill>
                <a:latin typeface="Calibri" pitchFamily="34" charset="0"/>
                <a:ea typeface="Calibri" pitchFamily="34" charset="-122"/>
                <a:cs typeface="Calibri" pitchFamily="34" charset="-120"/>
              </a:rPr>
              <a:t>B. A qualifying thesis names a specific condition under which the claim is true; a hedging thesis avoids committing to a position by claiming the issue is complex</a:t>
            </a:r>
            <a:endParaRPr lang="en-US" sz="1050" dirty="0"/>
          </a:p>
        </p:txBody>
      </p:sp>
      <p:sp>
        <p:nvSpPr>
          <p:cNvPr id="12" name="Text 10"/>
          <p:cNvSpPr/>
          <p:nvPr/>
        </p:nvSpPr>
        <p:spPr>
          <a:xfrm>
            <a:off x="713232" y="3218688"/>
            <a:ext cx="7973568" cy="256032"/>
          </a:xfrm>
          <a:prstGeom prst="rect">
            <a:avLst/>
          </a:prstGeom>
          <a:noFill/>
          <a:ln/>
        </p:spPr>
        <p:txBody>
          <a:bodyPr wrap="square" rtlCol="0" anchor="ctr"/>
          <a:lstStyle/>
          <a:p>
            <a:pPr indent="0" marL="0">
              <a:buNone/>
            </a:pPr>
            <a:r>
              <a:rPr lang="en-US" sz="1050" dirty="0">
                <a:solidFill>
                  <a:srgbClr val="2C1A1E"/>
                </a:solidFill>
                <a:latin typeface="Calibri" pitchFamily="34" charset="0"/>
                <a:ea typeface="Calibri" pitchFamily="34" charset="-122"/>
                <a:cs typeface="Calibri" pitchFamily="34" charset="-120"/>
              </a:rPr>
              <a:t>C. A qualifying thesis is always more sophisticated than a defending or challenging thesis</a:t>
            </a:r>
            <a:endParaRPr lang="en-US" sz="1050" dirty="0"/>
          </a:p>
        </p:txBody>
      </p:sp>
      <p:sp>
        <p:nvSpPr>
          <p:cNvPr id="13" name="Text 11"/>
          <p:cNvSpPr/>
          <p:nvPr/>
        </p:nvSpPr>
        <p:spPr>
          <a:xfrm>
            <a:off x="713232" y="3474720"/>
            <a:ext cx="7973568" cy="256032"/>
          </a:xfrm>
          <a:prstGeom prst="rect">
            <a:avLst/>
          </a:prstGeom>
          <a:noFill/>
          <a:ln/>
        </p:spPr>
        <p:txBody>
          <a:bodyPr wrap="square" rtlCol="0" anchor="ctr"/>
          <a:lstStyle/>
          <a:p>
            <a:pPr indent="0" marL="0">
              <a:buNone/>
            </a:pPr>
            <a:r>
              <a:rPr lang="en-US" sz="1050" dirty="0">
                <a:solidFill>
                  <a:srgbClr val="2C1A1E"/>
                </a:solidFill>
                <a:latin typeface="Calibri" pitchFamily="34" charset="0"/>
                <a:ea typeface="Calibri" pitchFamily="34" charset="-122"/>
                <a:cs typeface="Calibri" pitchFamily="34" charset="-120"/>
              </a:rPr>
              <a:t>D. A hedging thesis takes a stronger position than a qualifying thesis because it does not limit the claim</a:t>
            </a:r>
            <a:endParaRPr lang="en-US" sz="1050" dirty="0"/>
          </a:p>
        </p:txBody>
      </p:sp>
      <p:sp>
        <p:nvSpPr>
          <p:cNvPr id="14" name="Shape 12"/>
          <p:cNvSpPr/>
          <p:nvPr/>
        </p:nvSpPr>
        <p:spPr>
          <a:xfrm>
            <a:off x="457200" y="3913632"/>
            <a:ext cx="8229600" cy="1060704"/>
          </a:xfrm>
          <a:prstGeom prst="roundRect">
            <a:avLst>
              <a:gd name="adj" fmla="val 6897"/>
            </a:avLst>
          </a:prstGeom>
          <a:solidFill>
            <a:srgbClr val="FEF3C7"/>
          </a:solidFill>
          <a:ln w="10160">
            <a:solidFill>
              <a:srgbClr val="E8D4D7"/>
            </a:solidFill>
            <a:prstDash val="solid"/>
          </a:ln>
          <a:effectLst>
            <a:outerShdw sx="100000" sy="100000" kx="0" ky="0" algn="bl" rotWithShape="0" blurRad="88900" dist="25400" dir="2700000">
              <a:srgbClr val="000000">
                <a:alpha val="9000"/>
              </a:srgbClr>
            </a:outerShdw>
          </a:effectLst>
        </p:spPr>
      </p:sp>
      <p:sp>
        <p:nvSpPr>
          <p:cNvPr id="15" name="Text 13"/>
          <p:cNvSpPr/>
          <p:nvPr/>
        </p:nvSpPr>
        <p:spPr>
          <a:xfrm>
            <a:off x="640080" y="3986784"/>
            <a:ext cx="7863840" cy="274320"/>
          </a:xfrm>
          <a:prstGeom prst="rect">
            <a:avLst/>
          </a:prstGeom>
          <a:noFill/>
          <a:ln/>
        </p:spPr>
        <p:txBody>
          <a:bodyPr wrap="square" rtlCol="0" anchor="ctr"/>
          <a:lstStyle/>
          <a:p>
            <a:pPr indent="0" marL="0">
              <a:buNone/>
            </a:pPr>
            <a:r>
              <a:rPr lang="en-US" sz="1150" b="1" dirty="0">
                <a:solidFill>
                  <a:srgbClr val="B45309"/>
                </a:solidFill>
                <a:latin typeface="Calibri" pitchFamily="34" charset="0"/>
                <a:ea typeface="Calibri" pitchFamily="34" charset="-122"/>
                <a:cs typeface="Calibri" pitchFamily="34" charset="-120"/>
              </a:rPr>
              <a:t>Post-MC Discussion Targets:</a:t>
            </a:r>
            <a:endParaRPr lang="en-US" sz="1150" dirty="0"/>
          </a:p>
        </p:txBody>
      </p:sp>
      <p:sp>
        <p:nvSpPr>
          <p:cNvPr id="16" name="Text 14"/>
          <p:cNvSpPr/>
          <p:nvPr/>
        </p:nvSpPr>
        <p:spPr>
          <a:xfrm>
            <a:off x="640080" y="4297680"/>
            <a:ext cx="7863840" cy="749808"/>
          </a:xfrm>
          <a:prstGeom prst="rect">
            <a:avLst/>
          </a:prstGeom>
          <a:noFill/>
          <a:ln/>
        </p:spPr>
        <p:txBody>
          <a:bodyPr wrap="square" rtlCol="0" anchor="ctr"/>
          <a:lstStyle/>
          <a:p>
            <a:pPr indent="0" marL="0">
              <a:buNone/>
            </a:pPr>
            <a:r>
              <a:rPr lang="en-US" sz="1050" dirty="0">
                <a:solidFill>
                  <a:srgbClr val="2C1A1E"/>
                </a:solidFill>
                <a:latin typeface="Calibri" pitchFamily="34" charset="0"/>
                <a:ea typeface="Calibri" pitchFamily="34" charset="-122"/>
                <a:cs typeface="Calibri" pitchFamily="34" charset="-120"/>
              </a:rPr>
              <a:t>Q4: What specific word in the paragraph-opening sentence is the signal that the paragraph is a list item? ('Furthermore' — then ask: what opening word would signal a logical next step instead?) · Q5: Why is option C the most dangerous distractor? (Because it causes students to attempt qualify without having a condition, which produces the very thing C is warning against.)</a:t>
            </a:r>
            <a:endParaRPr lang="en-US" sz="1050" dirty="0"/>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name="Slide 42">
    <p:bg>
      <p:bgPr>
        <a:solidFill>
          <a:srgbClr val="1A0508"/>
        </a:solidFill>
      </p:bgPr>
    </p:bg>
    <p:spTree>
      <p:nvGrpSpPr>
        <p:cNvPr id="1" name=""/>
        <p:cNvGrpSpPr/>
        <p:nvPr/>
      </p:nvGrpSpPr>
      <p:grpSpPr>
        <a:xfrm>
          <a:off x="0" y="0"/>
          <a:ext cx="0" cy="0"/>
          <a:chOff x="0" y="0"/>
          <a:chExt cx="0" cy="0"/>
        </a:xfrm>
      </p:grpSpPr>
      <p:sp>
        <p:nvSpPr>
          <p:cNvPr id="2" name="Text 0"/>
          <p:cNvSpPr/>
          <p:nvPr/>
        </p:nvSpPr>
        <p:spPr>
          <a:xfrm>
            <a:off x="457200" y="164592"/>
            <a:ext cx="8229600" cy="365760"/>
          </a:xfrm>
          <a:prstGeom prst="rect">
            <a:avLst/>
          </a:prstGeom>
          <a:noFill/>
          <a:ln/>
        </p:spPr>
        <p:txBody>
          <a:bodyPr wrap="square" rtlCol="0" anchor="ctr"/>
          <a:lstStyle/>
          <a:p>
            <a:pPr indent="0" marL="0">
              <a:buNone/>
            </a:pPr>
            <a:r>
              <a:rPr lang="en-US" sz="1200" b="1" spc="300" kern="0" dirty="0">
                <a:solidFill>
                  <a:srgbClr val="C47F17"/>
                </a:solidFill>
                <a:latin typeface="Calibri" pitchFamily="34" charset="0"/>
                <a:ea typeface="Calibri" pitchFamily="34" charset="-122"/>
                <a:cs typeface="Calibri" pitchFamily="34" charset="-120"/>
              </a:rPr>
              <a:t>TIMED WRITING PROMPT — FRQ 3 FORMAT</a:t>
            </a:r>
            <a:endParaRPr lang="en-US" sz="1200" dirty="0"/>
          </a:p>
        </p:txBody>
      </p:sp>
      <p:sp>
        <p:nvSpPr>
          <p:cNvPr id="3" name="Shape 1"/>
          <p:cNvSpPr/>
          <p:nvPr/>
        </p:nvSpPr>
        <p:spPr>
          <a:xfrm>
            <a:off x="457200" y="603504"/>
            <a:ext cx="8229600" cy="2798064"/>
          </a:xfrm>
          <a:prstGeom prst="roundRect">
            <a:avLst>
              <a:gd name="adj" fmla="val 3268"/>
            </a:avLst>
          </a:prstGeom>
          <a:solidFill>
            <a:srgbClr val="0C0208"/>
          </a:solidFill>
          <a:ln w="12700">
            <a:solidFill>
              <a:srgbClr val="9B1D2A"/>
            </a:solidFill>
            <a:prstDash val="solid"/>
          </a:ln>
        </p:spPr>
      </p:sp>
      <p:sp>
        <p:nvSpPr>
          <p:cNvPr id="4" name="Text 2"/>
          <p:cNvSpPr/>
          <p:nvPr/>
        </p:nvSpPr>
        <p:spPr>
          <a:xfrm>
            <a:off x="640080" y="694944"/>
            <a:ext cx="7863840" cy="2633472"/>
          </a:xfrm>
          <a:prstGeom prst="rect">
            <a:avLst/>
          </a:prstGeom>
          <a:noFill/>
          <a:ln/>
        </p:spPr>
        <p:txBody>
          <a:bodyPr wrap="square" rtlCol="0" anchor="ctr"/>
          <a:lstStyle/>
          <a:p>
            <a:pPr indent="0" marL="0">
              <a:buNone/>
            </a:pPr>
            <a:r>
              <a:rPr lang="en-US" sz="1250" dirty="0">
                <a:solidFill>
                  <a:srgbClr val="FFFFFF"/>
                </a:solidFill>
                <a:latin typeface="Calibri" pitchFamily="34" charset="0"/>
                <a:ea typeface="Calibri" pitchFamily="34" charset="-122"/>
                <a:cs typeface="Calibri" pitchFamily="34" charset="-120"/>
              </a:rPr>
              <a:t>The Role of Failure in Learning and Achievement</a:t>
            </a:r>
            <a:endParaRPr lang="en-US" sz="1250" dirty="0"/>
          </a:p>
          <a:p>
            <a:pPr indent="0" marL="0">
              <a:buNone/>
            </a:pPr>
            <a:endParaRPr lang="en-US" sz="1250" dirty="0"/>
          </a:p>
          <a:p>
            <a:pPr indent="0" marL="0">
              <a:buNone/>
            </a:pPr>
            <a:r>
              <a:rPr lang="en-US" sz="1250" dirty="0">
                <a:solidFill>
                  <a:srgbClr val="FFFFFF"/>
                </a:solidFill>
                <a:latin typeface="Calibri" pitchFamily="34" charset="0"/>
                <a:ea typeface="Calibri" pitchFamily="34" charset="-122"/>
                <a:cs typeface="Calibri" pitchFamily="34" charset="-120"/>
              </a:rPr>
              <a:t>In many competitive domains — from education to athletics to entrepreneurship — failure is increasingly described as not merely inevitable but essential: a necessary condition for growth, resilience, and eventual mastery. Critics of this view argue that this celebration of failure romanticizes what is often a preventable outcome and obscures the real costs failure imposes on individuals and communities.</a:t>
            </a:r>
            <a:endParaRPr lang="en-US" sz="1250" dirty="0"/>
          </a:p>
          <a:p>
            <a:pPr indent="0" marL="0">
              <a:buNone/>
            </a:pPr>
            <a:endParaRPr lang="en-US" sz="1250" dirty="0"/>
          </a:p>
          <a:p>
            <a:pPr indent="0" marL="0">
              <a:buNone/>
            </a:pPr>
            <a:r>
              <a:rPr lang="en-US" sz="1250" dirty="0">
                <a:solidFill>
                  <a:srgbClr val="FFFFFF"/>
                </a:solidFill>
                <a:latin typeface="Calibri" pitchFamily="34" charset="0"/>
                <a:ea typeface="Calibri" pitchFamily="34" charset="-122"/>
                <a:cs typeface="Calibri" pitchFamily="34" charset="-120"/>
              </a:rPr>
              <a:t>Write an essay that defends, challenges, or qualifies the claim that failure is essential to meaningful learning and achievement.</a:t>
            </a:r>
            <a:endParaRPr lang="en-US" sz="1250" dirty="0"/>
          </a:p>
          <a:p>
            <a:pPr indent="0" marL="0">
              <a:buNone/>
            </a:pPr>
            <a:endParaRPr lang="en-US" sz="1250" dirty="0"/>
          </a:p>
          <a:p>
            <a:pPr indent="0" marL="0">
              <a:buNone/>
            </a:pPr>
            <a:r>
              <a:rPr lang="en-US" sz="1250" dirty="0">
                <a:solidFill>
                  <a:srgbClr val="FFFFFF"/>
                </a:solidFill>
                <a:latin typeface="Calibri" pitchFamily="34" charset="0"/>
                <a:ea typeface="Calibri" pitchFamily="34" charset="-122"/>
                <a:cs typeface="Calibri" pitchFamily="34" charset="-120"/>
              </a:rPr>
              <a:t>In your response, develop your argument by doing the following:</a:t>
            </a:r>
            <a:endParaRPr lang="en-US" sz="1250" dirty="0"/>
          </a:p>
          <a:p>
            <a:pPr indent="0" marL="0">
              <a:buNone/>
            </a:pPr>
            <a:endParaRPr lang="en-US" sz="1250" dirty="0"/>
          </a:p>
          <a:p>
            <a:pPr indent="0" marL="0">
              <a:buNone/>
            </a:pPr>
            <a:r>
              <a:rPr lang="en-US" sz="1250" dirty="0">
                <a:solidFill>
                  <a:srgbClr val="FFFFFF"/>
                </a:solidFill>
                <a:latin typeface="Calibri" pitchFamily="34" charset="0"/>
                <a:ea typeface="Calibri" pitchFamily="34" charset="-122"/>
                <a:cs typeface="Calibri" pitchFamily="34" charset="-120"/>
              </a:rPr>
              <a:t>    Respond to the prompt with a defensible thesis that presents your position.</a:t>
            </a:r>
            <a:endParaRPr lang="en-US" sz="1250" dirty="0"/>
          </a:p>
          <a:p>
            <a:pPr indent="0" marL="0">
              <a:buNone/>
            </a:pPr>
            <a:r>
              <a:rPr lang="en-US" sz="1250" dirty="0">
                <a:solidFill>
                  <a:srgbClr val="FFFFFF"/>
                </a:solidFill>
                <a:latin typeface="Calibri" pitchFamily="34" charset="0"/>
                <a:ea typeface="Calibri" pitchFamily="34" charset="-122"/>
                <a:cs typeface="Calibri" pitchFamily="34" charset="-120"/>
              </a:rPr>
              <a:t>    Support your thesis with evidence.</a:t>
            </a:r>
            <a:endParaRPr lang="en-US" sz="1250" dirty="0"/>
          </a:p>
          <a:p>
            <a:pPr indent="0" marL="0">
              <a:buNone/>
            </a:pPr>
            <a:r>
              <a:rPr lang="en-US" sz="1250" dirty="0">
                <a:solidFill>
                  <a:srgbClr val="FFFFFF"/>
                </a:solidFill>
                <a:latin typeface="Calibri" pitchFamily="34" charset="0"/>
                <a:ea typeface="Calibri" pitchFamily="34" charset="-122"/>
                <a:cs typeface="Calibri" pitchFamily="34" charset="-120"/>
              </a:rPr>
              <a:t>    Explain how your evidence supports your line of reasoning.</a:t>
            </a:r>
            <a:endParaRPr lang="en-US" sz="1250" dirty="0"/>
          </a:p>
          <a:p>
            <a:pPr indent="0" marL="0">
              <a:buNone/>
            </a:pPr>
            <a:r>
              <a:rPr lang="en-US" sz="1250" dirty="0">
                <a:solidFill>
                  <a:srgbClr val="FFFFFF"/>
                </a:solidFill>
                <a:latin typeface="Calibri" pitchFamily="34" charset="0"/>
                <a:ea typeface="Calibri" pitchFamily="34" charset="-122"/>
                <a:cs typeface="Calibri" pitchFamily="34" charset="-120"/>
              </a:rPr>
              <a:t>    Use appropriate grammar and punctuation.</a:t>
            </a:r>
            <a:endParaRPr lang="en-US" sz="1250" dirty="0"/>
          </a:p>
        </p:txBody>
      </p:sp>
      <p:sp>
        <p:nvSpPr>
          <p:cNvPr id="5" name="Shape 3"/>
          <p:cNvSpPr/>
          <p:nvPr/>
        </p:nvSpPr>
        <p:spPr>
          <a:xfrm>
            <a:off x="457200" y="3493008"/>
            <a:ext cx="8229600" cy="1481328"/>
          </a:xfrm>
          <a:prstGeom prst="roundRect">
            <a:avLst>
              <a:gd name="adj" fmla="val 6173"/>
            </a:avLst>
          </a:prstGeom>
          <a:solidFill>
            <a:srgbClr val="0C0208"/>
          </a:solidFill>
          <a:ln w="19050">
            <a:solidFill>
              <a:srgbClr val="C47F17"/>
            </a:solidFill>
            <a:prstDash val="solid"/>
          </a:ln>
        </p:spPr>
      </p:sp>
      <p:sp>
        <p:nvSpPr>
          <p:cNvPr id="6" name="Text 4"/>
          <p:cNvSpPr/>
          <p:nvPr/>
        </p:nvSpPr>
        <p:spPr>
          <a:xfrm>
            <a:off x="658368" y="3584448"/>
            <a:ext cx="2743200" cy="530352"/>
          </a:xfrm>
          <a:prstGeom prst="rect">
            <a:avLst/>
          </a:prstGeom>
          <a:noFill/>
          <a:ln/>
        </p:spPr>
        <p:txBody>
          <a:bodyPr wrap="square" rtlCol="0" anchor="ctr"/>
          <a:lstStyle/>
          <a:p>
            <a:pPr indent="0" marL="0">
              <a:buNone/>
            </a:pPr>
            <a:r>
              <a:rPr lang="en-US" sz="2600" b="1" dirty="0">
                <a:solidFill>
                  <a:srgbClr val="C47F17"/>
                </a:solidFill>
                <a:latin typeface="Cambria" pitchFamily="34" charset="0"/>
                <a:ea typeface="Cambria" pitchFamily="34" charset="-122"/>
                <a:cs typeface="Cambria" pitchFamily="34" charset="-120"/>
              </a:rPr>
              <a:t>⏱  40 Minutes</a:t>
            </a:r>
            <a:endParaRPr lang="en-US" sz="2600" dirty="0"/>
          </a:p>
        </p:txBody>
      </p:sp>
      <p:sp>
        <p:nvSpPr>
          <p:cNvPr id="7" name="Text 5"/>
          <p:cNvSpPr/>
          <p:nvPr/>
        </p:nvSpPr>
        <p:spPr>
          <a:xfrm>
            <a:off x="3566160" y="3621024"/>
            <a:ext cx="4937760" cy="310896"/>
          </a:xfrm>
          <a:prstGeom prst="rect">
            <a:avLst/>
          </a:prstGeom>
          <a:noFill/>
          <a:ln/>
        </p:spPr>
        <p:txBody>
          <a:bodyPr wrap="square" rtlCol="0" anchor="ctr"/>
          <a:lstStyle/>
          <a:p>
            <a:pPr indent="0" marL="0">
              <a:buNone/>
            </a:pPr>
            <a:r>
              <a:rPr lang="en-US" sz="1200" dirty="0">
                <a:solidFill>
                  <a:srgbClr val="CADCFC"/>
                </a:solidFill>
                <a:latin typeface="Calibri" pitchFamily="34" charset="0"/>
                <a:ea typeface="Calibri" pitchFamily="34" charset="-122"/>
                <a:cs typeface="Calibri" pitchFamily="34" charset="-120"/>
              </a:rPr>
              <a:t>0–15 min: Complete the 5-step pre-write (see slides 28–32)</a:t>
            </a:r>
            <a:endParaRPr lang="en-US" sz="1200" dirty="0"/>
          </a:p>
        </p:txBody>
      </p:sp>
      <p:sp>
        <p:nvSpPr>
          <p:cNvPr id="8" name="Text 6"/>
          <p:cNvSpPr/>
          <p:nvPr/>
        </p:nvSpPr>
        <p:spPr>
          <a:xfrm>
            <a:off x="3566160" y="3950208"/>
            <a:ext cx="4937760" cy="310896"/>
          </a:xfrm>
          <a:prstGeom prst="rect">
            <a:avLst/>
          </a:prstGeom>
          <a:noFill/>
          <a:ln/>
        </p:spPr>
        <p:txBody>
          <a:bodyPr wrap="square" rtlCol="0" anchor="ctr"/>
          <a:lstStyle/>
          <a:p>
            <a:pPr indent="0" marL="0">
              <a:buNone/>
            </a:pPr>
            <a:r>
              <a:rPr lang="en-US" sz="1200" dirty="0">
                <a:solidFill>
                  <a:srgbClr val="CADCFC"/>
                </a:solidFill>
                <a:latin typeface="Calibri" pitchFamily="34" charset="0"/>
                <a:ea typeface="Calibri" pitchFamily="34" charset="-122"/>
                <a:cs typeface="Calibri" pitchFamily="34" charset="-120"/>
              </a:rPr>
              <a:t>15–37 min: Write introduction + body paragraphs</a:t>
            </a:r>
            <a:endParaRPr lang="en-US" sz="1200" dirty="0"/>
          </a:p>
        </p:txBody>
      </p:sp>
      <p:sp>
        <p:nvSpPr>
          <p:cNvPr id="9" name="Text 7"/>
          <p:cNvSpPr/>
          <p:nvPr/>
        </p:nvSpPr>
        <p:spPr>
          <a:xfrm>
            <a:off x="3566160" y="4279392"/>
            <a:ext cx="4937760" cy="310896"/>
          </a:xfrm>
          <a:prstGeom prst="rect">
            <a:avLst/>
          </a:prstGeom>
          <a:noFill/>
          <a:ln/>
        </p:spPr>
        <p:txBody>
          <a:bodyPr wrap="square" rtlCol="0" anchor="ctr"/>
          <a:lstStyle/>
          <a:p>
            <a:pPr indent="0" marL="0">
              <a:buNone/>
            </a:pPr>
            <a:r>
              <a:rPr lang="en-US" sz="1200" dirty="0">
                <a:solidFill>
                  <a:srgbClr val="CADCFC"/>
                </a:solidFill>
                <a:latin typeface="Calibri" pitchFamily="34" charset="0"/>
                <a:ea typeface="Calibri" pitchFamily="34" charset="-122"/>
                <a:cs typeface="Calibri" pitchFamily="34" charset="-120"/>
              </a:rPr>
              <a:t>37–40 min: Review — does each body paragraph open with a sub-claim?</a:t>
            </a:r>
            <a:endParaRPr lang="en-US" sz="1200" dirty="0"/>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name="Slide 43">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457200" y="201168"/>
            <a:ext cx="8229600" cy="594360"/>
          </a:xfrm>
          <a:prstGeom prst="rect">
            <a:avLst/>
          </a:prstGeom>
          <a:noFill/>
          <a:ln/>
        </p:spPr>
        <p:txBody>
          <a:bodyPr wrap="square" rtlCol="0" anchor="ctr"/>
          <a:lstStyle/>
          <a:p>
            <a:pPr indent="0" marL="0">
              <a:buNone/>
            </a:pPr>
            <a:r>
              <a:rPr lang="en-US" sz="2100" b="1" dirty="0">
                <a:solidFill>
                  <a:srgbClr val="1A0508"/>
                </a:solidFill>
                <a:latin typeface="Cambria" pitchFamily="34" charset="0"/>
                <a:ea typeface="Cambria" pitchFamily="34" charset="-122"/>
                <a:cs typeface="Cambria" pitchFamily="34" charset="-120"/>
              </a:rPr>
              <a:t>Rubric Row A + Pacing Guide</a:t>
            </a:r>
            <a:endParaRPr lang="en-US" sz="2100" dirty="0"/>
          </a:p>
        </p:txBody>
      </p:sp>
      <p:sp>
        <p:nvSpPr>
          <p:cNvPr id="3" name="Shape 1"/>
          <p:cNvSpPr/>
          <p:nvPr/>
        </p:nvSpPr>
        <p:spPr>
          <a:xfrm>
            <a:off x="457200" y="841248"/>
            <a:ext cx="8229600" cy="0"/>
          </a:xfrm>
          <a:prstGeom prst="line">
            <a:avLst/>
          </a:prstGeom>
          <a:noFill/>
          <a:ln w="15240">
            <a:solidFill>
              <a:srgbClr val="E8D4D7"/>
            </a:solidFill>
            <a:prstDash val="solid"/>
          </a:ln>
        </p:spPr>
      </p:sp>
      <p:sp>
        <p:nvSpPr>
          <p:cNvPr id="4" name="Text 2"/>
          <p:cNvSpPr/>
          <p:nvPr/>
        </p:nvSpPr>
        <p:spPr>
          <a:xfrm>
            <a:off x="457200" y="914400"/>
            <a:ext cx="8229600" cy="457200"/>
          </a:xfrm>
          <a:prstGeom prst="rect">
            <a:avLst/>
          </a:prstGeom>
          <a:noFill/>
          <a:ln/>
        </p:spPr>
        <p:txBody>
          <a:bodyPr wrap="square" rtlCol="0" anchor="ctr"/>
          <a:lstStyle/>
          <a:p>
            <a:pPr indent="0" marL="0">
              <a:buNone/>
            </a:pPr>
            <a:r>
              <a:rPr lang="en-US" sz="1350" dirty="0">
                <a:solidFill>
                  <a:srgbClr val="2C1A1E"/>
                </a:solidFill>
                <a:latin typeface="Calibri" pitchFamily="34" charset="0"/>
                <a:ea typeface="Calibri" pitchFamily="34" charset="-122"/>
                <a:cs typeface="Calibri" pitchFamily="34" charset="-120"/>
              </a:rPr>
              <a:t>Row A is where argument essays are most often lost before the first body paragraph. What 'defensible' means — with anchoring examples.</a:t>
            </a:r>
            <a:endParaRPr lang="en-US" sz="1350" dirty="0"/>
          </a:p>
        </p:txBody>
      </p:sp>
      <p:sp>
        <p:nvSpPr>
          <p:cNvPr id="5" name="Shape 3"/>
          <p:cNvSpPr/>
          <p:nvPr/>
        </p:nvSpPr>
        <p:spPr>
          <a:xfrm>
            <a:off x="457200" y="1444752"/>
            <a:ext cx="8229600" cy="274320"/>
          </a:xfrm>
          <a:prstGeom prst="roundRect">
            <a:avLst>
              <a:gd name="adj" fmla="val 26667"/>
            </a:avLst>
          </a:prstGeom>
          <a:solidFill>
            <a:srgbClr val="9B1D2A"/>
          </a:solidFill>
          <a:ln w="10160">
            <a:solidFill>
              <a:srgbClr val="E8D4D7"/>
            </a:solidFill>
            <a:prstDash val="solid"/>
          </a:ln>
          <a:effectLst>
            <a:outerShdw sx="100000" sy="100000" kx="0" ky="0" algn="bl" rotWithShape="0" blurRad="88900" dist="25400" dir="2700000">
              <a:srgbClr val="000000">
                <a:alpha val="9000"/>
              </a:srgbClr>
            </a:outerShdw>
          </a:effectLst>
        </p:spPr>
      </p:sp>
      <p:sp>
        <p:nvSpPr>
          <p:cNvPr id="6" name="Text 4"/>
          <p:cNvSpPr/>
          <p:nvPr/>
        </p:nvSpPr>
        <p:spPr>
          <a:xfrm>
            <a:off x="640080" y="1481328"/>
            <a:ext cx="7863840" cy="201168"/>
          </a:xfrm>
          <a:prstGeom prst="rect">
            <a:avLst/>
          </a:prstGeom>
          <a:noFill/>
          <a:ln/>
        </p:spPr>
        <p:txBody>
          <a:bodyPr wrap="square" rtlCol="0" anchor="ctr"/>
          <a:lstStyle/>
          <a:p>
            <a:pPr indent="0" marL="0">
              <a:buNone/>
            </a:pPr>
            <a:r>
              <a:rPr lang="en-US" sz="1100" b="1" dirty="0">
                <a:solidFill>
                  <a:srgbClr val="FFFFFF"/>
                </a:solidFill>
                <a:latin typeface="Calibri" pitchFamily="34" charset="0"/>
                <a:ea typeface="Calibri" pitchFamily="34" charset="-122"/>
                <a:cs typeface="Calibri" pitchFamily="34" charset="-120"/>
              </a:rPr>
              <a:t>ROW A — THESIS (0–1 point) — Argument Essay Specific</a:t>
            </a:r>
            <a:endParaRPr lang="en-US" sz="1100" dirty="0"/>
          </a:p>
        </p:txBody>
      </p:sp>
      <p:sp>
        <p:nvSpPr>
          <p:cNvPr id="7" name="Shape 5"/>
          <p:cNvSpPr/>
          <p:nvPr/>
        </p:nvSpPr>
        <p:spPr>
          <a:xfrm>
            <a:off x="457200" y="1792224"/>
            <a:ext cx="8229600" cy="420624"/>
          </a:xfrm>
          <a:prstGeom prst="roundRect">
            <a:avLst>
              <a:gd name="adj" fmla="val 17391"/>
            </a:avLst>
          </a:prstGeom>
          <a:solidFill>
            <a:srgbClr val="E6F5F3"/>
          </a:solidFill>
          <a:ln w="10160">
            <a:solidFill>
              <a:srgbClr val="E8D4D7"/>
            </a:solidFill>
            <a:prstDash val="solid"/>
          </a:ln>
          <a:effectLst>
            <a:outerShdw sx="100000" sy="100000" kx="0" ky="0" algn="bl" rotWithShape="0" blurRad="88900" dist="25400" dir="2700000">
              <a:srgbClr val="000000">
                <a:alpha val="9000"/>
              </a:srgbClr>
            </a:outerShdw>
          </a:effectLst>
        </p:spPr>
      </p:sp>
      <p:sp>
        <p:nvSpPr>
          <p:cNvPr id="8" name="Text 6"/>
          <p:cNvSpPr/>
          <p:nvPr/>
        </p:nvSpPr>
        <p:spPr>
          <a:xfrm>
            <a:off x="640080" y="1847088"/>
            <a:ext cx="694944" cy="310896"/>
          </a:xfrm>
          <a:prstGeom prst="rect">
            <a:avLst/>
          </a:prstGeom>
          <a:noFill/>
          <a:ln/>
        </p:spPr>
        <p:txBody>
          <a:bodyPr wrap="square" rtlCol="0" anchor="ctr"/>
          <a:lstStyle/>
          <a:p>
            <a:pPr indent="0" marL="0">
              <a:buNone/>
            </a:pPr>
            <a:r>
              <a:rPr lang="en-US" sz="1100" b="1" dirty="0">
                <a:solidFill>
                  <a:srgbClr val="1A0508"/>
                </a:solidFill>
                <a:latin typeface="Calibri" pitchFamily="34" charset="0"/>
                <a:ea typeface="Calibri" pitchFamily="34" charset="-122"/>
                <a:cs typeface="Calibri" pitchFamily="34" charset="-120"/>
              </a:rPr>
              <a:t>1 pt:</a:t>
            </a:r>
            <a:endParaRPr lang="en-US" sz="1100" dirty="0"/>
          </a:p>
        </p:txBody>
      </p:sp>
      <p:sp>
        <p:nvSpPr>
          <p:cNvPr id="9" name="Text 7"/>
          <p:cNvSpPr/>
          <p:nvPr/>
        </p:nvSpPr>
        <p:spPr>
          <a:xfrm>
            <a:off x="1371600" y="1847088"/>
            <a:ext cx="7132320" cy="310896"/>
          </a:xfrm>
          <a:prstGeom prst="rect">
            <a:avLst/>
          </a:prstGeom>
          <a:noFill/>
          <a:ln/>
        </p:spPr>
        <p:txBody>
          <a:bodyPr wrap="square" rtlCol="0" anchor="ctr"/>
          <a:lstStyle/>
          <a:p>
            <a:pPr indent="0" marL="0">
              <a:buNone/>
            </a:pPr>
            <a:r>
              <a:rPr lang="en-US" sz="1050" dirty="0">
                <a:solidFill>
                  <a:srgbClr val="2C1A1E"/>
                </a:solidFill>
                <a:latin typeface="Calibri" pitchFamily="34" charset="0"/>
                <a:ea typeface="Calibri" pitchFamily="34" charset="-122"/>
                <a:cs typeface="Calibri" pitchFamily="34" charset="-120"/>
              </a:rPr>
              <a:t>Takes a defensible position on the prompt's claim. Specific enough that evidence could support or refute it. Makes a claim about the topic, not an announcement about the essay.</a:t>
            </a:r>
            <a:endParaRPr lang="en-US" sz="1050" dirty="0"/>
          </a:p>
        </p:txBody>
      </p:sp>
      <p:sp>
        <p:nvSpPr>
          <p:cNvPr id="10" name="Shape 8"/>
          <p:cNvSpPr/>
          <p:nvPr/>
        </p:nvSpPr>
        <p:spPr>
          <a:xfrm>
            <a:off x="457200" y="2267712"/>
            <a:ext cx="8229600" cy="420624"/>
          </a:xfrm>
          <a:prstGeom prst="roundRect">
            <a:avLst>
              <a:gd name="adj" fmla="val 17391"/>
            </a:avLst>
          </a:prstGeom>
          <a:solidFill>
            <a:srgbClr val="F9EAEC"/>
          </a:solidFill>
          <a:ln w="10160">
            <a:solidFill>
              <a:srgbClr val="E8D4D7"/>
            </a:solidFill>
            <a:prstDash val="solid"/>
          </a:ln>
          <a:effectLst>
            <a:outerShdw sx="100000" sy="100000" kx="0" ky="0" algn="bl" rotWithShape="0" blurRad="88900" dist="25400" dir="2700000">
              <a:srgbClr val="000000">
                <a:alpha val="9000"/>
              </a:srgbClr>
            </a:outerShdw>
          </a:effectLst>
        </p:spPr>
      </p:sp>
      <p:sp>
        <p:nvSpPr>
          <p:cNvPr id="11" name="Text 9"/>
          <p:cNvSpPr/>
          <p:nvPr/>
        </p:nvSpPr>
        <p:spPr>
          <a:xfrm>
            <a:off x="640080" y="2322576"/>
            <a:ext cx="694944" cy="310896"/>
          </a:xfrm>
          <a:prstGeom prst="rect">
            <a:avLst/>
          </a:prstGeom>
          <a:noFill/>
          <a:ln/>
        </p:spPr>
        <p:txBody>
          <a:bodyPr wrap="square" rtlCol="0" anchor="ctr"/>
          <a:lstStyle/>
          <a:p>
            <a:pPr indent="0" marL="0">
              <a:buNone/>
            </a:pPr>
            <a:r>
              <a:rPr lang="en-US" sz="1100" b="1" dirty="0">
                <a:solidFill>
                  <a:srgbClr val="1A0508"/>
                </a:solidFill>
                <a:latin typeface="Calibri" pitchFamily="34" charset="0"/>
                <a:ea typeface="Calibri" pitchFamily="34" charset="-122"/>
                <a:cs typeface="Calibri" pitchFamily="34" charset="-120"/>
              </a:rPr>
              <a:t>0 pts:</a:t>
            </a:r>
            <a:endParaRPr lang="en-US" sz="1100" dirty="0"/>
          </a:p>
        </p:txBody>
      </p:sp>
      <p:sp>
        <p:nvSpPr>
          <p:cNvPr id="12" name="Text 10"/>
          <p:cNvSpPr/>
          <p:nvPr/>
        </p:nvSpPr>
        <p:spPr>
          <a:xfrm>
            <a:off x="1371600" y="2322576"/>
            <a:ext cx="7132320" cy="310896"/>
          </a:xfrm>
          <a:prstGeom prst="rect">
            <a:avLst/>
          </a:prstGeom>
          <a:noFill/>
          <a:ln/>
        </p:spPr>
        <p:txBody>
          <a:bodyPr wrap="square" rtlCol="0" anchor="ctr"/>
          <a:lstStyle/>
          <a:p>
            <a:pPr indent="0" marL="0">
              <a:buNone/>
            </a:pPr>
            <a:r>
              <a:rPr lang="en-US" sz="1050" dirty="0">
                <a:solidFill>
                  <a:srgbClr val="2C1A1E"/>
                </a:solidFill>
                <a:latin typeface="Calibri" pitchFamily="34" charset="0"/>
                <a:ea typeface="Calibri" pitchFamily="34" charset="-122"/>
                <a:cs typeface="Calibri" pitchFamily="34" charset="-120"/>
              </a:rPr>
              <a:t>Only restates or paraphrases the prompt. Describes the issue without taking a position. Acknowledges both sides without specifying when, why, or under what conditions one is more accurate. Announces what the essay will discuss.</a:t>
            </a:r>
            <a:endParaRPr lang="en-US" sz="1050" dirty="0"/>
          </a:p>
        </p:txBody>
      </p:sp>
      <p:sp>
        <p:nvSpPr>
          <p:cNvPr id="13" name="Shape 11"/>
          <p:cNvSpPr/>
          <p:nvPr/>
        </p:nvSpPr>
        <p:spPr>
          <a:xfrm>
            <a:off x="457200" y="2798064"/>
            <a:ext cx="8229600" cy="256032"/>
          </a:xfrm>
          <a:prstGeom prst="roundRect">
            <a:avLst>
              <a:gd name="adj" fmla="val 28571"/>
            </a:avLst>
          </a:prstGeom>
          <a:solidFill>
            <a:srgbClr val="1A0508"/>
          </a:solidFill>
          <a:ln w="10160">
            <a:solidFill>
              <a:srgbClr val="E8D4D7"/>
            </a:solidFill>
            <a:prstDash val="solid"/>
          </a:ln>
          <a:effectLst>
            <a:outerShdw sx="100000" sy="100000" kx="0" ky="0" algn="bl" rotWithShape="0" blurRad="88900" dist="25400" dir="2700000">
              <a:srgbClr val="000000">
                <a:alpha val="9000"/>
              </a:srgbClr>
            </a:outerShdw>
          </a:effectLst>
        </p:spPr>
      </p:sp>
      <p:sp>
        <p:nvSpPr>
          <p:cNvPr id="14" name="Text 12"/>
          <p:cNvSpPr/>
          <p:nvPr/>
        </p:nvSpPr>
        <p:spPr>
          <a:xfrm>
            <a:off x="640080" y="2834640"/>
            <a:ext cx="7863840" cy="182880"/>
          </a:xfrm>
          <a:prstGeom prst="rect">
            <a:avLst/>
          </a:prstGeom>
          <a:noFill/>
          <a:ln/>
        </p:spPr>
        <p:txBody>
          <a:bodyPr wrap="square" rtlCol="0" anchor="ctr"/>
          <a:lstStyle/>
          <a:p>
            <a:pPr indent="0" marL="0">
              <a:buNone/>
            </a:pPr>
            <a:r>
              <a:rPr lang="en-US" sz="1050" b="1" dirty="0">
                <a:solidFill>
                  <a:srgbClr val="FFFFFF"/>
                </a:solidFill>
                <a:latin typeface="Calibri" pitchFamily="34" charset="0"/>
                <a:ea typeface="Calibri" pitchFamily="34" charset="-122"/>
                <a:cs typeface="Calibri" pitchFamily="34" charset="-120"/>
              </a:rPr>
              <a:t>Anchoring examples (failure is essential prompt):</a:t>
            </a:r>
            <a:endParaRPr lang="en-US" sz="1050" dirty="0"/>
          </a:p>
        </p:txBody>
      </p:sp>
      <p:sp>
        <p:nvSpPr>
          <p:cNvPr id="15" name="Shape 13"/>
          <p:cNvSpPr/>
          <p:nvPr/>
        </p:nvSpPr>
        <p:spPr>
          <a:xfrm>
            <a:off x="457200" y="3127248"/>
            <a:ext cx="8229600" cy="384048"/>
          </a:xfrm>
          <a:prstGeom prst="roundRect">
            <a:avLst>
              <a:gd name="adj" fmla="val 19048"/>
            </a:avLst>
          </a:prstGeom>
          <a:solidFill>
            <a:srgbClr val="F9EAEC"/>
          </a:solidFill>
          <a:ln w="10160">
            <a:solidFill>
              <a:srgbClr val="E8D4D7"/>
            </a:solidFill>
            <a:prstDash val="solid"/>
          </a:ln>
          <a:effectLst>
            <a:outerShdw sx="100000" sy="100000" kx="0" ky="0" algn="bl" rotWithShape="0" blurRad="88900" dist="25400" dir="2700000">
              <a:srgbClr val="000000">
                <a:alpha val="9000"/>
              </a:srgbClr>
            </a:outerShdw>
          </a:effectLst>
        </p:spPr>
      </p:sp>
      <p:sp>
        <p:nvSpPr>
          <p:cNvPr id="16" name="Text 14"/>
          <p:cNvSpPr/>
          <p:nvPr/>
        </p:nvSpPr>
        <p:spPr>
          <a:xfrm>
            <a:off x="640080" y="3182112"/>
            <a:ext cx="640080" cy="274320"/>
          </a:xfrm>
          <a:prstGeom prst="rect">
            <a:avLst/>
          </a:prstGeom>
          <a:noFill/>
          <a:ln/>
        </p:spPr>
        <p:txBody>
          <a:bodyPr wrap="square" rtlCol="0" anchor="ctr"/>
          <a:lstStyle/>
          <a:p>
            <a:pPr indent="0" marL="0">
              <a:buNone/>
            </a:pPr>
            <a:r>
              <a:rPr lang="en-US" sz="1100" b="1" dirty="0">
                <a:solidFill>
                  <a:srgbClr val="1A0508"/>
                </a:solidFill>
                <a:latin typeface="Calibri" pitchFamily="34" charset="0"/>
                <a:ea typeface="Calibri" pitchFamily="34" charset="-122"/>
                <a:cs typeface="Calibri" pitchFamily="34" charset="-120"/>
              </a:rPr>
              <a:t>0 pts:</a:t>
            </a:r>
            <a:endParaRPr lang="en-US" sz="1100" dirty="0"/>
          </a:p>
        </p:txBody>
      </p:sp>
      <p:sp>
        <p:nvSpPr>
          <p:cNvPr id="17" name="Text 15"/>
          <p:cNvSpPr/>
          <p:nvPr/>
        </p:nvSpPr>
        <p:spPr>
          <a:xfrm>
            <a:off x="1316736" y="3182112"/>
            <a:ext cx="7187184" cy="274320"/>
          </a:xfrm>
          <a:prstGeom prst="rect">
            <a:avLst/>
          </a:prstGeom>
          <a:noFill/>
          <a:ln/>
        </p:spPr>
        <p:txBody>
          <a:bodyPr wrap="square" rtlCol="0" anchor="ctr"/>
          <a:lstStyle/>
          <a:p>
            <a:pPr indent="0" marL="0">
              <a:buNone/>
            </a:pPr>
            <a:r>
              <a:rPr lang="en-US" sz="950" i="1" dirty="0">
                <a:solidFill>
                  <a:srgbClr val="2C1A1E"/>
                </a:solidFill>
                <a:latin typeface="Calibri" pitchFamily="34" charset="0"/>
                <a:ea typeface="Calibri" pitchFamily="34" charset="-122"/>
                <a:cs typeface="Calibri" pitchFamily="34" charset="-120"/>
              </a:rPr>
              <a:t>"Failure is a part of life that many people experience. There are arguments on both sides of this claim, and many experts and researchers have weighed in on this topic."</a:t>
            </a:r>
            <a:endParaRPr lang="en-US" sz="950" dirty="0"/>
          </a:p>
        </p:txBody>
      </p:sp>
      <p:sp>
        <p:nvSpPr>
          <p:cNvPr id="18" name="Shape 16"/>
          <p:cNvSpPr/>
          <p:nvPr/>
        </p:nvSpPr>
        <p:spPr>
          <a:xfrm>
            <a:off x="457200" y="3566160"/>
            <a:ext cx="8229600" cy="384048"/>
          </a:xfrm>
          <a:prstGeom prst="roundRect">
            <a:avLst>
              <a:gd name="adj" fmla="val 19048"/>
            </a:avLst>
          </a:prstGeom>
          <a:solidFill>
            <a:srgbClr val="E6F5F3"/>
          </a:solidFill>
          <a:ln w="10160">
            <a:solidFill>
              <a:srgbClr val="E8D4D7"/>
            </a:solidFill>
            <a:prstDash val="solid"/>
          </a:ln>
          <a:effectLst>
            <a:outerShdw sx="100000" sy="100000" kx="0" ky="0" algn="bl" rotWithShape="0" blurRad="88900" dist="25400" dir="2700000">
              <a:srgbClr val="000000">
                <a:alpha val="9000"/>
              </a:srgbClr>
            </a:outerShdw>
          </a:effectLst>
        </p:spPr>
      </p:sp>
      <p:sp>
        <p:nvSpPr>
          <p:cNvPr id="19" name="Text 17"/>
          <p:cNvSpPr/>
          <p:nvPr/>
        </p:nvSpPr>
        <p:spPr>
          <a:xfrm>
            <a:off x="640080" y="3621024"/>
            <a:ext cx="640080" cy="274320"/>
          </a:xfrm>
          <a:prstGeom prst="rect">
            <a:avLst/>
          </a:prstGeom>
          <a:noFill/>
          <a:ln/>
        </p:spPr>
        <p:txBody>
          <a:bodyPr wrap="square" rtlCol="0" anchor="ctr"/>
          <a:lstStyle/>
          <a:p>
            <a:pPr indent="0" marL="0">
              <a:buNone/>
            </a:pPr>
            <a:r>
              <a:rPr lang="en-US" sz="1100" b="1" dirty="0">
                <a:solidFill>
                  <a:srgbClr val="1A0508"/>
                </a:solidFill>
                <a:latin typeface="Calibri" pitchFamily="34" charset="0"/>
                <a:ea typeface="Calibri" pitchFamily="34" charset="-122"/>
                <a:cs typeface="Calibri" pitchFamily="34" charset="-120"/>
              </a:rPr>
              <a:t>1 pts:</a:t>
            </a:r>
            <a:endParaRPr lang="en-US" sz="1100" dirty="0"/>
          </a:p>
        </p:txBody>
      </p:sp>
      <p:sp>
        <p:nvSpPr>
          <p:cNvPr id="20" name="Text 18"/>
          <p:cNvSpPr/>
          <p:nvPr/>
        </p:nvSpPr>
        <p:spPr>
          <a:xfrm>
            <a:off x="1316736" y="3621024"/>
            <a:ext cx="7187184" cy="274320"/>
          </a:xfrm>
          <a:prstGeom prst="rect">
            <a:avLst/>
          </a:prstGeom>
          <a:noFill/>
          <a:ln/>
        </p:spPr>
        <p:txBody>
          <a:bodyPr wrap="square" rtlCol="0" anchor="ctr"/>
          <a:lstStyle/>
          <a:p>
            <a:pPr indent="0" marL="0">
              <a:buNone/>
            </a:pPr>
            <a:r>
              <a:rPr lang="en-US" sz="950" i="1" dirty="0">
                <a:solidFill>
                  <a:srgbClr val="2C1A1E"/>
                </a:solidFill>
                <a:latin typeface="Calibri" pitchFamily="34" charset="0"/>
                <a:ea typeface="Calibri" pitchFamily="34" charset="-122"/>
                <a:cs typeface="Calibri" pitchFamily="34" charset="-120"/>
              </a:rPr>
              <a:t>"Failure is essential for meaningful achievement specifically in domains where performance depends on the internalization of failure signals — the adjustment of technique, strategy, or assumptions in response to evidence that they don't work — and therefore is not essential in domains where optimal performance can be modeled and transferred without trial."</a:t>
            </a:r>
            <a:endParaRPr lang="en-US" sz="950" dirty="0"/>
          </a:p>
        </p:txBody>
      </p:sp>
      <p:sp>
        <p:nvSpPr>
          <p:cNvPr id="21" name="Shape 19"/>
          <p:cNvSpPr/>
          <p:nvPr/>
        </p:nvSpPr>
        <p:spPr>
          <a:xfrm>
            <a:off x="457200" y="4078224"/>
            <a:ext cx="8229600" cy="914400"/>
          </a:xfrm>
          <a:prstGeom prst="roundRect">
            <a:avLst>
              <a:gd name="adj" fmla="val 8000"/>
            </a:avLst>
          </a:prstGeom>
          <a:solidFill>
            <a:srgbClr val="FEF3C7"/>
          </a:solidFill>
          <a:ln w="10160">
            <a:solidFill>
              <a:srgbClr val="E8D4D7"/>
            </a:solidFill>
            <a:prstDash val="solid"/>
          </a:ln>
          <a:effectLst>
            <a:outerShdw sx="100000" sy="100000" kx="0" ky="0" algn="bl" rotWithShape="0" blurRad="88900" dist="25400" dir="2700000">
              <a:srgbClr val="000000">
                <a:alpha val="9000"/>
              </a:srgbClr>
            </a:outerShdw>
          </a:effectLst>
        </p:spPr>
      </p:sp>
      <p:sp>
        <p:nvSpPr>
          <p:cNvPr id="22" name="Text 20"/>
          <p:cNvSpPr/>
          <p:nvPr/>
        </p:nvSpPr>
        <p:spPr>
          <a:xfrm>
            <a:off x="640080" y="4133088"/>
            <a:ext cx="1828800" cy="256032"/>
          </a:xfrm>
          <a:prstGeom prst="rect">
            <a:avLst/>
          </a:prstGeom>
          <a:noFill/>
          <a:ln/>
        </p:spPr>
        <p:txBody>
          <a:bodyPr wrap="square" rtlCol="0" anchor="ctr"/>
          <a:lstStyle/>
          <a:p>
            <a:pPr indent="0" marL="0">
              <a:buNone/>
            </a:pPr>
            <a:r>
              <a:rPr lang="en-US" sz="1150" b="1" dirty="0">
                <a:solidFill>
                  <a:srgbClr val="B45309"/>
                </a:solidFill>
                <a:latin typeface="Calibri" pitchFamily="34" charset="0"/>
                <a:ea typeface="Calibri" pitchFamily="34" charset="-122"/>
                <a:cs typeface="Calibri" pitchFamily="34" charset="-120"/>
              </a:rPr>
              <a:t>Pacing Guide:</a:t>
            </a:r>
            <a:endParaRPr lang="en-US" sz="1150" dirty="0"/>
          </a:p>
        </p:txBody>
      </p:sp>
      <p:sp>
        <p:nvSpPr>
          <p:cNvPr id="23" name="Text 21"/>
          <p:cNvSpPr/>
          <p:nvPr/>
        </p:nvSpPr>
        <p:spPr>
          <a:xfrm>
            <a:off x="640080" y="4407408"/>
            <a:ext cx="7863840" cy="530352"/>
          </a:xfrm>
          <a:prstGeom prst="rect">
            <a:avLst/>
          </a:prstGeom>
          <a:noFill/>
          <a:ln/>
        </p:spPr>
        <p:txBody>
          <a:bodyPr wrap="square" rtlCol="0" anchor="ctr"/>
          <a:lstStyle/>
          <a:p>
            <a:pPr indent="0" marL="0">
              <a:buNone/>
            </a:pPr>
            <a:r>
              <a:rPr lang="en-US" sz="1000" dirty="0">
                <a:solidFill>
                  <a:srgbClr val="2C1A1E"/>
                </a:solidFill>
                <a:latin typeface="Calibri" pitchFamily="34" charset="0"/>
                <a:ea typeface="Calibri" pitchFamily="34" charset="-122"/>
                <a:cs typeface="Calibri" pitchFamily="34" charset="-120"/>
              </a:rPr>
              <a:t>50 min: Bell ringer (5) + Claim structure slides 5–8 (12) + Thesis workshop slides 16–21 (15) + Exit ticket (3) + MC slides 40a–40b (10) + Pacing debrief (5)</a:t>
            </a:r>
            <a:endParaRPr lang="en-US" sz="1000" dirty="0"/>
          </a:p>
          <a:p>
            <a:pPr indent="0" marL="0">
              <a:buNone/>
            </a:pPr>
            <a:r>
              <a:rPr lang="en-US" sz="1000" dirty="0">
                <a:solidFill>
                  <a:srgbClr val="2C1A1E"/>
                </a:solidFill>
                <a:latin typeface="Calibri" pitchFamily="34" charset="0"/>
                <a:ea typeface="Calibri" pitchFamily="34" charset="-122"/>
                <a:cs typeface="Calibri" pitchFamily="34" charset="-120"/>
              </a:rPr>
              <a:t>75 min: All above + Pre-write model slides 27–32 (15) + Timed write one body paragraph (10) + Rubric self-assess (5)</a:t>
            </a:r>
            <a:endParaRPr lang="en-US" sz="1000" dirty="0"/>
          </a:p>
          <a:p>
            <a:pPr indent="0" marL="0">
              <a:buNone/>
            </a:pPr>
            <a:r>
              <a:rPr lang="en-US" sz="1000" dirty="0">
                <a:solidFill>
                  <a:srgbClr val="2C1A1E"/>
                </a:solidFill>
                <a:latin typeface="Calibri" pitchFamily="34" charset="0"/>
                <a:ea typeface="Calibri" pitchFamily="34" charset="-122"/>
                <a:cs typeface="Calibri" pitchFamily="34" charset="-120"/>
              </a:rPr>
              <a:t>90 min: All 42 slides + full 40-min timed write + rubric self-assessment + exit ticket</a:t>
            </a:r>
            <a:endParaRPr lang="en-US" sz="1000" dirty="0"/>
          </a:p>
        </p:txBody>
      </p:sp>
      <p:sp>
        <p:nvSpPr>
          <p:cNvPr id="24" name="Text 22"/>
          <p:cNvSpPr/>
          <p:nvPr/>
        </p:nvSpPr>
        <p:spPr>
          <a:xfrm>
            <a:off x="457200" y="4956048"/>
            <a:ext cx="8229600" cy="164592"/>
          </a:xfrm>
          <a:prstGeom prst="rect">
            <a:avLst/>
          </a:prstGeom>
          <a:noFill/>
          <a:ln/>
        </p:spPr>
        <p:txBody>
          <a:bodyPr wrap="square" rtlCol="0" anchor="ctr"/>
          <a:lstStyle/>
          <a:p>
            <a:pPr algn="ctr" indent="0" marL="0">
              <a:buNone/>
            </a:pPr>
            <a:r>
              <a:rPr lang="en-US" sz="1000" i="1" dirty="0">
                <a:solidFill>
                  <a:srgbClr val="7A5560"/>
                </a:solidFill>
                <a:latin typeface="Calibri" pitchFamily="34" charset="0"/>
                <a:ea typeface="Calibri" pitchFamily="34" charset="-122"/>
                <a:cs typeface="Calibri" pitchFamily="34" charset="-120"/>
              </a:rPr>
              <a:t>APEnglishExamPrep.com/free-ap-english-teacher-powerpoints.html</a:t>
            </a:r>
            <a:endParaRPr lang="en-US" sz="10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457200" y="201168"/>
            <a:ext cx="8229600" cy="594360"/>
          </a:xfrm>
          <a:prstGeom prst="rect">
            <a:avLst/>
          </a:prstGeom>
          <a:noFill/>
          <a:ln/>
        </p:spPr>
        <p:txBody>
          <a:bodyPr wrap="square" rtlCol="0" anchor="ctr"/>
          <a:lstStyle/>
          <a:p>
            <a:pPr indent="0" marL="0">
              <a:buNone/>
            </a:pPr>
            <a:r>
              <a:rPr lang="en-US" sz="2100" b="1" dirty="0">
                <a:solidFill>
                  <a:srgbClr val="1A0508"/>
                </a:solidFill>
                <a:latin typeface="Cambria" pitchFamily="34" charset="0"/>
                <a:ea typeface="Cambria" pitchFamily="34" charset="-122"/>
                <a:cs typeface="Cambria" pitchFamily="34" charset="-120"/>
              </a:rPr>
              <a:t>The Claim Inside Every FRQ 3 Prompt</a:t>
            </a:r>
            <a:endParaRPr lang="en-US" sz="2100" dirty="0"/>
          </a:p>
        </p:txBody>
      </p:sp>
      <p:sp>
        <p:nvSpPr>
          <p:cNvPr id="3" name="Shape 1"/>
          <p:cNvSpPr/>
          <p:nvPr/>
        </p:nvSpPr>
        <p:spPr>
          <a:xfrm>
            <a:off x="457200" y="841248"/>
            <a:ext cx="8229600" cy="0"/>
          </a:xfrm>
          <a:prstGeom prst="line">
            <a:avLst/>
          </a:prstGeom>
          <a:noFill/>
          <a:ln w="15240">
            <a:solidFill>
              <a:srgbClr val="E8D4D7"/>
            </a:solidFill>
            <a:prstDash val="solid"/>
          </a:ln>
        </p:spPr>
      </p:sp>
      <p:sp>
        <p:nvSpPr>
          <p:cNvPr id="4" name="Text 2"/>
          <p:cNvSpPr/>
          <p:nvPr/>
        </p:nvSpPr>
        <p:spPr>
          <a:xfrm>
            <a:off x="457200" y="914400"/>
            <a:ext cx="8229600" cy="457200"/>
          </a:xfrm>
          <a:prstGeom prst="rect">
            <a:avLst/>
          </a:prstGeom>
          <a:noFill/>
          <a:ln/>
        </p:spPr>
        <p:txBody>
          <a:bodyPr wrap="square" rtlCol="0" anchor="ctr"/>
          <a:lstStyle/>
          <a:p>
            <a:pPr indent="0" marL="0">
              <a:buNone/>
            </a:pPr>
            <a:r>
              <a:rPr lang="en-US" sz="1400" dirty="0">
                <a:solidFill>
                  <a:srgbClr val="2C1A1E"/>
                </a:solidFill>
                <a:latin typeface="Calibri" pitchFamily="34" charset="0"/>
                <a:ea typeface="Calibri" pitchFamily="34" charset="-122"/>
                <a:cs typeface="Calibri" pitchFamily="34" charset="-120"/>
              </a:rPr>
              <a:t>Every FRQ 3 prompt contains a claim. Your job is to take a position on it — not explain it, not discuss it, not acknowledge that thoughtful people disagree.</a:t>
            </a:r>
            <a:endParaRPr lang="en-US" sz="1400" dirty="0"/>
          </a:p>
        </p:txBody>
      </p:sp>
      <p:sp>
        <p:nvSpPr>
          <p:cNvPr id="5" name="Shape 3"/>
          <p:cNvSpPr/>
          <p:nvPr/>
        </p:nvSpPr>
        <p:spPr>
          <a:xfrm>
            <a:off x="457200" y="1463040"/>
            <a:ext cx="8229600" cy="1170432"/>
          </a:xfrm>
          <a:prstGeom prst="roundRect">
            <a:avLst>
              <a:gd name="adj" fmla="val 6250"/>
            </a:avLst>
          </a:prstGeom>
          <a:solidFill>
            <a:srgbClr val="1A0508"/>
          </a:solidFill>
          <a:ln w="10160">
            <a:solidFill>
              <a:srgbClr val="E8D4D7"/>
            </a:solidFill>
            <a:prstDash val="solid"/>
          </a:ln>
          <a:effectLst>
            <a:outerShdw sx="100000" sy="100000" kx="0" ky="0" algn="bl" rotWithShape="0" blurRad="88900" dist="25400" dir="2700000">
              <a:srgbClr val="000000">
                <a:alpha val="9000"/>
              </a:srgbClr>
            </a:outerShdw>
          </a:effectLst>
        </p:spPr>
      </p:sp>
      <p:sp>
        <p:nvSpPr>
          <p:cNvPr id="6" name="Text 4"/>
          <p:cNvSpPr/>
          <p:nvPr/>
        </p:nvSpPr>
        <p:spPr>
          <a:xfrm>
            <a:off x="640080" y="1536192"/>
            <a:ext cx="7863840" cy="256032"/>
          </a:xfrm>
          <a:prstGeom prst="rect">
            <a:avLst/>
          </a:prstGeom>
          <a:noFill/>
          <a:ln/>
        </p:spPr>
        <p:txBody>
          <a:bodyPr wrap="square" rtlCol="0" anchor="ctr"/>
          <a:lstStyle/>
          <a:p>
            <a:pPr indent="0" marL="0">
              <a:buNone/>
            </a:pPr>
            <a:r>
              <a:rPr lang="en-US" sz="1100" b="1" dirty="0">
                <a:solidFill>
                  <a:srgbClr val="F0C8D0"/>
                </a:solidFill>
                <a:latin typeface="Calibri" pitchFamily="34" charset="0"/>
                <a:ea typeface="Calibri" pitchFamily="34" charset="-122"/>
                <a:cs typeface="Calibri" pitchFamily="34" charset="-120"/>
              </a:rPr>
              <a:t>Sample prompt:</a:t>
            </a:r>
            <a:endParaRPr lang="en-US" sz="1100" dirty="0"/>
          </a:p>
        </p:txBody>
      </p:sp>
      <p:sp>
        <p:nvSpPr>
          <p:cNvPr id="7" name="Text 5"/>
          <p:cNvSpPr/>
          <p:nvPr/>
        </p:nvSpPr>
        <p:spPr>
          <a:xfrm>
            <a:off x="640080" y="1828800"/>
            <a:ext cx="7863840" cy="713232"/>
          </a:xfrm>
          <a:prstGeom prst="rect">
            <a:avLst/>
          </a:prstGeom>
          <a:noFill/>
          <a:ln/>
        </p:spPr>
        <p:txBody>
          <a:bodyPr wrap="square" rtlCol="0" anchor="ctr"/>
          <a:lstStyle/>
          <a:p>
            <a:pPr indent="0" marL="0">
              <a:buNone/>
            </a:pPr>
            <a:r>
              <a:rPr lang="en-US" sz="1300" i="1" dirty="0">
                <a:solidFill>
                  <a:srgbClr val="CADCFC"/>
                </a:solidFill>
                <a:latin typeface="Calibri" pitchFamily="34" charset="0"/>
                <a:ea typeface="Calibri" pitchFamily="34" charset="-122"/>
                <a:cs typeface="Calibri" pitchFamily="34" charset="-120"/>
              </a:rPr>
              <a:t>"Write an essay that defends, challenges, or qualifies the claim that working independently is essential for meaningful achievement."</a:t>
            </a:r>
            <a:endParaRPr lang="en-US" sz="1300" dirty="0"/>
          </a:p>
        </p:txBody>
      </p:sp>
      <p:sp>
        <p:nvSpPr>
          <p:cNvPr id="8" name="Shape 6"/>
          <p:cNvSpPr/>
          <p:nvPr/>
        </p:nvSpPr>
        <p:spPr>
          <a:xfrm>
            <a:off x="457200" y="2798064"/>
            <a:ext cx="2743200" cy="2176272"/>
          </a:xfrm>
          <a:prstGeom prst="roundRect">
            <a:avLst>
              <a:gd name="adj" fmla="val 3361"/>
            </a:avLst>
          </a:prstGeom>
          <a:solidFill>
            <a:srgbClr val="FEF3C7"/>
          </a:solidFill>
          <a:ln w="10160">
            <a:solidFill>
              <a:srgbClr val="E8D4D7"/>
            </a:solidFill>
            <a:prstDash val="solid"/>
          </a:ln>
          <a:effectLst>
            <a:outerShdw sx="100000" sy="100000" kx="0" ky="0" algn="bl" rotWithShape="0" blurRad="88900" dist="25400" dir="2700000">
              <a:srgbClr val="000000">
                <a:alpha val="9000"/>
              </a:srgbClr>
            </a:outerShdw>
          </a:effectLst>
        </p:spPr>
      </p:sp>
      <p:sp>
        <p:nvSpPr>
          <p:cNvPr id="9" name="Text 7"/>
          <p:cNvSpPr/>
          <p:nvPr/>
        </p:nvSpPr>
        <p:spPr>
          <a:xfrm>
            <a:off x="640080" y="2871216"/>
            <a:ext cx="2377440" cy="310896"/>
          </a:xfrm>
          <a:prstGeom prst="rect">
            <a:avLst/>
          </a:prstGeom>
          <a:noFill/>
          <a:ln/>
        </p:spPr>
        <p:txBody>
          <a:bodyPr wrap="square" rtlCol="0" anchor="ctr"/>
          <a:lstStyle/>
          <a:p>
            <a:pPr indent="0" marL="0">
              <a:buNone/>
            </a:pPr>
            <a:r>
              <a:rPr lang="en-US" sz="1200" b="1" dirty="0">
                <a:solidFill>
                  <a:srgbClr val="B45309"/>
                </a:solidFill>
                <a:latin typeface="Calibri" pitchFamily="34" charset="0"/>
                <a:ea typeface="Calibri" pitchFamily="34" charset="-122"/>
                <a:cs typeface="Calibri" pitchFamily="34" charset="-120"/>
              </a:rPr>
              <a:t>Context</a:t>
            </a:r>
            <a:endParaRPr lang="en-US" sz="1200" dirty="0"/>
          </a:p>
        </p:txBody>
      </p:sp>
      <p:sp>
        <p:nvSpPr>
          <p:cNvPr id="10" name="Text 8"/>
          <p:cNvSpPr/>
          <p:nvPr/>
        </p:nvSpPr>
        <p:spPr>
          <a:xfrm>
            <a:off x="640080" y="3200400"/>
            <a:ext cx="2377440" cy="713232"/>
          </a:xfrm>
          <a:prstGeom prst="rect">
            <a:avLst/>
          </a:prstGeom>
          <a:noFill/>
          <a:ln/>
        </p:spPr>
        <p:txBody>
          <a:bodyPr wrap="square" rtlCol="0" anchor="ctr"/>
          <a:lstStyle/>
          <a:p>
            <a:pPr indent="0" marL="0">
              <a:buNone/>
            </a:pPr>
            <a:r>
              <a:rPr lang="en-US" sz="1100" i="1" dirty="0">
                <a:solidFill>
                  <a:srgbClr val="2C1A1E"/>
                </a:solidFill>
                <a:latin typeface="Calibri" pitchFamily="34" charset="0"/>
                <a:ea typeface="Calibri" pitchFamily="34" charset="-122"/>
                <a:cs typeface="Calibri" pitchFamily="34" charset="-120"/>
              </a:rPr>
              <a:t>"Collaboration is emphasized. Some argue individual achievement requires working alone."</a:t>
            </a:r>
            <a:endParaRPr lang="en-US" sz="1100" dirty="0"/>
          </a:p>
        </p:txBody>
      </p:sp>
      <p:sp>
        <p:nvSpPr>
          <p:cNvPr id="11" name="Text 9"/>
          <p:cNvSpPr/>
          <p:nvPr/>
        </p:nvSpPr>
        <p:spPr>
          <a:xfrm>
            <a:off x="640080" y="3950208"/>
            <a:ext cx="2377440" cy="877824"/>
          </a:xfrm>
          <a:prstGeom prst="rect">
            <a:avLst/>
          </a:prstGeom>
          <a:noFill/>
          <a:ln/>
        </p:spPr>
        <p:txBody>
          <a:bodyPr wrap="square" rtlCol="0" anchor="ctr"/>
          <a:lstStyle/>
          <a:p>
            <a:pPr indent="0" marL="0">
              <a:buNone/>
            </a:pPr>
            <a:r>
              <a:rPr lang="en-US" sz="1000" dirty="0">
                <a:solidFill>
                  <a:srgbClr val="2C1A1E"/>
                </a:solidFill>
                <a:latin typeface="Calibri" pitchFamily="34" charset="0"/>
                <a:ea typeface="Calibri" pitchFamily="34" charset="-122"/>
                <a:cs typeface="Calibri" pitchFamily="34" charset="-120"/>
              </a:rPr>
              <a:t>Sets up the tension. Not your argument.</a:t>
            </a:r>
            <a:endParaRPr lang="en-US" sz="1000" dirty="0"/>
          </a:p>
        </p:txBody>
      </p:sp>
      <p:sp>
        <p:nvSpPr>
          <p:cNvPr id="12" name="Shape 10"/>
          <p:cNvSpPr/>
          <p:nvPr/>
        </p:nvSpPr>
        <p:spPr>
          <a:xfrm>
            <a:off x="3337560" y="2798064"/>
            <a:ext cx="2743200" cy="2176272"/>
          </a:xfrm>
          <a:prstGeom prst="roundRect">
            <a:avLst>
              <a:gd name="adj" fmla="val 3361"/>
            </a:avLst>
          </a:prstGeom>
          <a:solidFill>
            <a:srgbClr val="F9EAEC"/>
          </a:solidFill>
          <a:ln w="10160">
            <a:solidFill>
              <a:srgbClr val="E8D4D7"/>
            </a:solidFill>
            <a:prstDash val="solid"/>
          </a:ln>
          <a:effectLst>
            <a:outerShdw sx="100000" sy="100000" kx="0" ky="0" algn="bl" rotWithShape="0" blurRad="88900" dist="25400" dir="2700000">
              <a:srgbClr val="000000">
                <a:alpha val="9000"/>
              </a:srgbClr>
            </a:outerShdw>
          </a:effectLst>
        </p:spPr>
      </p:sp>
      <p:sp>
        <p:nvSpPr>
          <p:cNvPr id="13" name="Text 11"/>
          <p:cNvSpPr/>
          <p:nvPr/>
        </p:nvSpPr>
        <p:spPr>
          <a:xfrm>
            <a:off x="3520440" y="2871216"/>
            <a:ext cx="2377440" cy="310896"/>
          </a:xfrm>
          <a:prstGeom prst="rect">
            <a:avLst/>
          </a:prstGeom>
          <a:noFill/>
          <a:ln/>
        </p:spPr>
        <p:txBody>
          <a:bodyPr wrap="square" rtlCol="0" anchor="ctr"/>
          <a:lstStyle/>
          <a:p>
            <a:pPr indent="0" marL="0">
              <a:buNone/>
            </a:pPr>
            <a:r>
              <a:rPr lang="en-US" sz="1200" b="1" dirty="0">
                <a:solidFill>
                  <a:srgbClr val="9B1D2A"/>
                </a:solidFill>
                <a:latin typeface="Calibri" pitchFamily="34" charset="0"/>
                <a:ea typeface="Calibri" pitchFamily="34" charset="-122"/>
                <a:cs typeface="Calibri" pitchFamily="34" charset="-120"/>
              </a:rPr>
              <a:t>The claim</a:t>
            </a:r>
            <a:endParaRPr lang="en-US" sz="1200" dirty="0"/>
          </a:p>
        </p:txBody>
      </p:sp>
      <p:sp>
        <p:nvSpPr>
          <p:cNvPr id="14" name="Text 12"/>
          <p:cNvSpPr/>
          <p:nvPr/>
        </p:nvSpPr>
        <p:spPr>
          <a:xfrm>
            <a:off x="3520440" y="3200400"/>
            <a:ext cx="2377440" cy="713232"/>
          </a:xfrm>
          <a:prstGeom prst="rect">
            <a:avLst/>
          </a:prstGeom>
          <a:noFill/>
          <a:ln/>
        </p:spPr>
        <p:txBody>
          <a:bodyPr wrap="square" rtlCol="0" anchor="ctr"/>
          <a:lstStyle/>
          <a:p>
            <a:pPr indent="0" marL="0">
              <a:buNone/>
            </a:pPr>
            <a:r>
              <a:rPr lang="en-US" sz="1100" i="1" dirty="0">
                <a:solidFill>
                  <a:srgbClr val="2C1A1E"/>
                </a:solidFill>
                <a:latin typeface="Calibri" pitchFamily="34" charset="0"/>
                <a:ea typeface="Calibri" pitchFamily="34" charset="-122"/>
                <a:cs typeface="Calibri" pitchFamily="34" charset="-120"/>
              </a:rPr>
              <a:t>"Working independently is essential for meaningful achievement."</a:t>
            </a:r>
            <a:endParaRPr lang="en-US" sz="1100" dirty="0"/>
          </a:p>
        </p:txBody>
      </p:sp>
      <p:sp>
        <p:nvSpPr>
          <p:cNvPr id="15" name="Text 13"/>
          <p:cNvSpPr/>
          <p:nvPr/>
        </p:nvSpPr>
        <p:spPr>
          <a:xfrm>
            <a:off x="3520440" y="3950208"/>
            <a:ext cx="2377440" cy="877824"/>
          </a:xfrm>
          <a:prstGeom prst="rect">
            <a:avLst/>
          </a:prstGeom>
          <a:noFill/>
          <a:ln/>
        </p:spPr>
        <p:txBody>
          <a:bodyPr wrap="square" rtlCol="0" anchor="ctr"/>
          <a:lstStyle/>
          <a:p>
            <a:pPr indent="0" marL="0">
              <a:buNone/>
            </a:pPr>
            <a:r>
              <a:rPr lang="en-US" sz="1000" dirty="0">
                <a:solidFill>
                  <a:srgbClr val="2C1A1E"/>
                </a:solidFill>
                <a:latin typeface="Calibri" pitchFamily="34" charset="0"/>
                <a:ea typeface="Calibri" pitchFamily="34" charset="-122"/>
                <a:cs typeface="Calibri" pitchFamily="34" charset="-120"/>
              </a:rPr>
              <a:t>The proposition you must take a position on.</a:t>
            </a:r>
            <a:endParaRPr lang="en-US" sz="1000" dirty="0"/>
          </a:p>
        </p:txBody>
      </p:sp>
      <p:sp>
        <p:nvSpPr>
          <p:cNvPr id="16" name="Shape 14"/>
          <p:cNvSpPr/>
          <p:nvPr/>
        </p:nvSpPr>
        <p:spPr>
          <a:xfrm>
            <a:off x="6217920" y="2798064"/>
            <a:ext cx="2743200" cy="2176272"/>
          </a:xfrm>
          <a:prstGeom prst="roundRect">
            <a:avLst>
              <a:gd name="adj" fmla="val 3361"/>
            </a:avLst>
          </a:prstGeom>
          <a:solidFill>
            <a:srgbClr val="E6F5F3"/>
          </a:solidFill>
          <a:ln w="10160">
            <a:solidFill>
              <a:srgbClr val="E8D4D7"/>
            </a:solidFill>
            <a:prstDash val="solid"/>
          </a:ln>
          <a:effectLst>
            <a:outerShdw sx="100000" sy="100000" kx="0" ky="0" algn="bl" rotWithShape="0" blurRad="88900" dist="25400" dir="2700000">
              <a:srgbClr val="000000">
                <a:alpha val="9000"/>
              </a:srgbClr>
            </a:outerShdw>
          </a:effectLst>
        </p:spPr>
      </p:sp>
      <p:sp>
        <p:nvSpPr>
          <p:cNvPr id="17" name="Text 15"/>
          <p:cNvSpPr/>
          <p:nvPr/>
        </p:nvSpPr>
        <p:spPr>
          <a:xfrm>
            <a:off x="6400800" y="2871216"/>
            <a:ext cx="2377440" cy="310896"/>
          </a:xfrm>
          <a:prstGeom prst="rect">
            <a:avLst/>
          </a:prstGeom>
          <a:noFill/>
          <a:ln/>
        </p:spPr>
        <p:txBody>
          <a:bodyPr wrap="square" rtlCol="0" anchor="ctr"/>
          <a:lstStyle/>
          <a:p>
            <a:pPr indent="0" marL="0">
              <a:buNone/>
            </a:pPr>
            <a:r>
              <a:rPr lang="en-US" sz="1200" b="1" dirty="0">
                <a:solidFill>
                  <a:srgbClr val="0D6F66"/>
                </a:solidFill>
                <a:latin typeface="Calibri" pitchFamily="34" charset="0"/>
                <a:ea typeface="Calibri" pitchFamily="34" charset="-122"/>
                <a:cs typeface="Calibri" pitchFamily="34" charset="-120"/>
              </a:rPr>
              <a:t>Your move</a:t>
            </a:r>
            <a:endParaRPr lang="en-US" sz="1200" dirty="0"/>
          </a:p>
        </p:txBody>
      </p:sp>
      <p:sp>
        <p:nvSpPr>
          <p:cNvPr id="18" name="Text 16"/>
          <p:cNvSpPr/>
          <p:nvPr/>
        </p:nvSpPr>
        <p:spPr>
          <a:xfrm>
            <a:off x="6400800" y="3200400"/>
            <a:ext cx="2377440" cy="713232"/>
          </a:xfrm>
          <a:prstGeom prst="rect">
            <a:avLst/>
          </a:prstGeom>
          <a:noFill/>
          <a:ln/>
        </p:spPr>
        <p:txBody>
          <a:bodyPr wrap="square" rtlCol="0" anchor="ctr"/>
          <a:lstStyle/>
          <a:p>
            <a:pPr indent="0" marL="0">
              <a:buNone/>
            </a:pPr>
            <a:r>
              <a:rPr lang="en-US" sz="1100" i="1" dirty="0">
                <a:solidFill>
                  <a:srgbClr val="2C1A1E"/>
                </a:solidFill>
                <a:latin typeface="Calibri" pitchFamily="34" charset="0"/>
                <a:ea typeface="Calibri" pitchFamily="34" charset="-122"/>
                <a:cs typeface="Calibri" pitchFamily="34" charset="-120"/>
              </a:rPr>
              <a:t>"Defend, challenge, or qualify."</a:t>
            </a:r>
            <a:endParaRPr lang="en-US" sz="1100" dirty="0"/>
          </a:p>
        </p:txBody>
      </p:sp>
      <p:sp>
        <p:nvSpPr>
          <p:cNvPr id="19" name="Text 17"/>
          <p:cNvSpPr/>
          <p:nvPr/>
        </p:nvSpPr>
        <p:spPr>
          <a:xfrm>
            <a:off x="6400800" y="3950208"/>
            <a:ext cx="2377440" cy="877824"/>
          </a:xfrm>
          <a:prstGeom prst="rect">
            <a:avLst/>
          </a:prstGeom>
          <a:noFill/>
          <a:ln/>
        </p:spPr>
        <p:txBody>
          <a:bodyPr wrap="square" rtlCol="0" anchor="ctr"/>
          <a:lstStyle/>
          <a:p>
            <a:pPr indent="0" marL="0">
              <a:buNone/>
            </a:pPr>
            <a:r>
              <a:rPr lang="en-US" sz="1000" dirty="0">
                <a:solidFill>
                  <a:srgbClr val="2C1A1E"/>
                </a:solidFill>
                <a:latin typeface="Calibri" pitchFamily="34" charset="0"/>
                <a:ea typeface="Calibri" pitchFamily="34" charset="-122"/>
                <a:cs typeface="Calibri" pitchFamily="34" charset="-120"/>
              </a:rPr>
              <a:t>Three options. None is inherently better. Choose based on your evidence.</a:t>
            </a:r>
            <a:endParaRPr lang="en-US" sz="10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457200" y="201168"/>
            <a:ext cx="8229600" cy="594360"/>
          </a:xfrm>
          <a:prstGeom prst="rect">
            <a:avLst/>
          </a:prstGeom>
          <a:noFill/>
          <a:ln/>
        </p:spPr>
        <p:txBody>
          <a:bodyPr wrap="square" rtlCol="0" anchor="ctr"/>
          <a:lstStyle/>
          <a:p>
            <a:pPr indent="0" marL="0">
              <a:buNone/>
            </a:pPr>
            <a:r>
              <a:rPr lang="en-US" sz="2100" b="1" dirty="0">
                <a:solidFill>
                  <a:srgbClr val="1A0508"/>
                </a:solidFill>
                <a:latin typeface="Cambria" pitchFamily="34" charset="0"/>
                <a:ea typeface="Cambria" pitchFamily="34" charset="-122"/>
                <a:cs typeface="Cambria" pitchFamily="34" charset="-120"/>
              </a:rPr>
              <a:t>The Three Moves: What Each One Does to the Claim</a:t>
            </a:r>
            <a:endParaRPr lang="en-US" sz="2100" dirty="0"/>
          </a:p>
        </p:txBody>
      </p:sp>
      <p:sp>
        <p:nvSpPr>
          <p:cNvPr id="3" name="Shape 1"/>
          <p:cNvSpPr/>
          <p:nvPr/>
        </p:nvSpPr>
        <p:spPr>
          <a:xfrm>
            <a:off x="457200" y="841248"/>
            <a:ext cx="8229600" cy="0"/>
          </a:xfrm>
          <a:prstGeom prst="line">
            <a:avLst/>
          </a:prstGeom>
          <a:noFill/>
          <a:ln w="15240">
            <a:solidFill>
              <a:srgbClr val="E8D4D7"/>
            </a:solidFill>
            <a:prstDash val="solid"/>
          </a:ln>
        </p:spPr>
      </p:sp>
      <p:sp>
        <p:nvSpPr>
          <p:cNvPr id="4" name="Text 2"/>
          <p:cNvSpPr/>
          <p:nvPr/>
        </p:nvSpPr>
        <p:spPr>
          <a:xfrm>
            <a:off x="457200" y="914400"/>
            <a:ext cx="8229600" cy="384048"/>
          </a:xfrm>
          <a:prstGeom prst="rect">
            <a:avLst/>
          </a:prstGeom>
          <a:noFill/>
          <a:ln/>
        </p:spPr>
        <p:txBody>
          <a:bodyPr wrap="square" rtlCol="0" anchor="ctr"/>
          <a:lstStyle/>
          <a:p>
            <a:pPr indent="0" marL="0">
              <a:buNone/>
            </a:pPr>
            <a:r>
              <a:rPr lang="en-US" sz="1400" dirty="0">
                <a:solidFill>
                  <a:srgbClr val="2C1A1E"/>
                </a:solidFill>
                <a:latin typeface="Calibri" pitchFamily="34" charset="0"/>
                <a:ea typeface="Calibri" pitchFamily="34" charset="-122"/>
                <a:cs typeface="Calibri" pitchFamily="34" charset="-120"/>
              </a:rPr>
              <a:t>These are not three ways of saying the same thing. Each creates a fundamentally different argument structure.</a:t>
            </a:r>
            <a:endParaRPr lang="en-US" sz="1400" dirty="0"/>
          </a:p>
        </p:txBody>
      </p:sp>
      <p:sp>
        <p:nvSpPr>
          <p:cNvPr id="5" name="Shape 3"/>
          <p:cNvSpPr/>
          <p:nvPr/>
        </p:nvSpPr>
        <p:spPr>
          <a:xfrm>
            <a:off x="457200" y="1389888"/>
            <a:ext cx="2743200" cy="3566160"/>
          </a:xfrm>
          <a:prstGeom prst="roundRect">
            <a:avLst>
              <a:gd name="adj" fmla="val 2667"/>
            </a:avLst>
          </a:prstGeom>
          <a:solidFill>
            <a:srgbClr val="EEF3FF"/>
          </a:solidFill>
          <a:ln w="10160">
            <a:solidFill>
              <a:srgbClr val="E8D4D7"/>
            </a:solidFill>
            <a:prstDash val="solid"/>
          </a:ln>
          <a:effectLst>
            <a:outerShdw sx="100000" sy="100000" kx="0" ky="0" algn="bl" rotWithShape="0" blurRad="88900" dist="25400" dir="2700000">
              <a:srgbClr val="000000">
                <a:alpha val="9000"/>
              </a:srgbClr>
            </a:outerShdw>
          </a:effectLst>
        </p:spPr>
      </p:sp>
      <p:pic>
        <p:nvPicPr>
          <p:cNvPr id="6" name="Image 0" descr="preencoded.png">    </p:cNvPr>
          <p:cNvPicPr>
            <a:picLocks noChangeAspect="1"/>
          </p:cNvPicPr>
          <p:nvPr/>
        </p:nvPicPr>
        <p:blipFill>
          <a:blip r:embed="rId1"/>
          <a:stretch>
            <a:fillRect/>
          </a:stretch>
        </p:blipFill>
        <p:spPr>
          <a:xfrm>
            <a:off x="621792" y="1499616"/>
            <a:ext cx="329184" cy="329184"/>
          </a:xfrm>
          <a:prstGeom prst="rect">
            <a:avLst/>
          </a:prstGeom>
        </p:spPr>
      </p:pic>
      <p:sp>
        <p:nvSpPr>
          <p:cNvPr id="7" name="Text 4"/>
          <p:cNvSpPr/>
          <p:nvPr/>
        </p:nvSpPr>
        <p:spPr>
          <a:xfrm>
            <a:off x="1024128" y="1481328"/>
            <a:ext cx="2039112" cy="329184"/>
          </a:xfrm>
          <a:prstGeom prst="rect">
            <a:avLst/>
          </a:prstGeom>
          <a:noFill/>
          <a:ln/>
        </p:spPr>
        <p:txBody>
          <a:bodyPr wrap="square" rtlCol="0" anchor="ctr"/>
          <a:lstStyle/>
          <a:p>
            <a:pPr indent="0" marL="0">
              <a:buNone/>
            </a:pPr>
            <a:r>
              <a:rPr lang="en-US" sz="1400" b="1" dirty="0">
                <a:solidFill>
                  <a:srgbClr val="1A56DB"/>
                </a:solidFill>
                <a:latin typeface="Cambria" pitchFamily="34" charset="0"/>
                <a:ea typeface="Cambria" pitchFamily="34" charset="-122"/>
                <a:cs typeface="Cambria" pitchFamily="34" charset="-120"/>
              </a:rPr>
              <a:t>DEFEND</a:t>
            </a:r>
            <a:endParaRPr lang="en-US" sz="1400" dirty="0"/>
          </a:p>
        </p:txBody>
      </p:sp>
      <p:sp>
        <p:nvSpPr>
          <p:cNvPr id="8" name="Text 5"/>
          <p:cNvSpPr/>
          <p:nvPr/>
        </p:nvSpPr>
        <p:spPr>
          <a:xfrm>
            <a:off x="621792" y="1883664"/>
            <a:ext cx="2487168" cy="658368"/>
          </a:xfrm>
          <a:prstGeom prst="rect">
            <a:avLst/>
          </a:prstGeom>
          <a:noFill/>
          <a:ln/>
        </p:spPr>
        <p:txBody>
          <a:bodyPr wrap="square" rtlCol="0" anchor="ctr"/>
          <a:lstStyle/>
          <a:p>
            <a:pPr indent="0" marL="0">
              <a:buNone/>
            </a:pPr>
            <a:r>
              <a:rPr lang="en-US" sz="1050" i="1" dirty="0">
                <a:solidFill>
                  <a:srgbClr val="2C1A1E"/>
                </a:solidFill>
                <a:latin typeface="Calibri" pitchFamily="34" charset="0"/>
                <a:ea typeface="Calibri" pitchFamily="34" charset="-122"/>
                <a:cs typeface="Calibri" pitchFamily="34" charset="-120"/>
              </a:rPr>
              <a:t>Accept the claim as stated and prove it. Argument: this claim is true, here is why.</a:t>
            </a:r>
            <a:endParaRPr lang="en-US" sz="1050" dirty="0"/>
          </a:p>
        </p:txBody>
      </p:sp>
      <p:sp>
        <p:nvSpPr>
          <p:cNvPr id="9" name="Text 6"/>
          <p:cNvSpPr/>
          <p:nvPr/>
        </p:nvSpPr>
        <p:spPr>
          <a:xfrm>
            <a:off x="621792" y="2578608"/>
            <a:ext cx="2487168" cy="676656"/>
          </a:xfrm>
          <a:prstGeom prst="rect">
            <a:avLst/>
          </a:prstGeom>
          <a:noFill/>
          <a:ln/>
        </p:spPr>
        <p:txBody>
          <a:bodyPr wrap="square" rtlCol="0" anchor="ctr"/>
          <a:lstStyle/>
          <a:p>
            <a:pPr indent="0" marL="0">
              <a:buNone/>
            </a:pPr>
            <a:r>
              <a:rPr lang="en-US" sz="1000" dirty="0">
                <a:solidFill>
                  <a:srgbClr val="2C1A1E"/>
                </a:solidFill>
                <a:latin typeface="Calibri" pitchFamily="34" charset="0"/>
                <a:ea typeface="Calibri" pitchFamily="34" charset="-122"/>
                <a:cs typeface="Calibri" pitchFamily="34" charset="-120"/>
              </a:rPr>
              <a:t>Structure: P1 supports → P2 supports → P3 supports. Each paragraph adds a different proof.</a:t>
            </a:r>
            <a:endParaRPr lang="en-US" sz="1000" dirty="0"/>
          </a:p>
        </p:txBody>
      </p:sp>
      <p:sp>
        <p:nvSpPr>
          <p:cNvPr id="10" name="Text 7"/>
          <p:cNvSpPr/>
          <p:nvPr/>
        </p:nvSpPr>
        <p:spPr>
          <a:xfrm>
            <a:off x="621792" y="3291840"/>
            <a:ext cx="2487168" cy="457200"/>
          </a:xfrm>
          <a:prstGeom prst="rect">
            <a:avLst/>
          </a:prstGeom>
          <a:noFill/>
          <a:ln/>
        </p:spPr>
        <p:txBody>
          <a:bodyPr wrap="square" rtlCol="0" anchor="ctr"/>
          <a:lstStyle/>
          <a:p>
            <a:pPr indent="0" marL="0">
              <a:buNone/>
            </a:pPr>
            <a:r>
              <a:rPr lang="en-US" sz="950" dirty="0">
                <a:solidFill>
                  <a:srgbClr val="0D6F66"/>
                </a:solidFill>
                <a:latin typeface="Calibri" pitchFamily="34" charset="0"/>
                <a:ea typeface="Calibri" pitchFamily="34" charset="-122"/>
                <a:cs typeface="Calibri" pitchFamily="34" charset="-120"/>
              </a:rPr>
              <a:t>Strength: Cleanest to organize. Strong if you have specific, direct evidence.</a:t>
            </a:r>
            <a:endParaRPr lang="en-US" sz="950" dirty="0"/>
          </a:p>
        </p:txBody>
      </p:sp>
      <p:sp>
        <p:nvSpPr>
          <p:cNvPr id="11" name="Text 8"/>
          <p:cNvSpPr/>
          <p:nvPr/>
        </p:nvSpPr>
        <p:spPr>
          <a:xfrm>
            <a:off x="621792" y="3785616"/>
            <a:ext cx="2487168" cy="640080"/>
          </a:xfrm>
          <a:prstGeom prst="rect">
            <a:avLst/>
          </a:prstGeom>
          <a:noFill/>
          <a:ln/>
        </p:spPr>
        <p:txBody>
          <a:bodyPr wrap="square" rtlCol="0" anchor="ctr"/>
          <a:lstStyle/>
          <a:p>
            <a:pPr indent="0" marL="0">
              <a:buNone/>
            </a:pPr>
            <a:r>
              <a:rPr lang="en-US" sz="950" dirty="0">
                <a:solidFill>
                  <a:srgbClr val="9B1D2A"/>
                </a:solidFill>
                <a:latin typeface="Calibri" pitchFamily="34" charset="0"/>
                <a:ea typeface="Calibri" pitchFamily="34" charset="-122"/>
                <a:cs typeface="Calibri" pitchFamily="34" charset="-120"/>
              </a:rPr>
              <a:t>Risk: Students often produce a list of reasons rather than a line of reasoning. Paragraphs add up but don't build on each other.</a:t>
            </a:r>
            <a:endParaRPr lang="en-US" sz="950" dirty="0"/>
          </a:p>
        </p:txBody>
      </p:sp>
      <p:sp>
        <p:nvSpPr>
          <p:cNvPr id="12" name="Shape 9"/>
          <p:cNvSpPr/>
          <p:nvPr/>
        </p:nvSpPr>
        <p:spPr>
          <a:xfrm>
            <a:off x="3337560" y="1389888"/>
            <a:ext cx="2743200" cy="3566160"/>
          </a:xfrm>
          <a:prstGeom prst="roundRect">
            <a:avLst>
              <a:gd name="adj" fmla="val 2667"/>
            </a:avLst>
          </a:prstGeom>
          <a:solidFill>
            <a:srgbClr val="F9EAEC"/>
          </a:solidFill>
          <a:ln w="10160">
            <a:solidFill>
              <a:srgbClr val="E8D4D7"/>
            </a:solidFill>
            <a:prstDash val="solid"/>
          </a:ln>
          <a:effectLst>
            <a:outerShdw sx="100000" sy="100000" kx="0" ky="0" algn="bl" rotWithShape="0" blurRad="88900" dist="25400" dir="2700000">
              <a:srgbClr val="000000">
                <a:alpha val="9000"/>
              </a:srgbClr>
            </a:outerShdw>
          </a:effectLst>
        </p:spPr>
      </p:sp>
      <p:pic>
        <p:nvPicPr>
          <p:cNvPr id="13" name="Image 1" descr="preencoded.png">    </p:cNvPr>
          <p:cNvPicPr>
            <a:picLocks noChangeAspect="1"/>
          </p:cNvPicPr>
          <p:nvPr/>
        </p:nvPicPr>
        <p:blipFill>
          <a:blip r:embed="rId2"/>
          <a:stretch>
            <a:fillRect/>
          </a:stretch>
        </p:blipFill>
        <p:spPr>
          <a:xfrm>
            <a:off x="3502152" y="1499616"/>
            <a:ext cx="329184" cy="329184"/>
          </a:xfrm>
          <a:prstGeom prst="rect">
            <a:avLst/>
          </a:prstGeom>
        </p:spPr>
      </p:pic>
      <p:sp>
        <p:nvSpPr>
          <p:cNvPr id="14" name="Text 10"/>
          <p:cNvSpPr/>
          <p:nvPr/>
        </p:nvSpPr>
        <p:spPr>
          <a:xfrm>
            <a:off x="3904488" y="1481328"/>
            <a:ext cx="2039112" cy="329184"/>
          </a:xfrm>
          <a:prstGeom prst="rect">
            <a:avLst/>
          </a:prstGeom>
          <a:noFill/>
          <a:ln/>
        </p:spPr>
        <p:txBody>
          <a:bodyPr wrap="square" rtlCol="0" anchor="ctr"/>
          <a:lstStyle/>
          <a:p>
            <a:pPr indent="0" marL="0">
              <a:buNone/>
            </a:pPr>
            <a:r>
              <a:rPr lang="en-US" sz="1400" b="1" dirty="0">
                <a:solidFill>
                  <a:srgbClr val="9B1D2A"/>
                </a:solidFill>
                <a:latin typeface="Cambria" pitchFamily="34" charset="0"/>
                <a:ea typeface="Cambria" pitchFamily="34" charset="-122"/>
                <a:cs typeface="Cambria" pitchFamily="34" charset="-120"/>
              </a:rPr>
              <a:t>CHALLENGE</a:t>
            </a:r>
            <a:endParaRPr lang="en-US" sz="1400" dirty="0"/>
          </a:p>
        </p:txBody>
      </p:sp>
      <p:sp>
        <p:nvSpPr>
          <p:cNvPr id="15" name="Text 11"/>
          <p:cNvSpPr/>
          <p:nvPr/>
        </p:nvSpPr>
        <p:spPr>
          <a:xfrm>
            <a:off x="3502152" y="1883664"/>
            <a:ext cx="2487168" cy="658368"/>
          </a:xfrm>
          <a:prstGeom prst="rect">
            <a:avLst/>
          </a:prstGeom>
          <a:noFill/>
          <a:ln/>
        </p:spPr>
        <p:txBody>
          <a:bodyPr wrap="square" rtlCol="0" anchor="ctr"/>
          <a:lstStyle/>
          <a:p>
            <a:pPr indent="0" marL="0">
              <a:buNone/>
            </a:pPr>
            <a:r>
              <a:rPr lang="en-US" sz="1050" i="1" dirty="0">
                <a:solidFill>
                  <a:srgbClr val="2C1A1E"/>
                </a:solidFill>
                <a:latin typeface="Calibri" pitchFamily="34" charset="0"/>
                <a:ea typeface="Calibri" pitchFamily="34" charset="-122"/>
                <a:cs typeface="Calibri" pitchFamily="34" charset="-120"/>
              </a:rPr>
              <a:t>Reject the claim and prove the opposite. Argument: this claim is wrong; here is the more accurate position.</a:t>
            </a:r>
            <a:endParaRPr lang="en-US" sz="1050" dirty="0"/>
          </a:p>
        </p:txBody>
      </p:sp>
      <p:sp>
        <p:nvSpPr>
          <p:cNvPr id="16" name="Text 12"/>
          <p:cNvSpPr/>
          <p:nvPr/>
        </p:nvSpPr>
        <p:spPr>
          <a:xfrm>
            <a:off x="3502152" y="2578608"/>
            <a:ext cx="2487168" cy="676656"/>
          </a:xfrm>
          <a:prstGeom prst="rect">
            <a:avLst/>
          </a:prstGeom>
          <a:noFill/>
          <a:ln/>
        </p:spPr>
        <p:txBody>
          <a:bodyPr wrap="square" rtlCol="0" anchor="ctr"/>
          <a:lstStyle/>
          <a:p>
            <a:pPr indent="0" marL="0">
              <a:buNone/>
            </a:pPr>
            <a:r>
              <a:rPr lang="en-US" sz="1000" dirty="0">
                <a:solidFill>
                  <a:srgbClr val="2C1A1E"/>
                </a:solidFill>
                <a:latin typeface="Calibri" pitchFamily="34" charset="0"/>
                <a:ea typeface="Calibri" pitchFamily="34" charset="-122"/>
                <a:cs typeface="Calibri" pitchFamily="34" charset="-120"/>
              </a:rPr>
              <a:t>Structure: Counter-claim → Evidence against original → Alternative claim. Must argue for a replacement, not just against the original.</a:t>
            </a:r>
            <a:endParaRPr lang="en-US" sz="1000" dirty="0"/>
          </a:p>
        </p:txBody>
      </p:sp>
      <p:sp>
        <p:nvSpPr>
          <p:cNvPr id="17" name="Text 13"/>
          <p:cNvSpPr/>
          <p:nvPr/>
        </p:nvSpPr>
        <p:spPr>
          <a:xfrm>
            <a:off x="3502152" y="3291840"/>
            <a:ext cx="2487168" cy="457200"/>
          </a:xfrm>
          <a:prstGeom prst="rect">
            <a:avLst/>
          </a:prstGeom>
          <a:noFill/>
          <a:ln/>
        </p:spPr>
        <p:txBody>
          <a:bodyPr wrap="square" rtlCol="0" anchor="ctr"/>
          <a:lstStyle/>
          <a:p>
            <a:pPr indent="0" marL="0">
              <a:buNone/>
            </a:pPr>
            <a:r>
              <a:rPr lang="en-US" sz="950" dirty="0">
                <a:solidFill>
                  <a:srgbClr val="0D6F66"/>
                </a:solidFill>
                <a:latin typeface="Calibri" pitchFamily="34" charset="0"/>
                <a:ea typeface="Calibri" pitchFamily="34" charset="-122"/>
                <a:cs typeface="Calibri" pitchFamily="34" charset="-120"/>
              </a:rPr>
              <a:t>Strength: Most direct. Readers know exactly where you stand.</a:t>
            </a:r>
            <a:endParaRPr lang="en-US" sz="950" dirty="0"/>
          </a:p>
        </p:txBody>
      </p:sp>
      <p:sp>
        <p:nvSpPr>
          <p:cNvPr id="18" name="Text 14"/>
          <p:cNvSpPr/>
          <p:nvPr/>
        </p:nvSpPr>
        <p:spPr>
          <a:xfrm>
            <a:off x="3502152" y="3785616"/>
            <a:ext cx="2487168" cy="640080"/>
          </a:xfrm>
          <a:prstGeom prst="rect">
            <a:avLst/>
          </a:prstGeom>
          <a:noFill/>
          <a:ln/>
        </p:spPr>
        <p:txBody>
          <a:bodyPr wrap="square" rtlCol="0" anchor="ctr"/>
          <a:lstStyle/>
          <a:p>
            <a:pPr indent="0" marL="0">
              <a:buNone/>
            </a:pPr>
            <a:r>
              <a:rPr lang="en-US" sz="950" dirty="0">
                <a:solidFill>
                  <a:srgbClr val="9B1D2A"/>
                </a:solidFill>
                <a:latin typeface="Calibri" pitchFamily="34" charset="0"/>
                <a:ea typeface="Calibri" pitchFamily="34" charset="-122"/>
                <a:cs typeface="Calibri" pitchFamily="34" charset="-120"/>
              </a:rPr>
              <a:t>Risk: Students produce a rebuttal essay — arguing the claim is wrong without building an alternative. Must prove two things.</a:t>
            </a:r>
            <a:endParaRPr lang="en-US" sz="950" dirty="0"/>
          </a:p>
        </p:txBody>
      </p:sp>
      <p:sp>
        <p:nvSpPr>
          <p:cNvPr id="19" name="Shape 15"/>
          <p:cNvSpPr/>
          <p:nvPr/>
        </p:nvSpPr>
        <p:spPr>
          <a:xfrm>
            <a:off x="6217920" y="1389888"/>
            <a:ext cx="2743200" cy="3566160"/>
          </a:xfrm>
          <a:prstGeom prst="roundRect">
            <a:avLst>
              <a:gd name="adj" fmla="val 2667"/>
            </a:avLst>
          </a:prstGeom>
          <a:solidFill>
            <a:srgbClr val="E6F5F3"/>
          </a:solidFill>
          <a:ln w="10160">
            <a:solidFill>
              <a:srgbClr val="E8D4D7"/>
            </a:solidFill>
            <a:prstDash val="solid"/>
          </a:ln>
          <a:effectLst>
            <a:outerShdw sx="100000" sy="100000" kx="0" ky="0" algn="bl" rotWithShape="0" blurRad="88900" dist="25400" dir="2700000">
              <a:srgbClr val="000000">
                <a:alpha val="9000"/>
              </a:srgbClr>
            </a:outerShdw>
          </a:effectLst>
        </p:spPr>
      </p:sp>
      <p:pic>
        <p:nvPicPr>
          <p:cNvPr id="20" name="Image 2" descr="preencoded.png">    </p:cNvPr>
          <p:cNvPicPr>
            <a:picLocks noChangeAspect="1"/>
          </p:cNvPicPr>
          <p:nvPr/>
        </p:nvPicPr>
        <p:blipFill>
          <a:blip r:embed="rId3"/>
          <a:stretch>
            <a:fillRect/>
          </a:stretch>
        </p:blipFill>
        <p:spPr>
          <a:xfrm>
            <a:off x="6382512" y="1499616"/>
            <a:ext cx="329184" cy="329184"/>
          </a:xfrm>
          <a:prstGeom prst="rect">
            <a:avLst/>
          </a:prstGeom>
        </p:spPr>
      </p:pic>
      <p:sp>
        <p:nvSpPr>
          <p:cNvPr id="21" name="Text 16"/>
          <p:cNvSpPr/>
          <p:nvPr/>
        </p:nvSpPr>
        <p:spPr>
          <a:xfrm>
            <a:off x="6784848" y="1481328"/>
            <a:ext cx="2039112" cy="329184"/>
          </a:xfrm>
          <a:prstGeom prst="rect">
            <a:avLst/>
          </a:prstGeom>
          <a:noFill/>
          <a:ln/>
        </p:spPr>
        <p:txBody>
          <a:bodyPr wrap="square" rtlCol="0" anchor="ctr"/>
          <a:lstStyle/>
          <a:p>
            <a:pPr indent="0" marL="0">
              <a:buNone/>
            </a:pPr>
            <a:r>
              <a:rPr lang="en-US" sz="1400" b="1" dirty="0">
                <a:solidFill>
                  <a:srgbClr val="0D6F66"/>
                </a:solidFill>
                <a:latin typeface="Cambria" pitchFamily="34" charset="0"/>
                <a:ea typeface="Cambria" pitchFamily="34" charset="-122"/>
                <a:cs typeface="Cambria" pitchFamily="34" charset="-120"/>
              </a:rPr>
              <a:t>QUALIFY</a:t>
            </a:r>
            <a:endParaRPr lang="en-US" sz="1400" dirty="0"/>
          </a:p>
        </p:txBody>
      </p:sp>
      <p:sp>
        <p:nvSpPr>
          <p:cNvPr id="22" name="Text 17"/>
          <p:cNvSpPr/>
          <p:nvPr/>
        </p:nvSpPr>
        <p:spPr>
          <a:xfrm>
            <a:off x="6382512" y="1883664"/>
            <a:ext cx="2487168" cy="658368"/>
          </a:xfrm>
          <a:prstGeom prst="rect">
            <a:avLst/>
          </a:prstGeom>
          <a:noFill/>
          <a:ln/>
        </p:spPr>
        <p:txBody>
          <a:bodyPr wrap="square" rtlCol="0" anchor="ctr"/>
          <a:lstStyle/>
          <a:p>
            <a:pPr indent="0" marL="0">
              <a:buNone/>
            </a:pPr>
            <a:r>
              <a:rPr lang="en-US" sz="1050" i="1" dirty="0">
                <a:solidFill>
                  <a:srgbClr val="2C1A1E"/>
                </a:solidFill>
                <a:latin typeface="Calibri" pitchFamily="34" charset="0"/>
                <a:ea typeface="Calibri" pitchFamily="34" charset="-122"/>
                <a:cs typeface="Calibri" pitchFamily="34" charset="-120"/>
              </a:rPr>
              <a:t>Accept part of the claim under specific named conditions, reject it in others. Argument: true when X, not when Y — and the distinction matters.</a:t>
            </a:r>
            <a:endParaRPr lang="en-US" sz="1050" dirty="0"/>
          </a:p>
        </p:txBody>
      </p:sp>
      <p:sp>
        <p:nvSpPr>
          <p:cNvPr id="23" name="Text 18"/>
          <p:cNvSpPr/>
          <p:nvPr/>
        </p:nvSpPr>
        <p:spPr>
          <a:xfrm>
            <a:off x="6382512" y="2578608"/>
            <a:ext cx="2487168" cy="676656"/>
          </a:xfrm>
          <a:prstGeom prst="rect">
            <a:avLst/>
          </a:prstGeom>
          <a:noFill/>
          <a:ln/>
        </p:spPr>
        <p:txBody>
          <a:bodyPr wrap="square" rtlCol="0" anchor="ctr"/>
          <a:lstStyle/>
          <a:p>
            <a:pPr indent="0" marL="0">
              <a:buNone/>
            </a:pPr>
            <a:r>
              <a:rPr lang="en-US" sz="1000" dirty="0">
                <a:solidFill>
                  <a:srgbClr val="2C1A1E"/>
                </a:solidFill>
                <a:latin typeface="Calibri" pitchFamily="34" charset="0"/>
                <a:ea typeface="Calibri" pitchFamily="34" charset="-122"/>
                <a:cs typeface="Calibri" pitchFamily="34" charset="-120"/>
              </a:rPr>
              <a:t>Structure: Condition + partial claim → Why the condition matters → What changes when the condition is absent.</a:t>
            </a:r>
            <a:endParaRPr lang="en-US" sz="1000" dirty="0"/>
          </a:p>
        </p:txBody>
      </p:sp>
      <p:sp>
        <p:nvSpPr>
          <p:cNvPr id="24" name="Text 19"/>
          <p:cNvSpPr/>
          <p:nvPr/>
        </p:nvSpPr>
        <p:spPr>
          <a:xfrm>
            <a:off x="6382512" y="3291840"/>
            <a:ext cx="2487168" cy="457200"/>
          </a:xfrm>
          <a:prstGeom prst="rect">
            <a:avLst/>
          </a:prstGeom>
          <a:noFill/>
          <a:ln/>
        </p:spPr>
        <p:txBody>
          <a:bodyPr wrap="square" rtlCol="0" anchor="ctr"/>
          <a:lstStyle/>
          <a:p>
            <a:pPr indent="0" marL="0">
              <a:buNone/>
            </a:pPr>
            <a:r>
              <a:rPr lang="en-US" sz="950" dirty="0">
                <a:solidFill>
                  <a:srgbClr val="0D6F66"/>
                </a:solidFill>
                <a:latin typeface="Calibri" pitchFamily="34" charset="0"/>
                <a:ea typeface="Calibri" pitchFamily="34" charset="-122"/>
                <a:cs typeface="Calibri" pitchFamily="34" charset="-120"/>
              </a:rPr>
              <a:t>Strength: Most sophisticated when the condition is specific. Allows a precise position that acknowledges reality.</a:t>
            </a:r>
            <a:endParaRPr lang="en-US" sz="950" dirty="0"/>
          </a:p>
        </p:txBody>
      </p:sp>
      <p:sp>
        <p:nvSpPr>
          <p:cNvPr id="25" name="Text 20"/>
          <p:cNvSpPr/>
          <p:nvPr/>
        </p:nvSpPr>
        <p:spPr>
          <a:xfrm>
            <a:off x="6382512" y="3785616"/>
            <a:ext cx="2487168" cy="640080"/>
          </a:xfrm>
          <a:prstGeom prst="rect">
            <a:avLst/>
          </a:prstGeom>
          <a:noFill/>
          <a:ln/>
        </p:spPr>
        <p:txBody>
          <a:bodyPr wrap="square" rtlCol="0" anchor="ctr"/>
          <a:lstStyle/>
          <a:p>
            <a:pPr indent="0" marL="0">
              <a:buNone/>
            </a:pPr>
            <a:r>
              <a:rPr lang="en-US" sz="950" dirty="0">
                <a:solidFill>
                  <a:srgbClr val="9B1D2A"/>
                </a:solidFill>
                <a:latin typeface="Calibri" pitchFamily="34" charset="0"/>
                <a:ea typeface="Calibri" pitchFamily="34" charset="-122"/>
                <a:cs typeface="Calibri" pitchFamily="34" charset="-120"/>
              </a:rPr>
              <a:t>Risk: Students without a specific condition produce a hedge — 'both sides have merit' — which earns 0 pts on Row A.</a:t>
            </a:r>
            <a:endParaRPr lang="en-US" sz="95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457200" y="201168"/>
            <a:ext cx="8229600" cy="594360"/>
          </a:xfrm>
          <a:prstGeom prst="rect">
            <a:avLst/>
          </a:prstGeom>
          <a:noFill/>
          <a:ln/>
        </p:spPr>
        <p:txBody>
          <a:bodyPr wrap="square" rtlCol="0" anchor="ctr"/>
          <a:lstStyle/>
          <a:p>
            <a:pPr indent="0" marL="0">
              <a:buNone/>
            </a:pPr>
            <a:r>
              <a:rPr lang="en-US" sz="2100" b="1" dirty="0">
                <a:solidFill>
                  <a:srgbClr val="1A0508"/>
                </a:solidFill>
                <a:latin typeface="Cambria" pitchFamily="34" charset="0"/>
                <a:ea typeface="Cambria" pitchFamily="34" charset="-122"/>
                <a:cs typeface="Cambria" pitchFamily="34" charset="-120"/>
              </a:rPr>
              <a:t>How to Choose Your Move: Three Questions Before You Write</a:t>
            </a:r>
            <a:endParaRPr lang="en-US" sz="2100" dirty="0"/>
          </a:p>
        </p:txBody>
      </p:sp>
      <p:sp>
        <p:nvSpPr>
          <p:cNvPr id="3" name="Shape 1"/>
          <p:cNvSpPr/>
          <p:nvPr/>
        </p:nvSpPr>
        <p:spPr>
          <a:xfrm>
            <a:off x="457200" y="841248"/>
            <a:ext cx="8229600" cy="0"/>
          </a:xfrm>
          <a:prstGeom prst="line">
            <a:avLst/>
          </a:prstGeom>
          <a:noFill/>
          <a:ln w="15240">
            <a:solidFill>
              <a:srgbClr val="E8D4D7"/>
            </a:solidFill>
            <a:prstDash val="solid"/>
          </a:ln>
        </p:spPr>
      </p:sp>
      <p:sp>
        <p:nvSpPr>
          <p:cNvPr id="4" name="Text 2"/>
          <p:cNvSpPr/>
          <p:nvPr/>
        </p:nvSpPr>
        <p:spPr>
          <a:xfrm>
            <a:off x="457200" y="914400"/>
            <a:ext cx="8229600" cy="457200"/>
          </a:xfrm>
          <a:prstGeom prst="rect">
            <a:avLst/>
          </a:prstGeom>
          <a:noFill/>
          <a:ln/>
        </p:spPr>
        <p:txBody>
          <a:bodyPr wrap="square" rtlCol="0" anchor="ctr"/>
          <a:lstStyle/>
          <a:p>
            <a:pPr indent="0" marL="0">
              <a:buNone/>
            </a:pPr>
            <a:r>
              <a:rPr lang="en-US" sz="1400" dirty="0">
                <a:solidFill>
                  <a:srgbClr val="2C1A1E"/>
                </a:solidFill>
                <a:latin typeface="Calibri" pitchFamily="34" charset="0"/>
                <a:ea typeface="Calibri" pitchFamily="34" charset="-122"/>
                <a:cs typeface="Calibri" pitchFamily="34" charset="-120"/>
              </a:rPr>
              <a:t>Students who choose qualify because it 'seems more sophisticated' without a specific condition produce worse essays than students who defend confidently.</a:t>
            </a:r>
            <a:endParaRPr lang="en-US" sz="1400" dirty="0"/>
          </a:p>
        </p:txBody>
      </p:sp>
      <p:sp>
        <p:nvSpPr>
          <p:cNvPr id="5" name="Shape 3"/>
          <p:cNvSpPr/>
          <p:nvPr/>
        </p:nvSpPr>
        <p:spPr>
          <a:xfrm>
            <a:off x="457200" y="1463040"/>
            <a:ext cx="8229600" cy="1097280"/>
          </a:xfrm>
          <a:prstGeom prst="roundRect">
            <a:avLst>
              <a:gd name="adj" fmla="val 6667"/>
            </a:avLst>
          </a:prstGeom>
          <a:solidFill>
            <a:srgbClr val="FEF3C7"/>
          </a:solidFill>
          <a:ln w="10160">
            <a:solidFill>
              <a:srgbClr val="E8D4D7"/>
            </a:solidFill>
            <a:prstDash val="solid"/>
          </a:ln>
          <a:effectLst>
            <a:outerShdw sx="100000" sy="100000" kx="0" ky="0" algn="bl" rotWithShape="0" blurRad="88900" dist="25400" dir="2700000">
              <a:srgbClr val="000000">
                <a:alpha val="9000"/>
              </a:srgbClr>
            </a:outerShdw>
          </a:effectLst>
        </p:spPr>
      </p:sp>
      <p:sp>
        <p:nvSpPr>
          <p:cNvPr id="6" name="Text 4"/>
          <p:cNvSpPr/>
          <p:nvPr/>
        </p:nvSpPr>
        <p:spPr>
          <a:xfrm>
            <a:off x="640080" y="1536192"/>
            <a:ext cx="7863840" cy="329184"/>
          </a:xfrm>
          <a:prstGeom prst="rect">
            <a:avLst/>
          </a:prstGeom>
          <a:noFill/>
          <a:ln/>
        </p:spPr>
        <p:txBody>
          <a:bodyPr wrap="square" rtlCol="0" anchor="ctr"/>
          <a:lstStyle/>
          <a:p>
            <a:pPr indent="0" marL="0">
              <a:buNone/>
            </a:pPr>
            <a:r>
              <a:rPr lang="en-US" sz="1250" b="1" dirty="0">
                <a:solidFill>
                  <a:srgbClr val="1A0508"/>
                </a:solidFill>
                <a:latin typeface="Calibri" pitchFamily="34" charset="0"/>
                <a:ea typeface="Calibri" pitchFamily="34" charset="-122"/>
                <a:cs typeface="Calibri" pitchFamily="34" charset="-120"/>
              </a:rPr>
              <a:t>1. Is the prompt's claim fully true, partially true, or mostly wrong?</a:t>
            </a:r>
            <a:endParaRPr lang="en-US" sz="1250" dirty="0"/>
          </a:p>
        </p:txBody>
      </p:sp>
      <p:sp>
        <p:nvSpPr>
          <p:cNvPr id="7" name="Text 5"/>
          <p:cNvSpPr/>
          <p:nvPr/>
        </p:nvSpPr>
        <p:spPr>
          <a:xfrm>
            <a:off x="640080" y="1883664"/>
            <a:ext cx="4160520" cy="603504"/>
          </a:xfrm>
          <a:prstGeom prst="rect">
            <a:avLst/>
          </a:prstGeom>
          <a:noFill/>
          <a:ln/>
        </p:spPr>
        <p:txBody>
          <a:bodyPr wrap="square" rtlCol="0" anchor="ctr"/>
          <a:lstStyle/>
          <a:p>
            <a:pPr indent="0" marL="0">
              <a:buNone/>
            </a:pPr>
            <a:r>
              <a:rPr lang="en-US" sz="1050" dirty="0">
                <a:solidFill>
                  <a:srgbClr val="2C1A1E"/>
                </a:solidFill>
                <a:latin typeface="Calibri" pitchFamily="34" charset="0"/>
                <a:ea typeface="Calibri" pitchFamily="34" charset="-122"/>
                <a:cs typeface="Calibri" pitchFamily="34" charset="-120"/>
              </a:rPr>
              <a:t>Substantially correct → defend. Substantially wrong → challenge. True in some contexts, false in others, and you can name the specific variable → qualify.</a:t>
            </a:r>
            <a:endParaRPr lang="en-US" sz="1050" dirty="0"/>
          </a:p>
        </p:txBody>
      </p:sp>
      <p:sp>
        <p:nvSpPr>
          <p:cNvPr id="8" name="Text 6"/>
          <p:cNvSpPr/>
          <p:nvPr/>
        </p:nvSpPr>
        <p:spPr>
          <a:xfrm>
            <a:off x="4864608" y="1554480"/>
            <a:ext cx="3675888" cy="932688"/>
          </a:xfrm>
          <a:prstGeom prst="rect">
            <a:avLst/>
          </a:prstGeom>
          <a:noFill/>
          <a:ln/>
        </p:spPr>
        <p:txBody>
          <a:bodyPr wrap="square" rtlCol="0" anchor="ctr"/>
          <a:lstStyle/>
          <a:p>
            <a:pPr indent="0" marL="0">
              <a:buNone/>
            </a:pPr>
            <a:r>
              <a:rPr lang="en-US" sz="1050" i="1" dirty="0">
                <a:solidFill>
                  <a:srgbClr val="1A0508"/>
                </a:solidFill>
                <a:latin typeface="Calibri" pitchFamily="34" charset="0"/>
                <a:ea typeface="Calibri" pitchFamily="34" charset="-122"/>
                <a:cs typeface="Calibri" pitchFamily="34" charset="-120"/>
              </a:rPr>
              <a:t>Key: 'Qualify' requires a specific condition. 'It depends on the situation' is a placeholder for a condition, not a condition.</a:t>
            </a:r>
            <a:endParaRPr lang="en-US" sz="1050" dirty="0"/>
          </a:p>
        </p:txBody>
      </p:sp>
      <p:sp>
        <p:nvSpPr>
          <p:cNvPr id="9" name="Shape 7"/>
          <p:cNvSpPr/>
          <p:nvPr/>
        </p:nvSpPr>
        <p:spPr>
          <a:xfrm>
            <a:off x="457200" y="2651760"/>
            <a:ext cx="8229600" cy="1097280"/>
          </a:xfrm>
          <a:prstGeom prst="roundRect">
            <a:avLst>
              <a:gd name="adj" fmla="val 6667"/>
            </a:avLst>
          </a:prstGeom>
          <a:solidFill>
            <a:srgbClr val="EEF3FF"/>
          </a:solidFill>
          <a:ln w="10160">
            <a:solidFill>
              <a:srgbClr val="E8D4D7"/>
            </a:solidFill>
            <a:prstDash val="solid"/>
          </a:ln>
          <a:effectLst>
            <a:outerShdw sx="100000" sy="100000" kx="0" ky="0" algn="bl" rotWithShape="0" blurRad="88900" dist="25400" dir="2700000">
              <a:srgbClr val="000000">
                <a:alpha val="9000"/>
              </a:srgbClr>
            </a:outerShdw>
          </a:effectLst>
        </p:spPr>
      </p:sp>
      <p:sp>
        <p:nvSpPr>
          <p:cNvPr id="10" name="Text 8"/>
          <p:cNvSpPr/>
          <p:nvPr/>
        </p:nvSpPr>
        <p:spPr>
          <a:xfrm>
            <a:off x="640080" y="2724912"/>
            <a:ext cx="7863840" cy="329184"/>
          </a:xfrm>
          <a:prstGeom prst="rect">
            <a:avLst/>
          </a:prstGeom>
          <a:noFill/>
          <a:ln/>
        </p:spPr>
        <p:txBody>
          <a:bodyPr wrap="square" rtlCol="0" anchor="ctr"/>
          <a:lstStyle/>
          <a:p>
            <a:pPr indent="0" marL="0">
              <a:buNone/>
            </a:pPr>
            <a:r>
              <a:rPr lang="en-US" sz="1250" b="1" dirty="0">
                <a:solidFill>
                  <a:srgbClr val="1A0508"/>
                </a:solidFill>
                <a:latin typeface="Calibri" pitchFamily="34" charset="0"/>
                <a:ea typeface="Calibri" pitchFamily="34" charset="-122"/>
                <a:cs typeface="Calibri" pitchFamily="34" charset="-120"/>
              </a:rPr>
              <a:t>2. What evidence do I have, and does it directly test the claim?</a:t>
            </a:r>
            <a:endParaRPr lang="en-US" sz="1250" dirty="0"/>
          </a:p>
        </p:txBody>
      </p:sp>
      <p:sp>
        <p:nvSpPr>
          <p:cNvPr id="11" name="Text 9"/>
          <p:cNvSpPr/>
          <p:nvPr/>
        </p:nvSpPr>
        <p:spPr>
          <a:xfrm>
            <a:off x="640080" y="3072384"/>
            <a:ext cx="4160520" cy="603504"/>
          </a:xfrm>
          <a:prstGeom prst="rect">
            <a:avLst/>
          </a:prstGeom>
          <a:noFill/>
          <a:ln/>
        </p:spPr>
        <p:txBody>
          <a:bodyPr wrap="square" rtlCol="0" anchor="ctr"/>
          <a:lstStyle/>
          <a:p>
            <a:pPr indent="0" marL="0">
              <a:buNone/>
            </a:pPr>
            <a:r>
              <a:rPr lang="en-US" sz="1050" dirty="0">
                <a:solidFill>
                  <a:srgbClr val="2C1A1E"/>
                </a:solidFill>
                <a:latin typeface="Calibri" pitchFamily="34" charset="0"/>
                <a:ea typeface="Calibri" pitchFamily="34" charset="-122"/>
                <a:cs typeface="Calibri" pitchFamily="34" charset="-120"/>
              </a:rPr>
              <a:t>Work backward from evidence to move. All evidence supports → defend. Evidence contradicts → challenge. Evidence confirms in one context and undermines in another → qualify using that context.</a:t>
            </a:r>
            <a:endParaRPr lang="en-US" sz="1050" dirty="0"/>
          </a:p>
        </p:txBody>
      </p:sp>
      <p:sp>
        <p:nvSpPr>
          <p:cNvPr id="12" name="Text 10"/>
          <p:cNvSpPr/>
          <p:nvPr/>
        </p:nvSpPr>
        <p:spPr>
          <a:xfrm>
            <a:off x="4864608" y="2743200"/>
            <a:ext cx="3675888" cy="932688"/>
          </a:xfrm>
          <a:prstGeom prst="rect">
            <a:avLst/>
          </a:prstGeom>
          <a:noFill/>
          <a:ln/>
        </p:spPr>
        <p:txBody>
          <a:bodyPr wrap="square" rtlCol="0" anchor="ctr"/>
          <a:lstStyle/>
          <a:p>
            <a:pPr indent="0" marL="0">
              <a:buNone/>
            </a:pPr>
            <a:r>
              <a:rPr lang="en-US" sz="1050" i="1" dirty="0">
                <a:solidFill>
                  <a:srgbClr val="1A0508"/>
                </a:solidFill>
                <a:latin typeface="Calibri" pitchFamily="34" charset="0"/>
                <a:ea typeface="Calibri" pitchFamily="34" charset="-122"/>
                <a:cs typeface="Calibri" pitchFamily="34" charset="-120"/>
              </a:rPr>
              <a:t>Key: Students who choose a move and then search for evidence produce weaker essays than those who identify their best evidence first and let it guide the move.</a:t>
            </a:r>
            <a:endParaRPr lang="en-US" sz="1050" dirty="0"/>
          </a:p>
        </p:txBody>
      </p:sp>
      <p:sp>
        <p:nvSpPr>
          <p:cNvPr id="13" name="Shape 11"/>
          <p:cNvSpPr/>
          <p:nvPr/>
        </p:nvSpPr>
        <p:spPr>
          <a:xfrm>
            <a:off x="457200" y="3840480"/>
            <a:ext cx="8229600" cy="1097280"/>
          </a:xfrm>
          <a:prstGeom prst="roundRect">
            <a:avLst>
              <a:gd name="adj" fmla="val 6667"/>
            </a:avLst>
          </a:prstGeom>
          <a:solidFill>
            <a:srgbClr val="E6F5F3"/>
          </a:solidFill>
          <a:ln w="10160">
            <a:solidFill>
              <a:srgbClr val="E8D4D7"/>
            </a:solidFill>
            <a:prstDash val="solid"/>
          </a:ln>
          <a:effectLst>
            <a:outerShdw sx="100000" sy="100000" kx="0" ky="0" algn="bl" rotWithShape="0" blurRad="88900" dist="25400" dir="2700000">
              <a:srgbClr val="000000">
                <a:alpha val="9000"/>
              </a:srgbClr>
            </a:outerShdw>
          </a:effectLst>
        </p:spPr>
      </p:sp>
      <p:sp>
        <p:nvSpPr>
          <p:cNvPr id="14" name="Text 12"/>
          <p:cNvSpPr/>
          <p:nvPr/>
        </p:nvSpPr>
        <p:spPr>
          <a:xfrm>
            <a:off x="640080" y="3913632"/>
            <a:ext cx="7863840" cy="329184"/>
          </a:xfrm>
          <a:prstGeom prst="rect">
            <a:avLst/>
          </a:prstGeom>
          <a:noFill/>
          <a:ln/>
        </p:spPr>
        <p:txBody>
          <a:bodyPr wrap="square" rtlCol="0" anchor="ctr"/>
          <a:lstStyle/>
          <a:p>
            <a:pPr indent="0" marL="0">
              <a:buNone/>
            </a:pPr>
            <a:r>
              <a:rPr lang="en-US" sz="1250" b="1" dirty="0">
                <a:solidFill>
                  <a:srgbClr val="1A0508"/>
                </a:solidFill>
                <a:latin typeface="Calibri" pitchFamily="34" charset="0"/>
                <a:ea typeface="Calibri" pitchFamily="34" charset="-122"/>
                <a:cs typeface="Calibri" pitchFamily="34" charset="-120"/>
              </a:rPr>
              <a:t>3. Can I state my position in one sentence that could be wrong?</a:t>
            </a:r>
            <a:endParaRPr lang="en-US" sz="1250" dirty="0"/>
          </a:p>
        </p:txBody>
      </p:sp>
      <p:sp>
        <p:nvSpPr>
          <p:cNvPr id="15" name="Text 13"/>
          <p:cNvSpPr/>
          <p:nvPr/>
        </p:nvSpPr>
        <p:spPr>
          <a:xfrm>
            <a:off x="640080" y="4261104"/>
            <a:ext cx="4160520" cy="603504"/>
          </a:xfrm>
          <a:prstGeom prst="rect">
            <a:avLst/>
          </a:prstGeom>
          <a:noFill/>
          <a:ln/>
        </p:spPr>
        <p:txBody>
          <a:bodyPr wrap="square" rtlCol="0" anchor="ctr"/>
          <a:lstStyle/>
          <a:p>
            <a:pPr indent="0" marL="0">
              <a:buNone/>
            </a:pPr>
            <a:r>
              <a:rPr lang="en-US" sz="1050" dirty="0">
                <a:solidFill>
                  <a:srgbClr val="2C1A1E"/>
                </a:solidFill>
                <a:latin typeface="Calibri" pitchFamily="34" charset="0"/>
                <a:ea typeface="Calibri" pitchFamily="34" charset="-122"/>
                <a:cs typeface="Calibri" pitchFamily="34" charset="-120"/>
              </a:rPr>
              <a:t>Write your thesis and ask: could a reasonable reader reach a different conclusion after seeing the same evidence? If yes → defensible. If no → revise.</a:t>
            </a:r>
            <a:endParaRPr lang="en-US" sz="1050" dirty="0"/>
          </a:p>
        </p:txBody>
      </p:sp>
      <p:sp>
        <p:nvSpPr>
          <p:cNvPr id="16" name="Text 14"/>
          <p:cNvSpPr/>
          <p:nvPr/>
        </p:nvSpPr>
        <p:spPr>
          <a:xfrm>
            <a:off x="4864608" y="3931920"/>
            <a:ext cx="3675888" cy="932688"/>
          </a:xfrm>
          <a:prstGeom prst="rect">
            <a:avLst/>
          </a:prstGeom>
          <a:noFill/>
          <a:ln/>
        </p:spPr>
        <p:txBody>
          <a:bodyPr wrap="square" rtlCol="0" anchor="ctr"/>
          <a:lstStyle/>
          <a:p>
            <a:pPr indent="0" marL="0">
              <a:buNone/>
            </a:pPr>
            <a:r>
              <a:rPr lang="en-US" sz="1050" i="1" dirty="0">
                <a:solidFill>
                  <a:srgbClr val="1A0508"/>
                </a:solidFill>
                <a:latin typeface="Calibri" pitchFamily="34" charset="0"/>
                <a:ea typeface="Calibri" pitchFamily="34" charset="-122"/>
                <a:cs typeface="Calibri" pitchFamily="34" charset="-120"/>
              </a:rPr>
              <a:t>Key: This catches the most common failure: a thesis so obvious or vague that no one is on the other side. 'Collaboration and independent work both have value' has no opponent.</a:t>
            </a:r>
            <a:endParaRPr lang="en-US" sz="105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457200" y="201168"/>
            <a:ext cx="8229600" cy="594360"/>
          </a:xfrm>
          <a:prstGeom prst="rect">
            <a:avLst/>
          </a:prstGeom>
          <a:noFill/>
          <a:ln/>
        </p:spPr>
        <p:txBody>
          <a:bodyPr wrap="square" rtlCol="0" anchor="ctr"/>
          <a:lstStyle/>
          <a:p>
            <a:pPr indent="0" marL="0">
              <a:buNone/>
            </a:pPr>
            <a:r>
              <a:rPr lang="en-US" sz="2100" b="1" dirty="0">
                <a:solidFill>
                  <a:srgbClr val="1A0508"/>
                </a:solidFill>
                <a:latin typeface="Cambria" pitchFamily="34" charset="0"/>
                <a:ea typeface="Cambria" pitchFamily="34" charset="-122"/>
                <a:cs typeface="Cambria" pitchFamily="34" charset="-120"/>
              </a:rPr>
              <a:t>Why the Qualify Move Is Harder — and Worth It</a:t>
            </a:r>
            <a:endParaRPr lang="en-US" sz="2100" dirty="0"/>
          </a:p>
        </p:txBody>
      </p:sp>
      <p:sp>
        <p:nvSpPr>
          <p:cNvPr id="3" name="Shape 1"/>
          <p:cNvSpPr/>
          <p:nvPr/>
        </p:nvSpPr>
        <p:spPr>
          <a:xfrm>
            <a:off x="457200" y="841248"/>
            <a:ext cx="8229600" cy="0"/>
          </a:xfrm>
          <a:prstGeom prst="line">
            <a:avLst/>
          </a:prstGeom>
          <a:noFill/>
          <a:ln w="15240">
            <a:solidFill>
              <a:srgbClr val="E8D4D7"/>
            </a:solidFill>
            <a:prstDash val="solid"/>
          </a:ln>
        </p:spPr>
      </p:sp>
      <p:sp>
        <p:nvSpPr>
          <p:cNvPr id="4" name="Text 2"/>
          <p:cNvSpPr/>
          <p:nvPr/>
        </p:nvSpPr>
        <p:spPr>
          <a:xfrm>
            <a:off x="457200" y="914400"/>
            <a:ext cx="8229600" cy="384048"/>
          </a:xfrm>
          <a:prstGeom prst="rect">
            <a:avLst/>
          </a:prstGeom>
          <a:noFill/>
          <a:ln/>
        </p:spPr>
        <p:txBody>
          <a:bodyPr wrap="square" rtlCol="0" anchor="ctr"/>
          <a:lstStyle/>
          <a:p>
            <a:pPr indent="0" marL="0">
              <a:buNone/>
            </a:pPr>
            <a:r>
              <a:rPr lang="en-US" sz="1400" dirty="0">
                <a:solidFill>
                  <a:srgbClr val="2C1A1E"/>
                </a:solidFill>
                <a:latin typeface="Calibri" pitchFamily="34" charset="0"/>
                <a:ea typeface="Calibri" pitchFamily="34" charset="-122"/>
                <a:cs typeface="Calibri" pitchFamily="34" charset="-120"/>
              </a:rPr>
              <a:t>Qualification is not the same as complexity. Precision of condition earns credit. Vague acknowledgment of both sides does not.</a:t>
            </a:r>
            <a:endParaRPr lang="en-US" sz="1400" dirty="0"/>
          </a:p>
        </p:txBody>
      </p:sp>
      <p:sp>
        <p:nvSpPr>
          <p:cNvPr id="5" name="Shape 3"/>
          <p:cNvSpPr/>
          <p:nvPr/>
        </p:nvSpPr>
        <p:spPr>
          <a:xfrm>
            <a:off x="457200" y="1389888"/>
            <a:ext cx="8229600" cy="475488"/>
          </a:xfrm>
          <a:prstGeom prst="roundRect">
            <a:avLst>
              <a:gd name="adj" fmla="val 15385"/>
            </a:avLst>
          </a:prstGeom>
          <a:solidFill>
            <a:srgbClr val="1A0508"/>
          </a:solidFill>
          <a:ln w="10160">
            <a:solidFill>
              <a:srgbClr val="E8D4D7"/>
            </a:solidFill>
            <a:prstDash val="solid"/>
          </a:ln>
          <a:effectLst>
            <a:outerShdw sx="100000" sy="100000" kx="0" ky="0" algn="bl" rotWithShape="0" blurRad="88900" dist="25400" dir="2700000">
              <a:srgbClr val="000000">
                <a:alpha val="9000"/>
              </a:srgbClr>
            </a:outerShdw>
          </a:effectLst>
        </p:spPr>
      </p:sp>
      <p:sp>
        <p:nvSpPr>
          <p:cNvPr id="6" name="Text 4"/>
          <p:cNvSpPr/>
          <p:nvPr/>
        </p:nvSpPr>
        <p:spPr>
          <a:xfrm>
            <a:off x="640080" y="1490472"/>
            <a:ext cx="7863840" cy="292608"/>
          </a:xfrm>
          <a:prstGeom prst="rect">
            <a:avLst/>
          </a:prstGeom>
          <a:noFill/>
          <a:ln/>
        </p:spPr>
        <p:txBody>
          <a:bodyPr wrap="square" rtlCol="0" anchor="ctr"/>
          <a:lstStyle/>
          <a:p>
            <a:pPr indent="0" marL="0">
              <a:buNone/>
            </a:pPr>
            <a:r>
              <a:rPr lang="en-US" sz="1350" b="1" dirty="0">
                <a:solidFill>
                  <a:srgbClr val="FFFFFF"/>
                </a:solidFill>
                <a:latin typeface="Cambria" pitchFamily="34" charset="0"/>
                <a:ea typeface="Cambria" pitchFamily="34" charset="-122"/>
                <a:cs typeface="Cambria" pitchFamily="34" charset="-120"/>
              </a:rPr>
              <a:t>The qualify move earns sophistication credit when it names a specific condition that changes the truth value of the claim — not when it says the issue is complicated.</a:t>
            </a:r>
            <a:endParaRPr lang="en-US" sz="1350" dirty="0"/>
          </a:p>
        </p:txBody>
      </p:sp>
      <p:sp>
        <p:nvSpPr>
          <p:cNvPr id="7" name="Shape 5"/>
          <p:cNvSpPr/>
          <p:nvPr/>
        </p:nvSpPr>
        <p:spPr>
          <a:xfrm>
            <a:off x="457200" y="1956816"/>
            <a:ext cx="8229600" cy="877824"/>
          </a:xfrm>
          <a:prstGeom prst="roundRect">
            <a:avLst>
              <a:gd name="adj" fmla="val 8333"/>
            </a:avLst>
          </a:prstGeom>
          <a:solidFill>
            <a:srgbClr val="F9EAEC"/>
          </a:solidFill>
          <a:ln w="10160">
            <a:solidFill>
              <a:srgbClr val="E8D4D7"/>
            </a:solidFill>
            <a:prstDash val="solid"/>
          </a:ln>
          <a:effectLst>
            <a:outerShdw sx="100000" sy="100000" kx="0" ky="0" algn="bl" rotWithShape="0" blurRad="88900" dist="25400" dir="2700000">
              <a:srgbClr val="000000">
                <a:alpha val="9000"/>
              </a:srgbClr>
            </a:outerShdw>
          </a:effectLst>
        </p:spPr>
      </p:sp>
      <p:sp>
        <p:nvSpPr>
          <p:cNvPr id="8" name="Text 6"/>
          <p:cNvSpPr/>
          <p:nvPr/>
        </p:nvSpPr>
        <p:spPr>
          <a:xfrm>
            <a:off x="640080" y="2029968"/>
            <a:ext cx="2377440" cy="292608"/>
          </a:xfrm>
          <a:prstGeom prst="rect">
            <a:avLst/>
          </a:prstGeom>
          <a:noFill/>
          <a:ln/>
        </p:spPr>
        <p:txBody>
          <a:bodyPr wrap="square" rtlCol="0" anchor="ctr"/>
          <a:lstStyle/>
          <a:p>
            <a:pPr indent="0" marL="0">
              <a:buNone/>
            </a:pPr>
            <a:r>
              <a:rPr lang="en-US" sz="1150" b="1" dirty="0">
                <a:solidFill>
                  <a:srgbClr val="9B1D2A"/>
                </a:solidFill>
                <a:latin typeface="Calibri" pitchFamily="34" charset="0"/>
                <a:ea typeface="Calibri" pitchFamily="34" charset="-122"/>
                <a:cs typeface="Calibri" pitchFamily="34" charset="-120"/>
              </a:rPr>
              <a:t>Hedging (0 pts)</a:t>
            </a:r>
            <a:endParaRPr lang="en-US" sz="1150" dirty="0"/>
          </a:p>
        </p:txBody>
      </p:sp>
      <p:sp>
        <p:nvSpPr>
          <p:cNvPr id="9" name="Text 7"/>
          <p:cNvSpPr/>
          <p:nvPr/>
        </p:nvSpPr>
        <p:spPr>
          <a:xfrm>
            <a:off x="640080" y="2340864"/>
            <a:ext cx="4572000" cy="420624"/>
          </a:xfrm>
          <a:prstGeom prst="rect">
            <a:avLst/>
          </a:prstGeom>
          <a:noFill/>
          <a:ln/>
        </p:spPr>
        <p:txBody>
          <a:bodyPr wrap="square" rtlCol="0" anchor="ctr"/>
          <a:lstStyle/>
          <a:p>
            <a:pPr indent="0" marL="0">
              <a:buNone/>
            </a:pPr>
            <a:r>
              <a:rPr lang="en-US" sz="1050" i="1" dirty="0">
                <a:solidFill>
                  <a:srgbClr val="2C1A1E"/>
                </a:solidFill>
                <a:latin typeface="Calibri" pitchFamily="34" charset="0"/>
                <a:ea typeface="Calibri" pitchFamily="34" charset="-122"/>
                <a:cs typeface="Calibri" pitchFamily="34" charset="-120"/>
              </a:rPr>
              <a:t>"Working independently has both advantages and disadvantages depending on the context."</a:t>
            </a:r>
            <a:endParaRPr lang="en-US" sz="1050" dirty="0"/>
          </a:p>
        </p:txBody>
      </p:sp>
      <p:sp>
        <p:nvSpPr>
          <p:cNvPr id="10" name="Text 8"/>
          <p:cNvSpPr/>
          <p:nvPr/>
        </p:nvSpPr>
        <p:spPr>
          <a:xfrm>
            <a:off x="5303520" y="2029968"/>
            <a:ext cx="3200400" cy="694944"/>
          </a:xfrm>
          <a:prstGeom prst="rect">
            <a:avLst/>
          </a:prstGeom>
          <a:noFill/>
          <a:ln/>
        </p:spPr>
        <p:txBody>
          <a:bodyPr wrap="square" rtlCol="0" anchor="ctr"/>
          <a:lstStyle/>
          <a:p>
            <a:pPr indent="0" marL="0">
              <a:buNone/>
            </a:pPr>
            <a:r>
              <a:rPr lang="en-US" sz="1000" dirty="0">
                <a:solidFill>
                  <a:srgbClr val="2C1A1E"/>
                </a:solidFill>
                <a:latin typeface="Calibri" pitchFamily="34" charset="0"/>
                <a:ea typeface="Calibri" pitchFamily="34" charset="-122"/>
                <a:cs typeface="Calibri" pitchFamily="34" charset="-120"/>
              </a:rPr>
              <a:t>No position taken. 'Depends on context' is a placeholder. Every reader already knows outcomes vary by context.</a:t>
            </a:r>
            <a:endParaRPr lang="en-US" sz="1000" dirty="0"/>
          </a:p>
        </p:txBody>
      </p:sp>
      <p:sp>
        <p:nvSpPr>
          <p:cNvPr id="11" name="Shape 9"/>
          <p:cNvSpPr/>
          <p:nvPr/>
        </p:nvSpPr>
        <p:spPr>
          <a:xfrm>
            <a:off x="457200" y="2926080"/>
            <a:ext cx="8229600" cy="877824"/>
          </a:xfrm>
          <a:prstGeom prst="roundRect">
            <a:avLst>
              <a:gd name="adj" fmla="val 8333"/>
            </a:avLst>
          </a:prstGeom>
          <a:solidFill>
            <a:srgbClr val="FEF3C7"/>
          </a:solidFill>
          <a:ln w="10160">
            <a:solidFill>
              <a:srgbClr val="E8D4D7"/>
            </a:solidFill>
            <a:prstDash val="solid"/>
          </a:ln>
          <a:effectLst>
            <a:outerShdw sx="100000" sy="100000" kx="0" ky="0" algn="bl" rotWithShape="0" blurRad="88900" dist="25400" dir="2700000">
              <a:srgbClr val="000000">
                <a:alpha val="9000"/>
              </a:srgbClr>
            </a:outerShdw>
          </a:effectLst>
        </p:spPr>
      </p:sp>
      <p:sp>
        <p:nvSpPr>
          <p:cNvPr id="12" name="Text 10"/>
          <p:cNvSpPr/>
          <p:nvPr/>
        </p:nvSpPr>
        <p:spPr>
          <a:xfrm>
            <a:off x="640080" y="2999232"/>
            <a:ext cx="2377440" cy="292608"/>
          </a:xfrm>
          <a:prstGeom prst="rect">
            <a:avLst/>
          </a:prstGeom>
          <a:noFill/>
          <a:ln/>
        </p:spPr>
        <p:txBody>
          <a:bodyPr wrap="square" rtlCol="0" anchor="ctr"/>
          <a:lstStyle/>
          <a:p>
            <a:pPr indent="0" marL="0">
              <a:buNone/>
            </a:pPr>
            <a:r>
              <a:rPr lang="en-US" sz="1150" b="1" dirty="0">
                <a:solidFill>
                  <a:srgbClr val="B45309"/>
                </a:solidFill>
                <a:latin typeface="Calibri" pitchFamily="34" charset="0"/>
                <a:ea typeface="Calibri" pitchFamily="34" charset="-122"/>
                <a:cs typeface="Calibri" pitchFamily="34" charset="-120"/>
              </a:rPr>
              <a:t>Vague qualification (partial)</a:t>
            </a:r>
            <a:endParaRPr lang="en-US" sz="1150" dirty="0"/>
          </a:p>
        </p:txBody>
      </p:sp>
      <p:sp>
        <p:nvSpPr>
          <p:cNvPr id="13" name="Text 11"/>
          <p:cNvSpPr/>
          <p:nvPr/>
        </p:nvSpPr>
        <p:spPr>
          <a:xfrm>
            <a:off x="640080" y="3310128"/>
            <a:ext cx="4572000" cy="420624"/>
          </a:xfrm>
          <a:prstGeom prst="rect">
            <a:avLst/>
          </a:prstGeom>
          <a:noFill/>
          <a:ln/>
        </p:spPr>
        <p:txBody>
          <a:bodyPr wrap="square" rtlCol="0" anchor="ctr"/>
          <a:lstStyle/>
          <a:p>
            <a:pPr indent="0" marL="0">
              <a:buNone/>
            </a:pPr>
            <a:r>
              <a:rPr lang="en-US" sz="1050" i="1" dirty="0">
                <a:solidFill>
                  <a:srgbClr val="2C1A1E"/>
                </a:solidFill>
                <a:latin typeface="Calibri" pitchFamily="34" charset="0"/>
                <a:ea typeface="Calibri" pitchFamily="34" charset="-122"/>
                <a:cs typeface="Calibri" pitchFamily="34" charset="-120"/>
              </a:rPr>
              <a:t>"Working independently is valuable in some situations but not others, especially when collaboration is possible."</a:t>
            </a:r>
            <a:endParaRPr lang="en-US" sz="1050" dirty="0"/>
          </a:p>
        </p:txBody>
      </p:sp>
      <p:sp>
        <p:nvSpPr>
          <p:cNvPr id="14" name="Text 12"/>
          <p:cNvSpPr/>
          <p:nvPr/>
        </p:nvSpPr>
        <p:spPr>
          <a:xfrm>
            <a:off x="5303520" y="2999232"/>
            <a:ext cx="3200400" cy="694944"/>
          </a:xfrm>
          <a:prstGeom prst="rect">
            <a:avLst/>
          </a:prstGeom>
          <a:noFill/>
          <a:ln/>
        </p:spPr>
        <p:txBody>
          <a:bodyPr wrap="square" rtlCol="0" anchor="ctr"/>
          <a:lstStyle/>
          <a:p>
            <a:pPr indent="0" marL="0">
              <a:buNone/>
            </a:pPr>
            <a:r>
              <a:rPr lang="en-US" sz="1000" dirty="0">
                <a:solidFill>
                  <a:srgbClr val="2C1A1E"/>
                </a:solidFill>
                <a:latin typeface="Calibri" pitchFamily="34" charset="0"/>
                <a:ea typeface="Calibri" pitchFamily="34" charset="-122"/>
                <a:cs typeface="Calibri" pitchFamily="34" charset="-120"/>
              </a:rPr>
              <a:t>Two sides named but no specific condition. 'Some situations' cannot be proved. Reader doesn't know what the essay will argue.</a:t>
            </a:r>
            <a:endParaRPr lang="en-US" sz="1000" dirty="0"/>
          </a:p>
        </p:txBody>
      </p:sp>
      <p:sp>
        <p:nvSpPr>
          <p:cNvPr id="15" name="Shape 13"/>
          <p:cNvSpPr/>
          <p:nvPr/>
        </p:nvSpPr>
        <p:spPr>
          <a:xfrm>
            <a:off x="457200" y="3895344"/>
            <a:ext cx="8229600" cy="877824"/>
          </a:xfrm>
          <a:prstGeom prst="roundRect">
            <a:avLst>
              <a:gd name="adj" fmla="val 8333"/>
            </a:avLst>
          </a:prstGeom>
          <a:solidFill>
            <a:srgbClr val="E6F5F3"/>
          </a:solidFill>
          <a:ln w="10160">
            <a:solidFill>
              <a:srgbClr val="E8D4D7"/>
            </a:solidFill>
            <a:prstDash val="solid"/>
          </a:ln>
          <a:effectLst>
            <a:outerShdw sx="100000" sy="100000" kx="0" ky="0" algn="bl" rotWithShape="0" blurRad="88900" dist="25400" dir="2700000">
              <a:srgbClr val="000000">
                <a:alpha val="9000"/>
              </a:srgbClr>
            </a:outerShdw>
          </a:effectLst>
        </p:spPr>
      </p:sp>
      <p:sp>
        <p:nvSpPr>
          <p:cNvPr id="16" name="Text 14"/>
          <p:cNvSpPr/>
          <p:nvPr/>
        </p:nvSpPr>
        <p:spPr>
          <a:xfrm>
            <a:off x="640080" y="3968496"/>
            <a:ext cx="2377440" cy="292608"/>
          </a:xfrm>
          <a:prstGeom prst="rect">
            <a:avLst/>
          </a:prstGeom>
          <a:noFill/>
          <a:ln/>
        </p:spPr>
        <p:txBody>
          <a:bodyPr wrap="square" rtlCol="0" anchor="ctr"/>
          <a:lstStyle/>
          <a:p>
            <a:pPr indent="0" marL="0">
              <a:buNone/>
            </a:pPr>
            <a:r>
              <a:rPr lang="en-US" sz="1150" b="1" dirty="0">
                <a:solidFill>
                  <a:srgbClr val="0D6F66"/>
                </a:solidFill>
                <a:latin typeface="Calibri" pitchFamily="34" charset="0"/>
                <a:ea typeface="Calibri" pitchFamily="34" charset="-122"/>
                <a:cs typeface="Calibri" pitchFamily="34" charset="-120"/>
              </a:rPr>
              <a:t>Strong qualification (1 pt + sophistication signal)</a:t>
            </a:r>
            <a:endParaRPr lang="en-US" sz="1150" dirty="0"/>
          </a:p>
        </p:txBody>
      </p:sp>
      <p:sp>
        <p:nvSpPr>
          <p:cNvPr id="17" name="Text 15"/>
          <p:cNvSpPr/>
          <p:nvPr/>
        </p:nvSpPr>
        <p:spPr>
          <a:xfrm>
            <a:off x="640080" y="4279392"/>
            <a:ext cx="4572000" cy="420624"/>
          </a:xfrm>
          <a:prstGeom prst="rect">
            <a:avLst/>
          </a:prstGeom>
          <a:noFill/>
          <a:ln/>
        </p:spPr>
        <p:txBody>
          <a:bodyPr wrap="square" rtlCol="0" anchor="ctr"/>
          <a:lstStyle/>
          <a:p>
            <a:pPr indent="0" marL="0">
              <a:buNone/>
            </a:pPr>
            <a:r>
              <a:rPr lang="en-US" sz="1050" i="1" dirty="0">
                <a:solidFill>
                  <a:srgbClr val="2C1A1E"/>
                </a:solidFill>
                <a:latin typeface="Calibri" pitchFamily="34" charset="0"/>
                <a:ea typeface="Calibri" pitchFamily="34" charset="-122"/>
                <a:cs typeface="Calibri" pitchFamily="34" charset="-120"/>
              </a:rPr>
              <a:t>"Independent work is essential for developing expert-level performance in domains requiring skill internalization — the deliberate practice phase cannot be replicated collaboratively — but becomes counterproductive once skill reaches a level where social feedback is necessary for further growth."</a:t>
            </a:r>
            <a:endParaRPr lang="en-US" sz="1050" dirty="0"/>
          </a:p>
        </p:txBody>
      </p:sp>
      <p:sp>
        <p:nvSpPr>
          <p:cNvPr id="18" name="Text 16"/>
          <p:cNvSpPr/>
          <p:nvPr/>
        </p:nvSpPr>
        <p:spPr>
          <a:xfrm>
            <a:off x="5303520" y="3968496"/>
            <a:ext cx="3200400" cy="694944"/>
          </a:xfrm>
          <a:prstGeom prst="rect">
            <a:avLst/>
          </a:prstGeom>
          <a:noFill/>
          <a:ln/>
        </p:spPr>
        <p:txBody>
          <a:bodyPr wrap="square" rtlCol="0" anchor="ctr"/>
          <a:lstStyle/>
          <a:p>
            <a:pPr indent="0" marL="0">
              <a:buNone/>
            </a:pPr>
            <a:r>
              <a:rPr lang="en-US" sz="1000" dirty="0">
                <a:solidFill>
                  <a:srgbClr val="2C1A1E"/>
                </a:solidFill>
                <a:latin typeface="Calibri" pitchFamily="34" charset="0"/>
                <a:ea typeface="Calibri" pitchFamily="34" charset="-122"/>
                <a:cs typeface="Calibri" pitchFamily="34" charset="-120"/>
              </a:rPr>
              <a:t>Names the specific condition: deliberate practice / skill-building phase. Claims X under that condition, NOT-X when absent. Could be argued against.</a:t>
            </a:r>
            <a:endParaRPr lang="en-US" sz="10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1A0508"/>
        </a:solidFill>
      </p:bgPr>
    </p:bg>
    <p:spTree>
      <p:nvGrpSpPr>
        <p:cNvPr id="1" name=""/>
        <p:cNvGrpSpPr/>
        <p:nvPr/>
      </p:nvGrpSpPr>
      <p:grpSpPr>
        <a:xfrm>
          <a:off x="0" y="0"/>
          <a:ext cx="0" cy="0"/>
          <a:chOff x="0" y="0"/>
          <a:chExt cx="0" cy="0"/>
        </a:xfrm>
      </p:grpSpPr>
      <p:sp>
        <p:nvSpPr>
          <p:cNvPr id="2" name="Text 0"/>
          <p:cNvSpPr/>
          <p:nvPr/>
        </p:nvSpPr>
        <p:spPr>
          <a:xfrm>
            <a:off x="5029200" y="0"/>
            <a:ext cx="3840480" cy="4663440"/>
          </a:xfrm>
          <a:prstGeom prst="rect">
            <a:avLst/>
          </a:prstGeom>
          <a:noFill/>
          <a:ln/>
        </p:spPr>
        <p:txBody>
          <a:bodyPr wrap="square" rtlCol="0" anchor="b"/>
          <a:lstStyle/>
          <a:p>
            <a:pPr algn="r" indent="0" marL="0">
              <a:buNone/>
            </a:pPr>
            <a:r>
              <a:rPr lang="en-US" sz="20000" b="1" dirty="0">
                <a:solidFill>
                  <a:srgbClr val="FFFFFF">
                    <a:alpha val="6000"/>
                  </a:srgbClr>
                </a:solidFill>
                <a:latin typeface="Cambria" pitchFamily="34" charset="0"/>
                <a:ea typeface="Cambria" pitchFamily="34" charset="-122"/>
                <a:cs typeface="Cambria" pitchFamily="34" charset="-120"/>
              </a:rPr>
              <a:t>II</a:t>
            </a:r>
            <a:endParaRPr lang="en-US" sz="20000" dirty="0"/>
          </a:p>
        </p:txBody>
      </p:sp>
      <p:sp>
        <p:nvSpPr>
          <p:cNvPr id="3" name="Shape 1"/>
          <p:cNvSpPr/>
          <p:nvPr/>
        </p:nvSpPr>
        <p:spPr>
          <a:xfrm>
            <a:off x="-731520" y="-731520"/>
            <a:ext cx="4114800" cy="4114800"/>
          </a:xfrm>
          <a:prstGeom prst="ellipse">
            <a:avLst/>
          </a:prstGeom>
          <a:solidFill>
            <a:srgbClr val="9B1D2A">
              <a:alpha val="12000"/>
            </a:srgbClr>
          </a:solidFill>
          <a:ln w="12700">
            <a:solidFill>
              <a:srgbClr val="9B1D2A">
                <a:alpha val="12000"/>
              </a:srgbClr>
            </a:solidFill>
            <a:prstDash val="solid"/>
          </a:ln>
        </p:spPr>
      </p:sp>
      <p:sp>
        <p:nvSpPr>
          <p:cNvPr id="4" name="Text 2"/>
          <p:cNvSpPr/>
          <p:nvPr/>
        </p:nvSpPr>
        <p:spPr>
          <a:xfrm>
            <a:off x="594360" y="1417320"/>
            <a:ext cx="6949440" cy="1325880"/>
          </a:xfrm>
          <a:prstGeom prst="rect">
            <a:avLst/>
          </a:prstGeom>
          <a:noFill/>
          <a:ln/>
        </p:spPr>
        <p:txBody>
          <a:bodyPr wrap="square" rtlCol="0" anchor="ctr"/>
          <a:lstStyle/>
          <a:p>
            <a:pPr indent="0" marL="0">
              <a:buNone/>
            </a:pPr>
            <a:r>
              <a:rPr lang="en-US" sz="4000" b="1" dirty="0">
                <a:solidFill>
                  <a:srgbClr val="FFFFFF"/>
                </a:solidFill>
                <a:latin typeface="Cambria" pitchFamily="34" charset="0"/>
                <a:ea typeface="Cambria" pitchFamily="34" charset="-122"/>
                <a:cs typeface="Cambria" pitchFamily="34" charset="-120"/>
              </a:rPr>
              <a:t>Claim Structure</a:t>
            </a:r>
            <a:endParaRPr lang="en-US" sz="4000" dirty="0"/>
          </a:p>
        </p:txBody>
      </p:sp>
      <p:sp>
        <p:nvSpPr>
          <p:cNvPr id="5" name="Text 3"/>
          <p:cNvSpPr/>
          <p:nvPr/>
        </p:nvSpPr>
        <p:spPr>
          <a:xfrm>
            <a:off x="594360" y="2834640"/>
            <a:ext cx="6949440" cy="594360"/>
          </a:xfrm>
          <a:prstGeom prst="rect">
            <a:avLst/>
          </a:prstGeom>
          <a:noFill/>
          <a:ln/>
        </p:spPr>
        <p:txBody>
          <a:bodyPr wrap="square" rtlCol="0" anchor="ctr"/>
          <a:lstStyle/>
          <a:p>
            <a:pPr indent="0" marL="0">
              <a:buNone/>
            </a:pPr>
            <a:r>
              <a:rPr lang="en-US" sz="1650" dirty="0">
                <a:solidFill>
                  <a:srgbClr val="F0C8D0"/>
                </a:solidFill>
                <a:latin typeface="Calibri" pitchFamily="34" charset="0"/>
                <a:ea typeface="Calibri" pitchFamily="34" charset="-122"/>
                <a:cs typeface="Calibri" pitchFamily="34" charset="-120"/>
              </a:rPr>
              <a:t>Building a claim specific enough to prove and precise enough to be challenged</a:t>
            </a:r>
            <a:endParaRPr lang="en-US" sz="1650" dirty="0"/>
          </a:p>
        </p:txBody>
      </p:sp>
      <p:sp>
        <p:nvSpPr>
          <p:cNvPr id="6" name="Shape 4"/>
          <p:cNvSpPr/>
          <p:nvPr/>
        </p:nvSpPr>
        <p:spPr>
          <a:xfrm>
            <a:off x="594360" y="4517136"/>
            <a:ext cx="182880" cy="182880"/>
          </a:xfrm>
          <a:prstGeom prst="ellipse">
            <a:avLst/>
          </a:prstGeom>
          <a:solidFill>
            <a:srgbClr val="9B1D2A"/>
          </a:solidFill>
          <a:ln w="12700">
            <a:solidFill>
              <a:srgbClr val="9B1D2A"/>
            </a:solidFill>
            <a:prstDash val="solid"/>
          </a:ln>
        </p:spPr>
      </p:sp>
      <p:sp>
        <p:nvSpPr>
          <p:cNvPr id="7" name="Shape 5"/>
          <p:cNvSpPr/>
          <p:nvPr/>
        </p:nvSpPr>
        <p:spPr>
          <a:xfrm>
            <a:off x="941832" y="4517136"/>
            <a:ext cx="182880" cy="182880"/>
          </a:xfrm>
          <a:prstGeom prst="ellipse">
            <a:avLst/>
          </a:prstGeom>
          <a:solidFill>
            <a:srgbClr val="C47F17"/>
          </a:solidFill>
          <a:ln w="12700">
            <a:solidFill>
              <a:srgbClr val="C47F17"/>
            </a:solidFill>
            <a:prstDash val="solid"/>
          </a:ln>
        </p:spPr>
      </p:sp>
      <p:sp>
        <p:nvSpPr>
          <p:cNvPr id="8" name="Shape 6"/>
          <p:cNvSpPr/>
          <p:nvPr/>
        </p:nvSpPr>
        <p:spPr>
          <a:xfrm>
            <a:off x="1289304" y="4517136"/>
            <a:ext cx="182880" cy="182880"/>
          </a:xfrm>
          <a:prstGeom prst="ellipse">
            <a:avLst/>
          </a:prstGeom>
          <a:solidFill>
            <a:srgbClr val="0D6F66"/>
          </a:solidFill>
          <a:ln w="12700">
            <a:solidFill>
              <a:srgbClr val="0D6F66"/>
            </a:solidFill>
            <a:prstDash val="solid"/>
          </a:ln>
        </p:spPr>
      </p:sp>
      <p:sp>
        <p:nvSpPr>
          <p:cNvPr id="9" name="Shape 7"/>
          <p:cNvSpPr/>
          <p:nvPr/>
        </p:nvSpPr>
        <p:spPr>
          <a:xfrm>
            <a:off x="1636776" y="4517136"/>
            <a:ext cx="182880" cy="182880"/>
          </a:xfrm>
          <a:prstGeom prst="ellipse">
            <a:avLst/>
          </a:prstGeom>
          <a:solidFill>
            <a:srgbClr val="1A56DB"/>
          </a:solidFill>
          <a:ln w="12700">
            <a:solidFill>
              <a:srgbClr val="1A56DB"/>
            </a:solidFill>
            <a:prstDash val="solid"/>
          </a:ln>
        </p:spPr>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43</Slides>
  <Notes>43</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43</vt:i4>
      </vt:variant>
    </vt:vector>
  </HeadingPairs>
  <TitlesOfParts>
    <vt:vector size="46"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lpstr>Slide 21</vt:lpstr>
      <vt:lpstr>Slide 22</vt:lpstr>
      <vt:lpstr>Slide 23</vt:lpstr>
      <vt:lpstr>Slide 24</vt:lpstr>
      <vt:lpstr>Slide 25</vt:lpstr>
      <vt:lpstr>Slide 26</vt:lpstr>
      <vt:lpstr>Slide 27</vt:lpstr>
      <vt:lpstr>Slide 28</vt:lpstr>
      <vt:lpstr>Slide 29</vt:lpstr>
      <vt:lpstr>Slide 30</vt:lpstr>
      <vt:lpstr>Slide 31</vt:lpstr>
      <vt:lpstr>Slide 32</vt:lpstr>
      <vt:lpstr>Slide 33</vt:lpstr>
      <vt:lpstr>Slide 34</vt:lpstr>
      <vt:lpstr>Slide 35</vt:lpstr>
      <vt:lpstr>Slide 36</vt:lpstr>
      <vt:lpstr>Slide 37</vt:lpstr>
      <vt:lpstr>Slide 38</vt:lpstr>
      <vt:lpstr>Slide 39</vt:lpstr>
      <vt:lpstr>Slide 40</vt:lpstr>
      <vt:lpstr>Slide 41</vt:lpstr>
      <vt:lpstr>Slide 42</vt:lpstr>
      <vt:lpstr>Slide 43</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AP English Argument Essay — Complete Classroom Kit</dc:title>
  <dc:subject>AP Lang FRQ 3 Argument</dc:subject>
  <dc:creator>AP English Exam Prep — Diane Powers</dc:creator>
  <cp:lastModifiedBy>AP English Exam Prep — Diane Powers</cp:lastModifiedBy>
  <cp:revision>1</cp:revision>
  <dcterms:created xsi:type="dcterms:W3CDTF">2026-07-04T16:19:11Z</dcterms:created>
  <dcterms:modified xsi:type="dcterms:W3CDTF">2026-07-04T16:19:11Z</dcterms:modified>
</cp:coreProperties>
</file>