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slideMasters/slideMaster27.xml" ContentType="application/vnd.openxmlformats-officedocument.presentationml.slideMaster+xml"/>
  <Override PartName="/ppt/slides/slide27.xml" ContentType="application/vnd.openxmlformats-officedocument.presentationml.slide+xml"/>
  <Override PartName="/ppt/slideMasters/slideMaster28.xml" ContentType="application/vnd.openxmlformats-officedocument.presentationml.slideMaster+xml"/>
  <Override PartName="/ppt/slides/slide28.xml" ContentType="application/vnd.openxmlformats-officedocument.presentationml.slide+xml"/>
  <Override PartName="/ppt/slideMasters/slideMaster29.xml" ContentType="application/vnd.openxmlformats-officedocument.presentationml.slideMaster+xml"/>
  <Override PartName="/ppt/slides/slide29.xml" ContentType="application/vnd.openxmlformats-officedocument.presentationml.slide+xml"/>
  <Override PartName="/ppt/slideMasters/slideMaster30.xml" ContentType="application/vnd.openxmlformats-officedocument.presentationml.slideMaster+xml"/>
  <Override PartName="/ppt/slides/slide30.xml" ContentType="application/vnd.openxmlformats-officedocument.presentationml.slide+xml"/>
  <Override PartName="/ppt/slideMasters/slideMaster31.xml" ContentType="application/vnd.openxmlformats-officedocument.presentationml.slideMaster+xml"/>
  <Override PartName="/ppt/slides/slide31.xml" ContentType="application/vnd.openxmlformats-officedocument.presentationml.slide+xml"/>
  <Override PartName="/ppt/slideMasters/slideMaster32.xml" ContentType="application/vnd.openxmlformats-officedocument.presentationml.slideMaster+xml"/>
  <Override PartName="/ppt/slides/slide32.xml" ContentType="application/vnd.openxmlformats-officedocument.presentationml.slide+xml"/>
  <Override PartName="/ppt/slideMasters/slideMaster33.xml" ContentType="application/vnd.openxmlformats-officedocument.presentationml.slideMaster+xml"/>
  <Override PartName="/ppt/slides/slide33.xml" ContentType="application/vnd.openxmlformats-officedocument.presentationml.slide+xml"/>
  <Override PartName="/ppt/slideMasters/slideMaster34.xml" ContentType="application/vnd.openxmlformats-officedocument.presentationml.slideMaster+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notesMasterIdLst>
    <p:notesMasterId r:id="rId36"/>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3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1.xml"/>
		</Relationships>
</file>

<file path=ppt/notesSlides/_rels/notesSlide3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2.xml"/>
		</Relationships>
</file>

<file path=ppt/notesSlides/_rels/notesSlide3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3.xml"/>
		</Relationships>
</file>

<file path=ppt/notesSlides/_rels/notesSlide3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4.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Rhetorical and Literary Devices kit. Core teaching challenge: students can name devices but cannot analyze their function. The identification vs. analysis distinction drives the entire kit. 30 devices organized into four categories: Figurative Language, Sound and Rhythm, Structural Devices, Rhetorical Devices. Both AP Lang and AP Lit devices included.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metaphor/simile distinction is the most commonly tested near-synonym pair. Key diagnostic: does the comparison use 'like' or 'as'? If yes → simile. If no (the thing IS stated to be something else) → metaphor. Conceit vs. extended metaphor: a conceit involves a strikingly unexpected vehicle (compass ≠ souls). All conceits are extended metaphors; not all extended metaphors are conceits.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Synecdoche vs. metonymy is a near-synonym pair that appears on MC. Key distinction: synecdoche = part of the thing (hands = sailors, because hands are part of sailors). Metonymy = associated with the thing (the Crown = the monarchy, because the crown is associated with but not part of the monarch's person). The practical test: is the substituted term literally part of the referent? Yes → synecdoche. No, but closely associated → metonymy.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Irony is the most commonly misused term in student essays. Students call anything surprising 'ironic.' Key distinctions: verbal irony requires the speaker to intend the opposite of what they say (sarcasm is verbal irony). Situational irony requires an outcome that contradicts expectation specifically. 'Coincidental' is not ironic. Dramatic irony requires the audience to know something the character doesn't — it is a structural feature of a narrative, not a statement.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Assonance vs. consonance vs. alliteration: these three are frequently confused. Alliteration = same INITIAL consonant sound. Consonance = same consonant sound anywhere in words (not limited to initial position). Assonance = same vowel sound. Key MC diagnostic: identify where in the word the sound repetition occurs and whether it is a vowel or consonant. A line can use all three simultaneously.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Chiasmus is the most underused device in student essays and the one that most impresses when deployed correctly. The key test for chiasmus: reverse the order of elements across two clauses (A-B becomes B-A). Ask not WHAT-your-country / ask WHAT-you-can-do — the structure mirrors itself. Students often confuse chiasmus with antithesis: chiasmus reverses grammatical structure; antithesis contrasts opposite ideas. Both can appear in the same passage.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Antithesis vs. juxtaposition: the most commonly confused near-synonym pair on AP MC. BOTH involve contrast. The distinction: antithesis REQUIRES parallel grammatical structure (both clauses are grammatically equivalent). Juxtaposition does NOT require parallel structure — contrast can be created by simple proximity. A sentence like 'Child's laughter rang across the battlefield' uses juxtaposition (no parallel structure). 'The laughter of children, the silence of soldiers' uses antithesis (grammatically parallel).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Imagery analysis is the most commonly vague in student essays: 'the author uses vivid imagery to describe the scene.' This earns no credit. The analysis must name the specific sense, explain what the sensory detail imports from outside the text, and state what that import does to the reader's experience. Ask: what would be analytically lost if the passage said 'it was about to rain' instead of giving the specific sensory details?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Orientation. The two highest-yield components for exam prep: (1) near-synonym section (slides 42–46) — MC questions are specifically designed to exploit near-synonym confusion; (2) identification drill (slides 47–49) — the analysis sentence practice is what most students need most.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Tone vs. mood: this is the near-synonym pair that most students cannot distinguish on MC questions. The one-sentence diagnostic: Tone = author's attitude TOWARD the subject. Mood = reader's emotional experience OF the text. A text with a sardonic tone (author's attitude) might create a mood of discomfort in the reader if the sardonic target is a group the reader belongs to. The gap between tone and mood is analytically significant.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students say a passage 'uses ethos, logos, and pathos,' they have named the appeals without analyzing them. The analysis requires specifying: which kind of ethos (expertise? moral character? shared experience?), which kind of evidence for logos, which emotion for pathos, and what each accomplishes for the argument in this specific context. Generic naming of the three appeals earns no credit on AP FRQs.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most reliable MC diagnostic: Does the comparison use 'like' or 'as'? If yes → simile. If no (X IS Y) → metaphor. Then: is it developed across multiple lines → extended metaphor. Is the vehicle strikingly surprising → conceit. Is it making a logical argument → analogy. Walk through the decision tree in order. Most students stop after metaphor/simile and miss the extended/conceit/analogy distinctions.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juxtaposition/antithesis distinction is tested every year on AP Lang MC. Students who answer 'antithesis' for any contrast will miss questions where the contrast lacks parallel structure. The quick test: read the two contrasted elements aloud. If they have the same grammatical shape (noun phrase / noun phrase, or clause / clause in the same grammatical pattern), it is antithesis. If they simply contrast through proximity, it is juxtaposition.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sound device decision tree: (1) Is it a consonant sound or vowel sound? Vowel → assonance. Consonant → go to (2). (2) Is the consonant sound at the INITIAL position of stressed syllables only? Yes → alliteration. No (appears elsewhere too) → consonance. Note that these can overlap: a passage can use alliteration and assonance simultaneously. When this happens, identify both.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'NOT irony' box at the bottom is the most important teaching moment on this slide. Students routinely call any unfortunate coincidence 'ironic' (citing 'the Alanis Morissette problem'). The AP exam tests whether students understand that situational irony requires a MEANINGFUL gap — the outcome reveals something about human expectation, hubris, or the structure of the situation, not just that something unexpected happened.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this drill with answers hidden: project the fragment, give students 30 seconds to identify, then 90 seconds to write the analysis sentence before revealing the answer. The most analytically rich drills are #2 (apostrophe — students often call this personification), #5 (synecdoche — students often call this metonymy), and #7 (antithesis — students often call this juxtaposition). Use the near-synonym distinctions to adjudicate disagreements.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Fragment 14 (Macbeth) is the most analytically complex — chiasmus AND paradox simultaneously. Chiasmus: the grammatical structure reverses (Fair-is-foul / foul-is-fair). Paradox: the statement is logically self-contradictory but reveals a truth about moral inversion in Macbeth's world. Both identifications are correct; the analysis should explain what both together accomplish: the chiasmus performs the paradox at the grammatical level, so the form enacts the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 1 = reference card + device slides. Obj 2 = near-synonym section (slides 42–46). Obj 3 = exit ticket. Obj 4 = MC section. Obj 5 = identification drill. The analysis sentence move (Obj 3) is what separates identification from analysis on both the AP Lang and AP Lit FRQs.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five bell ringer cards are designed for five consecutive class periods. Each takes 4–5 minutes: 90 seconds to identify, 90 seconds to write the analysis sentence, 60–90 seconds to discuss. The most productive discussion days are Day 3 (antithesis vs. juxtaposition — students will disagree) and Day 4 (synecdoche vs. metonymy — most students will not recognize the garment reference). Print one card per student or project the relevant card.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primary device is extended metaphor (house = grammar/syntax). The secondary device is metonymy (syntax/grammar as associated terms for language). The model analysis sentence: names the device, explains the mechanism (maps language rules onto habitation, making the house = language itself, not just like language), and explains the specific effect (loss of house = loss of capacity to mean, not just homelessness). Students who write 'the house represents security' have not identified the device or analyzed its mechanism.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1-D, 2-B, 3-A, 4-B, 5-D, 6-B. Q1 tests the ability to identify TWO devices simultaneously (parallelism + anaphora). Q3 tests paradox vs. oxymoron — this is a paradox because it requires unpacking (the contradiction is not immediately apparent in juxtaposition, it requires reflection). Q4 is the highest-level question — it tests whether students can identify a functional reversal (doubt as luxury rather than burden) rather than just naming the device.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7-B, 8-C, 9-D, 10-B, 11-B, 12-C. Q9 is tricky — both A (anaphora) and D (chiasmus) could be correct, but the question asks specifically for chiasmus. D ('Fair is foul / foul is fair') has the A-B/B-A reversal that defines chiasmus. A is anaphora (repeated opening), not chiasmus. Q10 directly tests the identification vs. analysis distinction — the right answer names the inadequacy of 'vivid description' as an analysis claim.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the printable reference card. Print at 100% and it should fit on one side of a standard page — students keep it in their binder for the year. The near-synonym decision trees (from slides 24–27) constitute the 'back' of the card — either project them or print them on the reverse. The reference card is also useful as a pre-exam review tool: students cover the definition column and try to recall each device from the name alone.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this distinction on every device in the kit. The pattern is the same: naming the device is identification; explaining what the device does in this specific context is analysis. The full-credit example names the device, quotes the specific instance, names the mechanism (cumulative rhythm), and explains the specific effect (shift from hope to assertion). Practice this structure until it is automatic.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Practice this frame with students on every new device before moving on. 30 seconds to name the device and quote the instance. 90 seconds to write the mechanism + effect + larger context. The frame is the same regardless of the device — only the specific mechanism and effect change. Students who have automated this frame under timed conditions are writing strong FRQ commentary.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Type 1 (function) is the most common device question type on both AP Lang and AP Lit MC. Students who have the analysis sentence frame automated can answer these in 20 seconds. Type 3 (near-synonym) is where points are most commonly lost — the near-synonym section (slides 42–46) is specifically designed to address this.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'effect pattern' for each category is the most useful analytical shortcut. Figurative language: what qualities are imported? Sound and rhythm: what does the pattern impose? Structural devices: what does the arrangement create? Rhetorical devices: what does this choice signal about the speaker's relationship to audience? Students who internalize these four questions have a starting point for analyzing any device in any category.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image" Target="../media/image-2-6.png"/><Relationship Id="rId7" Type="http://schemas.openxmlformats.org/officeDocument/2006/relationships/slideLayout" Target="../slideLayouts/slideLayout1.xml"/><Relationship Id="rId8"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C1200"/>
        </a:solidFill>
      </p:bgPr>
    </p:bg>
    <p:spTree>
      <p:nvGrpSpPr>
        <p:cNvPr id="1" name=""/>
        <p:cNvGrpSpPr/>
        <p:nvPr/>
      </p:nvGrpSpPr>
      <p:grpSpPr>
        <a:xfrm>
          <a:off x="0" y="0"/>
          <a:ext cx="0" cy="0"/>
          <a:chOff x="0" y="0"/>
          <a:chExt cx="0" cy="0"/>
        </a:xfrm>
      </p:grpSpPr>
      <p:sp>
        <p:nvSpPr>
          <p:cNvPr id="2" name="Shape 0"/>
          <p:cNvSpPr/>
          <p:nvPr/>
        </p:nvSpPr>
        <p:spPr>
          <a:xfrm>
            <a:off x="5120640" y="-1645920"/>
            <a:ext cx="6949440" cy="6949440"/>
          </a:xfrm>
          <a:prstGeom prst="ellipse">
            <a:avLst/>
          </a:prstGeom>
          <a:solidFill>
            <a:srgbClr val="D97706">
              <a:alpha val="10000"/>
            </a:srgbClr>
          </a:solidFill>
          <a:ln w="12700">
            <a:solidFill>
              <a:srgbClr val="D97706">
                <a:alpha val="10000"/>
              </a:srgbClr>
            </a:solidFill>
            <a:prstDash val="solid"/>
          </a:ln>
        </p:spPr>
      </p:sp>
      <p:sp>
        <p:nvSpPr>
          <p:cNvPr id="3" name="Shape 1"/>
          <p:cNvSpPr/>
          <p:nvPr/>
        </p:nvSpPr>
        <p:spPr>
          <a:xfrm>
            <a:off x="6400800" y="2926080"/>
            <a:ext cx="4023360" cy="4023360"/>
          </a:xfrm>
          <a:prstGeom prst="ellipse">
            <a:avLst/>
          </a:prstGeom>
          <a:solidFill>
            <a:srgbClr val="0E6B8A">
              <a:alpha val="9000"/>
            </a:srgbClr>
          </a:solidFill>
          <a:ln w="12700">
            <a:solidFill>
              <a:srgbClr val="0E6B8A">
                <a:alpha val="9000"/>
              </a:srgbClr>
            </a:solidFill>
            <a:prstDash val="solid"/>
          </a:ln>
        </p:spPr>
      </p:sp>
      <p:sp>
        <p:nvSpPr>
          <p:cNvPr id="4" name="Text 2"/>
          <p:cNvSpPr/>
          <p:nvPr/>
        </p:nvSpPr>
        <p:spPr>
          <a:xfrm>
            <a:off x="548640" y="548640"/>
            <a:ext cx="7315200" cy="438912"/>
          </a:xfrm>
          <a:prstGeom prst="rect">
            <a:avLst/>
          </a:prstGeom>
          <a:noFill/>
          <a:ln/>
        </p:spPr>
        <p:txBody>
          <a:bodyPr wrap="square" rtlCol="0" anchor="ctr"/>
          <a:lstStyle/>
          <a:p>
            <a:pPr indent="0" marL="0">
              <a:buNone/>
            </a:pPr>
            <a:r>
              <a:rPr lang="en-US" sz="1300" spc="200" kern="0" dirty="0">
                <a:solidFill>
                  <a:srgbClr val="FDE68A"/>
                </a:solidFill>
                <a:latin typeface="Calibri" pitchFamily="34" charset="0"/>
                <a:ea typeface="Calibri" pitchFamily="34" charset="-122"/>
                <a:cs typeface="Calibri" pitchFamily="34" charset="-120"/>
              </a:rPr>
              <a:t>AP English — Lang &amp; Lit</a:t>
            </a:r>
            <a:endParaRPr lang="en-US" sz="1300" dirty="0"/>
          </a:p>
        </p:txBody>
      </p:sp>
      <p:sp>
        <p:nvSpPr>
          <p:cNvPr id="5" name="Text 3"/>
          <p:cNvSpPr/>
          <p:nvPr/>
        </p:nvSpPr>
        <p:spPr>
          <a:xfrm>
            <a:off x="548640" y="1005840"/>
            <a:ext cx="7863840" cy="1737360"/>
          </a:xfrm>
          <a:prstGeom prst="rect">
            <a:avLst/>
          </a:prstGeom>
          <a:noFill/>
          <a:ln/>
        </p:spPr>
        <p:txBody>
          <a:bodyPr wrap="square" rtlCol="0" anchor="ctr"/>
          <a:lstStyle/>
          <a:p>
            <a:pPr indent="0" marL="0">
              <a:buNone/>
            </a:pPr>
            <a:r>
              <a:rPr lang="en-US" sz="4600" b="1" dirty="0">
                <a:solidFill>
                  <a:srgbClr val="FFFFFF"/>
                </a:solidFill>
                <a:latin typeface="Cambria" pitchFamily="34" charset="0"/>
                <a:ea typeface="Cambria" pitchFamily="34" charset="-122"/>
                <a:cs typeface="Cambria" pitchFamily="34" charset="-120"/>
              </a:rPr>
              <a:t>Rhetorical &amp;</a:t>
            </a:r>
            <a:endParaRPr lang="en-US" sz="4600" dirty="0"/>
          </a:p>
          <a:p>
            <a:pPr indent="0" marL="0">
              <a:buNone/>
            </a:pPr>
            <a:r>
              <a:rPr lang="en-US" sz="4600" b="1" dirty="0">
                <a:solidFill>
                  <a:srgbClr val="FFFFFF"/>
                </a:solidFill>
                <a:latin typeface="Cambria" pitchFamily="34" charset="0"/>
                <a:ea typeface="Cambria" pitchFamily="34" charset="-122"/>
                <a:cs typeface="Cambria" pitchFamily="34" charset="-120"/>
              </a:rPr>
              <a:t>Literary Devices</a:t>
            </a:r>
            <a:endParaRPr lang="en-US" sz="4600" dirty="0"/>
          </a:p>
        </p:txBody>
      </p:sp>
      <p:sp>
        <p:nvSpPr>
          <p:cNvPr id="6" name="Text 4"/>
          <p:cNvSpPr/>
          <p:nvPr/>
        </p:nvSpPr>
        <p:spPr>
          <a:xfrm>
            <a:off x="548640" y="2779776"/>
            <a:ext cx="6400800" cy="530352"/>
          </a:xfrm>
          <a:prstGeom prst="rect">
            <a:avLst/>
          </a:prstGeom>
          <a:noFill/>
          <a:ln/>
        </p:spPr>
        <p:txBody>
          <a:bodyPr wrap="square" rtlCol="0" anchor="ctr"/>
          <a:lstStyle/>
          <a:p>
            <a:pPr indent="0" marL="0">
              <a:buNone/>
            </a:pPr>
            <a:r>
              <a:rPr lang="en-US" sz="2000" dirty="0">
                <a:solidFill>
                  <a:srgbClr val="FDE68A"/>
                </a:solidFill>
                <a:latin typeface="Calibri" pitchFamily="34" charset="0"/>
                <a:ea typeface="Calibri" pitchFamily="34" charset="-122"/>
                <a:cs typeface="Calibri" pitchFamily="34" charset="-120"/>
              </a:rPr>
              <a:t>Complete Classroom Kit — 30 Core Devices</a:t>
            </a:r>
            <a:endParaRPr lang="en-US" sz="2000" dirty="0"/>
          </a:p>
        </p:txBody>
      </p:sp>
      <p:sp>
        <p:nvSpPr>
          <p:cNvPr id="7" name="Shape 5"/>
          <p:cNvSpPr/>
          <p:nvPr/>
        </p:nvSpPr>
        <p:spPr>
          <a:xfrm>
            <a:off x="548640" y="3401568"/>
            <a:ext cx="1536192" cy="384048"/>
          </a:xfrm>
          <a:prstGeom prst="roundRect">
            <a:avLst>
              <a:gd name="adj" fmla="val 14286"/>
            </a:avLst>
          </a:prstGeom>
          <a:solidFill>
            <a:srgbClr val="D97706"/>
          </a:solidFill>
          <a:ln w="12700">
            <a:solidFill>
              <a:srgbClr val="D97706"/>
            </a:solidFill>
            <a:prstDash val="solid"/>
          </a:ln>
        </p:spPr>
      </p:sp>
      <p:sp>
        <p:nvSpPr>
          <p:cNvPr id="8" name="Text 6"/>
          <p:cNvSpPr/>
          <p:nvPr/>
        </p:nvSpPr>
        <p:spPr>
          <a:xfrm>
            <a:off x="548640" y="340156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52 Slides</a:t>
            </a:r>
            <a:endParaRPr lang="en-US" sz="1000" dirty="0"/>
          </a:p>
        </p:txBody>
      </p:sp>
      <p:sp>
        <p:nvSpPr>
          <p:cNvPr id="9" name="Shape 7"/>
          <p:cNvSpPr/>
          <p:nvPr/>
        </p:nvSpPr>
        <p:spPr>
          <a:xfrm>
            <a:off x="2231136" y="3401568"/>
            <a:ext cx="1536192" cy="384048"/>
          </a:xfrm>
          <a:prstGeom prst="roundRect">
            <a:avLst>
              <a:gd name="adj" fmla="val 14286"/>
            </a:avLst>
          </a:prstGeom>
          <a:solidFill>
            <a:srgbClr val="0E6B8A"/>
          </a:solidFill>
          <a:ln w="12700">
            <a:solidFill>
              <a:srgbClr val="0E6B8A"/>
            </a:solidFill>
            <a:prstDash val="solid"/>
          </a:ln>
        </p:spPr>
      </p:sp>
      <p:sp>
        <p:nvSpPr>
          <p:cNvPr id="10" name="Text 8"/>
          <p:cNvSpPr/>
          <p:nvPr/>
        </p:nvSpPr>
        <p:spPr>
          <a:xfrm>
            <a:off x="2231136" y="340156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Figurative Language</a:t>
            </a:r>
            <a:endParaRPr lang="en-US" sz="1000" dirty="0"/>
          </a:p>
        </p:txBody>
      </p:sp>
      <p:sp>
        <p:nvSpPr>
          <p:cNvPr id="11" name="Shape 9"/>
          <p:cNvSpPr/>
          <p:nvPr/>
        </p:nvSpPr>
        <p:spPr>
          <a:xfrm>
            <a:off x="3913632" y="3401568"/>
            <a:ext cx="1536192" cy="384048"/>
          </a:xfrm>
          <a:prstGeom prst="roundRect">
            <a:avLst>
              <a:gd name="adj" fmla="val 14286"/>
            </a:avLst>
          </a:prstGeom>
          <a:solidFill>
            <a:srgbClr val="5B21B6"/>
          </a:solidFill>
          <a:ln w="12700">
            <a:solidFill>
              <a:srgbClr val="5B21B6"/>
            </a:solidFill>
            <a:prstDash val="solid"/>
          </a:ln>
        </p:spPr>
      </p:sp>
      <p:sp>
        <p:nvSpPr>
          <p:cNvPr id="12" name="Text 10"/>
          <p:cNvSpPr/>
          <p:nvPr/>
        </p:nvSpPr>
        <p:spPr>
          <a:xfrm>
            <a:off x="3913632" y="340156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Sound &amp; Rhythm</a:t>
            </a:r>
            <a:endParaRPr lang="en-US" sz="1000" dirty="0"/>
          </a:p>
        </p:txBody>
      </p:sp>
      <p:sp>
        <p:nvSpPr>
          <p:cNvPr id="13" name="Shape 11"/>
          <p:cNvSpPr/>
          <p:nvPr/>
        </p:nvSpPr>
        <p:spPr>
          <a:xfrm>
            <a:off x="5596128" y="3401568"/>
            <a:ext cx="1536192" cy="384048"/>
          </a:xfrm>
          <a:prstGeom prst="roundRect">
            <a:avLst>
              <a:gd name="adj" fmla="val 14286"/>
            </a:avLst>
          </a:prstGeom>
          <a:solidFill>
            <a:srgbClr val="1D4ED8"/>
          </a:solidFill>
          <a:ln w="12700">
            <a:solidFill>
              <a:srgbClr val="1D4ED8"/>
            </a:solidFill>
            <a:prstDash val="solid"/>
          </a:ln>
        </p:spPr>
      </p:sp>
      <p:sp>
        <p:nvSpPr>
          <p:cNvPr id="14" name="Text 12"/>
          <p:cNvSpPr/>
          <p:nvPr/>
        </p:nvSpPr>
        <p:spPr>
          <a:xfrm>
            <a:off x="5596128" y="340156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Structural Devices</a:t>
            </a:r>
            <a:endParaRPr lang="en-US" sz="1000" dirty="0"/>
          </a:p>
        </p:txBody>
      </p:sp>
      <p:sp>
        <p:nvSpPr>
          <p:cNvPr id="15" name="Shape 13"/>
          <p:cNvSpPr/>
          <p:nvPr/>
        </p:nvSpPr>
        <p:spPr>
          <a:xfrm>
            <a:off x="7278624" y="3401568"/>
            <a:ext cx="1536192" cy="384048"/>
          </a:xfrm>
          <a:prstGeom prst="roundRect">
            <a:avLst>
              <a:gd name="adj" fmla="val 14286"/>
            </a:avLst>
          </a:prstGeom>
          <a:solidFill>
            <a:srgbClr val="9F1239"/>
          </a:solidFill>
          <a:ln w="12700">
            <a:solidFill>
              <a:srgbClr val="9F1239"/>
            </a:solidFill>
            <a:prstDash val="solid"/>
          </a:ln>
        </p:spPr>
      </p:sp>
      <p:sp>
        <p:nvSpPr>
          <p:cNvPr id="16" name="Text 14"/>
          <p:cNvSpPr/>
          <p:nvPr/>
        </p:nvSpPr>
        <p:spPr>
          <a:xfrm>
            <a:off x="7278624" y="340156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Near-Synonym Guide</a:t>
            </a:r>
            <a:endParaRPr lang="en-US" sz="1000" dirty="0"/>
          </a:p>
        </p:txBody>
      </p:sp>
      <p:sp>
        <p:nvSpPr>
          <p:cNvPr id="17" name="Text 15"/>
          <p:cNvSpPr/>
          <p:nvPr/>
        </p:nvSpPr>
        <p:spPr>
          <a:xfrm>
            <a:off x="548640" y="4626864"/>
            <a:ext cx="8046720" cy="347472"/>
          </a:xfrm>
          <a:prstGeom prst="rect">
            <a:avLst/>
          </a:prstGeom>
          <a:noFill/>
          <a:ln/>
        </p:spPr>
        <p:txBody>
          <a:bodyPr wrap="square" rtlCol="0" anchor="ctr"/>
          <a:lstStyle/>
          <a:p>
            <a:pPr indent="0" marL="0">
              <a:buNone/>
            </a:pPr>
            <a:r>
              <a:rPr lang="en-US" sz="1000" i="1" dirty="0">
                <a:solidFill>
                  <a:srgbClr val="78716C"/>
                </a:solidFill>
                <a:latin typeface="Calibri" pitchFamily="34" charset="0"/>
                <a:ea typeface="Calibri" pitchFamily="34" charset="-122"/>
                <a:cs typeface="Calibri" pitchFamily="34" charset="-120"/>
              </a:rPr>
              <a:t>Free, editable classroom material — APEnglishExamPrep.com | Diane Powers, AP English Educator</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Figurative Language: Metaphor, Extended Metaphor, Conceit — and Simile</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400" dirty="0">
                <a:solidFill>
                  <a:srgbClr val="1C1200"/>
                </a:solidFill>
                <a:latin typeface="Calibri" pitchFamily="34" charset="0"/>
                <a:ea typeface="Calibri" pitchFamily="34" charset="-122"/>
                <a:cs typeface="Calibri" pitchFamily="34" charset="-120"/>
              </a:rPr>
              <a:t>The most important near-synonym group on AP exams. The distinction between these three determines MC answer selection.</a:t>
            </a:r>
            <a:endParaRPr lang="en-US" sz="1400" dirty="0"/>
          </a:p>
        </p:txBody>
      </p:sp>
      <p:sp>
        <p:nvSpPr>
          <p:cNvPr id="5" name="Shape 3"/>
          <p:cNvSpPr/>
          <p:nvPr/>
        </p:nvSpPr>
        <p:spPr>
          <a:xfrm>
            <a:off x="457200" y="1353312"/>
            <a:ext cx="4160520" cy="1773936"/>
          </a:xfrm>
          <a:prstGeom prst="roundRect">
            <a:avLst>
              <a:gd name="adj" fmla="val 4124"/>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566928" y="1444752"/>
            <a:ext cx="1005840" cy="219456"/>
          </a:xfrm>
          <a:prstGeom prst="roundRect">
            <a:avLst>
              <a:gd name="adj" fmla="val 16667"/>
            </a:avLst>
          </a:prstGeom>
          <a:solidFill>
            <a:srgbClr val="0E6B8A"/>
          </a:solidFill>
          <a:ln w="12700">
            <a:solidFill>
              <a:srgbClr val="0E6B8A"/>
            </a:solidFill>
            <a:prstDash val="solid"/>
          </a:ln>
        </p:spPr>
      </p:sp>
      <p:sp>
        <p:nvSpPr>
          <p:cNvPr id="7" name="Text 5"/>
          <p:cNvSpPr/>
          <p:nvPr/>
        </p:nvSpPr>
        <p:spPr>
          <a:xfrm>
            <a:off x="566928" y="144475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FIGURATIVE</a:t>
            </a:r>
            <a:endParaRPr lang="en-US" sz="800" dirty="0"/>
          </a:p>
        </p:txBody>
      </p:sp>
      <p:sp>
        <p:nvSpPr>
          <p:cNvPr id="8" name="Text 6"/>
          <p:cNvSpPr/>
          <p:nvPr/>
        </p:nvSpPr>
        <p:spPr>
          <a:xfrm>
            <a:off x="1645920" y="1426464"/>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Metaphor</a:t>
            </a:r>
            <a:endParaRPr lang="en-US" sz="1400" dirty="0"/>
          </a:p>
        </p:txBody>
      </p:sp>
      <p:sp>
        <p:nvSpPr>
          <p:cNvPr id="9" name="Shape 7"/>
          <p:cNvSpPr/>
          <p:nvPr/>
        </p:nvSpPr>
        <p:spPr>
          <a:xfrm>
            <a:off x="566928" y="1700784"/>
            <a:ext cx="3941064" cy="22860"/>
          </a:xfrm>
          <a:prstGeom prst="rect">
            <a:avLst/>
          </a:prstGeom>
          <a:solidFill>
            <a:srgbClr val="0E6B8A"/>
          </a:solidFill>
          <a:ln w="127">
            <a:solidFill>
              <a:srgbClr val="0E6B8A"/>
            </a:solidFill>
            <a:prstDash val="solid"/>
          </a:ln>
        </p:spPr>
      </p:sp>
      <p:sp>
        <p:nvSpPr>
          <p:cNvPr id="10" name="Text 8"/>
          <p:cNvSpPr/>
          <p:nvPr/>
        </p:nvSpPr>
        <p:spPr>
          <a:xfrm>
            <a:off x="585216" y="1737360"/>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 direct comparison between two unlike things without 'like' or 'as.' States that one thing IS another.</a:t>
            </a:r>
            <a:endParaRPr lang="en-US" sz="1050" dirty="0"/>
          </a:p>
        </p:txBody>
      </p:sp>
      <p:sp>
        <p:nvSpPr>
          <p:cNvPr id="11" name="Shape 9"/>
          <p:cNvSpPr/>
          <p:nvPr/>
        </p:nvSpPr>
        <p:spPr>
          <a:xfrm>
            <a:off x="566928" y="2084832"/>
            <a:ext cx="3941064" cy="512064"/>
          </a:xfrm>
          <a:prstGeom prst="roundRect">
            <a:avLst>
              <a:gd name="adj" fmla="val 7143"/>
            </a:avLst>
          </a:prstGeom>
          <a:solidFill>
            <a:srgbClr val="FFFBF0"/>
          </a:solidFill>
          <a:ln w="7620">
            <a:solidFill>
              <a:srgbClr val="F0E8D0"/>
            </a:solidFill>
            <a:prstDash val="solid"/>
          </a:ln>
        </p:spPr>
      </p:sp>
      <p:sp>
        <p:nvSpPr>
          <p:cNvPr id="12" name="Text 10"/>
          <p:cNvSpPr/>
          <p:nvPr/>
        </p:nvSpPr>
        <p:spPr>
          <a:xfrm>
            <a:off x="640080" y="2139696"/>
            <a:ext cx="3794760" cy="402336"/>
          </a:xfrm>
          <a:prstGeom prst="rect">
            <a:avLst/>
          </a:prstGeom>
          <a:noFill/>
          <a:ln/>
        </p:spPr>
        <p:txBody>
          <a:bodyPr wrap="square" rtlCol="0" anchor="ctr"/>
          <a:lstStyle/>
          <a:p>
            <a:pPr indent="0" marL="0">
              <a:buNone/>
            </a:pPr>
            <a:r>
              <a:rPr lang="en-US" sz="1000" b="1" dirty="0">
                <a:solidFill>
                  <a:srgbClr val="0E6B8A"/>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"'Life is a stage and all the men and women merely players.'"</a:t>
            </a:r>
            <a:endParaRPr lang="en-US" sz="1000" dirty="0"/>
          </a:p>
        </p:txBody>
      </p:sp>
      <p:sp>
        <p:nvSpPr>
          <p:cNvPr id="13" name="Text 11"/>
          <p:cNvSpPr/>
          <p:nvPr/>
        </p:nvSpPr>
        <p:spPr>
          <a:xfrm>
            <a:off x="585216" y="2633472"/>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Names the stage as the comparison vehicle. Imports from theater: performance, assigned roles, a finite duration, an audience watching. Analytical move: which theatrical qualities are being imported, and what does that import do to the concept of human experience?</a:t>
            </a:r>
            <a:endParaRPr lang="en-US" sz="1000" dirty="0"/>
          </a:p>
        </p:txBody>
      </p:sp>
      <p:sp>
        <p:nvSpPr>
          <p:cNvPr id="14" name="Shape 12"/>
          <p:cNvSpPr/>
          <p:nvPr/>
        </p:nvSpPr>
        <p:spPr>
          <a:xfrm>
            <a:off x="4800600" y="1353312"/>
            <a:ext cx="4160520" cy="1773936"/>
          </a:xfrm>
          <a:prstGeom prst="roundRect">
            <a:avLst>
              <a:gd name="adj" fmla="val 4124"/>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5" name="Shape 13"/>
          <p:cNvSpPr/>
          <p:nvPr/>
        </p:nvSpPr>
        <p:spPr>
          <a:xfrm>
            <a:off x="4910328" y="1444752"/>
            <a:ext cx="1005840" cy="219456"/>
          </a:xfrm>
          <a:prstGeom prst="roundRect">
            <a:avLst>
              <a:gd name="adj" fmla="val 16667"/>
            </a:avLst>
          </a:prstGeom>
          <a:solidFill>
            <a:srgbClr val="0E6B8A"/>
          </a:solidFill>
          <a:ln w="12700">
            <a:solidFill>
              <a:srgbClr val="0E6B8A"/>
            </a:solidFill>
            <a:prstDash val="solid"/>
          </a:ln>
        </p:spPr>
      </p:sp>
      <p:sp>
        <p:nvSpPr>
          <p:cNvPr id="16" name="Text 14"/>
          <p:cNvSpPr/>
          <p:nvPr/>
        </p:nvSpPr>
        <p:spPr>
          <a:xfrm>
            <a:off x="4910328" y="144475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FIGURATIVE</a:t>
            </a:r>
            <a:endParaRPr lang="en-US" sz="800" dirty="0"/>
          </a:p>
        </p:txBody>
      </p:sp>
      <p:sp>
        <p:nvSpPr>
          <p:cNvPr id="17" name="Text 15"/>
          <p:cNvSpPr/>
          <p:nvPr/>
        </p:nvSpPr>
        <p:spPr>
          <a:xfrm>
            <a:off x="5989320" y="1426464"/>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Extended Metaphor</a:t>
            </a:r>
            <a:endParaRPr lang="en-US" sz="1400" dirty="0"/>
          </a:p>
        </p:txBody>
      </p:sp>
      <p:sp>
        <p:nvSpPr>
          <p:cNvPr id="18" name="Shape 16"/>
          <p:cNvSpPr/>
          <p:nvPr/>
        </p:nvSpPr>
        <p:spPr>
          <a:xfrm>
            <a:off x="4910328" y="1700784"/>
            <a:ext cx="3941064" cy="22860"/>
          </a:xfrm>
          <a:prstGeom prst="rect">
            <a:avLst/>
          </a:prstGeom>
          <a:solidFill>
            <a:srgbClr val="0E6B8A"/>
          </a:solidFill>
          <a:ln w="127">
            <a:solidFill>
              <a:srgbClr val="0E6B8A"/>
            </a:solidFill>
            <a:prstDash val="solid"/>
          </a:ln>
        </p:spPr>
      </p:sp>
      <p:sp>
        <p:nvSpPr>
          <p:cNvPr id="19" name="Text 17"/>
          <p:cNvSpPr/>
          <p:nvPr/>
        </p:nvSpPr>
        <p:spPr>
          <a:xfrm>
            <a:off x="4928616" y="1737360"/>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 metaphor sustained across multiple lines, paragraphs, or an entire work. The comparison's implications are developed in detail.</a:t>
            </a:r>
            <a:endParaRPr lang="en-US" sz="1050" dirty="0"/>
          </a:p>
        </p:txBody>
      </p:sp>
      <p:sp>
        <p:nvSpPr>
          <p:cNvPr id="20" name="Shape 18"/>
          <p:cNvSpPr/>
          <p:nvPr/>
        </p:nvSpPr>
        <p:spPr>
          <a:xfrm>
            <a:off x="4910328" y="2084832"/>
            <a:ext cx="3941064" cy="512064"/>
          </a:xfrm>
          <a:prstGeom prst="roundRect">
            <a:avLst>
              <a:gd name="adj" fmla="val 7143"/>
            </a:avLst>
          </a:prstGeom>
          <a:solidFill>
            <a:srgbClr val="FFFBF0"/>
          </a:solidFill>
          <a:ln w="7620">
            <a:solidFill>
              <a:srgbClr val="F0E8D0"/>
            </a:solidFill>
            <a:prstDash val="solid"/>
          </a:ln>
        </p:spPr>
      </p:sp>
      <p:sp>
        <p:nvSpPr>
          <p:cNvPr id="21" name="Text 19"/>
          <p:cNvSpPr/>
          <p:nvPr/>
        </p:nvSpPr>
        <p:spPr>
          <a:xfrm>
            <a:off x="4983480" y="2139696"/>
            <a:ext cx="3794760" cy="402336"/>
          </a:xfrm>
          <a:prstGeom prst="rect">
            <a:avLst/>
          </a:prstGeom>
          <a:noFill/>
          <a:ln/>
        </p:spPr>
        <p:txBody>
          <a:bodyPr wrap="square" rtlCol="0" anchor="ctr"/>
          <a:lstStyle/>
          <a:p>
            <a:pPr indent="0" marL="0">
              <a:buNone/>
            </a:pPr>
            <a:r>
              <a:rPr lang="en-US" sz="1000" b="1" dirty="0">
                <a:solidFill>
                  <a:srgbClr val="0E6B8A"/>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"Dickinson's poem 'Because I could not stop for Death' — Death as a courteous coachman, the journey as a carriage ride through stages of life."</a:t>
            </a:r>
            <a:endParaRPr lang="en-US" sz="1000" dirty="0"/>
          </a:p>
        </p:txBody>
      </p:sp>
      <p:sp>
        <p:nvSpPr>
          <p:cNvPr id="22" name="Text 20"/>
          <p:cNvSpPr/>
          <p:nvPr/>
        </p:nvSpPr>
        <p:spPr>
          <a:xfrm>
            <a:off x="4928616" y="2633472"/>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Every vehicle detail (the carriage, the leisurely pace, the proper dress) extends the mapping. Analytical move: which extended detail is analytically richest, and what does the extension accomplish that a single metaphor could not?</a:t>
            </a:r>
            <a:endParaRPr lang="en-US" sz="1000" dirty="0"/>
          </a:p>
        </p:txBody>
      </p:sp>
      <p:sp>
        <p:nvSpPr>
          <p:cNvPr id="23" name="Shape 21"/>
          <p:cNvSpPr/>
          <p:nvPr/>
        </p:nvSpPr>
        <p:spPr>
          <a:xfrm>
            <a:off x="457200" y="3236976"/>
            <a:ext cx="4160520" cy="1773936"/>
          </a:xfrm>
          <a:prstGeom prst="roundRect">
            <a:avLst>
              <a:gd name="adj" fmla="val 4124"/>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24" name="Shape 22"/>
          <p:cNvSpPr/>
          <p:nvPr/>
        </p:nvSpPr>
        <p:spPr>
          <a:xfrm>
            <a:off x="566928" y="3328416"/>
            <a:ext cx="1005840" cy="219456"/>
          </a:xfrm>
          <a:prstGeom prst="roundRect">
            <a:avLst>
              <a:gd name="adj" fmla="val 16667"/>
            </a:avLst>
          </a:prstGeom>
          <a:solidFill>
            <a:srgbClr val="0E6B8A"/>
          </a:solidFill>
          <a:ln w="12700">
            <a:solidFill>
              <a:srgbClr val="0E6B8A"/>
            </a:solidFill>
            <a:prstDash val="solid"/>
          </a:ln>
        </p:spPr>
      </p:sp>
      <p:sp>
        <p:nvSpPr>
          <p:cNvPr id="25" name="Text 23"/>
          <p:cNvSpPr/>
          <p:nvPr/>
        </p:nvSpPr>
        <p:spPr>
          <a:xfrm>
            <a:off x="566928" y="3328416"/>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FIGURATIVE</a:t>
            </a:r>
            <a:endParaRPr lang="en-US" sz="800" dirty="0"/>
          </a:p>
        </p:txBody>
      </p:sp>
      <p:sp>
        <p:nvSpPr>
          <p:cNvPr id="26" name="Text 24"/>
          <p:cNvSpPr/>
          <p:nvPr/>
        </p:nvSpPr>
        <p:spPr>
          <a:xfrm>
            <a:off x="1645920" y="3310128"/>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Conceit</a:t>
            </a:r>
            <a:endParaRPr lang="en-US" sz="1400" dirty="0"/>
          </a:p>
        </p:txBody>
      </p:sp>
      <p:sp>
        <p:nvSpPr>
          <p:cNvPr id="27" name="Shape 25"/>
          <p:cNvSpPr/>
          <p:nvPr/>
        </p:nvSpPr>
        <p:spPr>
          <a:xfrm>
            <a:off x="566928" y="3584448"/>
            <a:ext cx="3941064" cy="22860"/>
          </a:xfrm>
          <a:prstGeom prst="rect">
            <a:avLst/>
          </a:prstGeom>
          <a:solidFill>
            <a:srgbClr val="0E6B8A"/>
          </a:solidFill>
          <a:ln w="127">
            <a:solidFill>
              <a:srgbClr val="0E6B8A"/>
            </a:solidFill>
            <a:prstDash val="solid"/>
          </a:ln>
        </p:spPr>
      </p:sp>
      <p:sp>
        <p:nvSpPr>
          <p:cNvPr id="28" name="Text 26"/>
          <p:cNvSpPr/>
          <p:nvPr/>
        </p:nvSpPr>
        <p:spPr>
          <a:xfrm>
            <a:off x="585216" y="3621024"/>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An extended metaphor between two things that seem strikingly dissimilar — often intellectually surprising. Common in metaphysical poetry.</a:t>
            </a:r>
            <a:endParaRPr lang="en-US" sz="1050" dirty="0"/>
          </a:p>
        </p:txBody>
      </p:sp>
      <p:sp>
        <p:nvSpPr>
          <p:cNvPr id="29" name="Shape 27"/>
          <p:cNvSpPr/>
          <p:nvPr/>
        </p:nvSpPr>
        <p:spPr>
          <a:xfrm>
            <a:off x="566928" y="3968496"/>
            <a:ext cx="3941064" cy="512064"/>
          </a:xfrm>
          <a:prstGeom prst="roundRect">
            <a:avLst>
              <a:gd name="adj" fmla="val 7143"/>
            </a:avLst>
          </a:prstGeom>
          <a:solidFill>
            <a:srgbClr val="FFFBF0"/>
          </a:solidFill>
          <a:ln w="7620">
            <a:solidFill>
              <a:srgbClr val="F0E8D0"/>
            </a:solidFill>
            <a:prstDash val="solid"/>
          </a:ln>
        </p:spPr>
      </p:sp>
      <p:sp>
        <p:nvSpPr>
          <p:cNvPr id="30" name="Text 28"/>
          <p:cNvSpPr/>
          <p:nvPr/>
        </p:nvSpPr>
        <p:spPr>
          <a:xfrm>
            <a:off x="640080" y="4023360"/>
            <a:ext cx="3794760" cy="402336"/>
          </a:xfrm>
          <a:prstGeom prst="rect">
            <a:avLst/>
          </a:prstGeom>
          <a:noFill/>
          <a:ln/>
        </p:spPr>
        <p:txBody>
          <a:bodyPr wrap="square" rtlCol="0" anchor="ctr"/>
          <a:lstStyle/>
          <a:p>
            <a:pPr indent="0" marL="0">
              <a:buNone/>
            </a:pPr>
            <a:r>
              <a:rPr lang="en-US" sz="1000" b="1" dirty="0">
                <a:solidFill>
                  <a:srgbClr val="0E6B8A"/>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"Donne's compass conceit: two souls compared to the legs of a compass — one fixed at home, the other traveling but always returning."</a:t>
            </a:r>
            <a:endParaRPr lang="en-US" sz="1000" dirty="0"/>
          </a:p>
        </p:txBody>
      </p:sp>
      <p:sp>
        <p:nvSpPr>
          <p:cNvPr id="31" name="Text 29"/>
          <p:cNvSpPr/>
          <p:nvPr/>
        </p:nvSpPr>
        <p:spPr>
          <a:xfrm>
            <a:off x="585216" y="4517136"/>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surprise of the vehicle is analytically significant. Analytical move: why this vehicle? What does the strangeness of the comparison accomplish? What does it reveal about the tenor?</a:t>
            </a:r>
            <a:endParaRPr lang="en-US" sz="1000" dirty="0"/>
          </a:p>
        </p:txBody>
      </p:sp>
      <p:sp>
        <p:nvSpPr>
          <p:cNvPr id="32" name="Shape 30"/>
          <p:cNvSpPr/>
          <p:nvPr/>
        </p:nvSpPr>
        <p:spPr>
          <a:xfrm>
            <a:off x="4800600" y="3236976"/>
            <a:ext cx="4160520" cy="1773936"/>
          </a:xfrm>
          <a:prstGeom prst="roundRect">
            <a:avLst>
              <a:gd name="adj" fmla="val 4124"/>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33" name="Shape 31"/>
          <p:cNvSpPr/>
          <p:nvPr/>
        </p:nvSpPr>
        <p:spPr>
          <a:xfrm>
            <a:off x="4910328" y="3328416"/>
            <a:ext cx="1005840" cy="219456"/>
          </a:xfrm>
          <a:prstGeom prst="roundRect">
            <a:avLst>
              <a:gd name="adj" fmla="val 16667"/>
            </a:avLst>
          </a:prstGeom>
          <a:solidFill>
            <a:srgbClr val="0E6B8A"/>
          </a:solidFill>
          <a:ln w="12700">
            <a:solidFill>
              <a:srgbClr val="0E6B8A"/>
            </a:solidFill>
            <a:prstDash val="solid"/>
          </a:ln>
        </p:spPr>
      </p:sp>
      <p:sp>
        <p:nvSpPr>
          <p:cNvPr id="34" name="Text 32"/>
          <p:cNvSpPr/>
          <p:nvPr/>
        </p:nvSpPr>
        <p:spPr>
          <a:xfrm>
            <a:off x="4910328" y="3328416"/>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FIGURATIVE</a:t>
            </a:r>
            <a:endParaRPr lang="en-US" sz="800" dirty="0"/>
          </a:p>
        </p:txBody>
      </p:sp>
      <p:sp>
        <p:nvSpPr>
          <p:cNvPr id="35" name="Text 33"/>
          <p:cNvSpPr/>
          <p:nvPr/>
        </p:nvSpPr>
        <p:spPr>
          <a:xfrm>
            <a:off x="5989320" y="3310128"/>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Simile</a:t>
            </a:r>
            <a:endParaRPr lang="en-US" sz="1400" dirty="0"/>
          </a:p>
        </p:txBody>
      </p:sp>
      <p:sp>
        <p:nvSpPr>
          <p:cNvPr id="36" name="Shape 34"/>
          <p:cNvSpPr/>
          <p:nvPr/>
        </p:nvSpPr>
        <p:spPr>
          <a:xfrm>
            <a:off x="4910328" y="3584448"/>
            <a:ext cx="3941064" cy="22860"/>
          </a:xfrm>
          <a:prstGeom prst="rect">
            <a:avLst/>
          </a:prstGeom>
          <a:solidFill>
            <a:srgbClr val="0E6B8A"/>
          </a:solidFill>
          <a:ln w="127">
            <a:solidFill>
              <a:srgbClr val="0E6B8A"/>
            </a:solidFill>
            <a:prstDash val="solid"/>
          </a:ln>
        </p:spPr>
      </p:sp>
      <p:sp>
        <p:nvSpPr>
          <p:cNvPr id="37" name="Text 35"/>
          <p:cNvSpPr/>
          <p:nvPr/>
        </p:nvSpPr>
        <p:spPr>
          <a:xfrm>
            <a:off x="4928616" y="3621024"/>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 comparison between two unlike things using 'like' or 'as.' The explicit signal ('like,' 'as') is the distinguishing feature from metaphor.</a:t>
            </a:r>
            <a:endParaRPr lang="en-US" sz="1050" dirty="0"/>
          </a:p>
        </p:txBody>
      </p:sp>
      <p:sp>
        <p:nvSpPr>
          <p:cNvPr id="38" name="Shape 36"/>
          <p:cNvSpPr/>
          <p:nvPr/>
        </p:nvSpPr>
        <p:spPr>
          <a:xfrm>
            <a:off x="4910328" y="3968496"/>
            <a:ext cx="3941064" cy="512064"/>
          </a:xfrm>
          <a:prstGeom prst="roundRect">
            <a:avLst>
              <a:gd name="adj" fmla="val 7143"/>
            </a:avLst>
          </a:prstGeom>
          <a:solidFill>
            <a:srgbClr val="FFFBF0"/>
          </a:solidFill>
          <a:ln w="7620">
            <a:solidFill>
              <a:srgbClr val="F0E8D0"/>
            </a:solidFill>
            <a:prstDash val="solid"/>
          </a:ln>
        </p:spPr>
      </p:sp>
      <p:sp>
        <p:nvSpPr>
          <p:cNvPr id="39" name="Text 37"/>
          <p:cNvSpPr/>
          <p:nvPr/>
        </p:nvSpPr>
        <p:spPr>
          <a:xfrm>
            <a:off x="4983480" y="4023360"/>
            <a:ext cx="3794760" cy="402336"/>
          </a:xfrm>
          <a:prstGeom prst="rect">
            <a:avLst/>
          </a:prstGeom>
          <a:noFill/>
          <a:ln/>
        </p:spPr>
        <p:txBody>
          <a:bodyPr wrap="square" rtlCol="0" anchor="ctr"/>
          <a:lstStyle/>
          <a:p>
            <a:pPr indent="0" marL="0">
              <a:buNone/>
            </a:pPr>
            <a:r>
              <a:rPr lang="en-US" sz="1000" b="1" dirty="0">
                <a:solidFill>
                  <a:srgbClr val="0E6B8A"/>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"'My love is like a red, red rose.'"</a:t>
            </a:r>
            <a:endParaRPr lang="en-US" sz="1000" dirty="0"/>
          </a:p>
        </p:txBody>
      </p:sp>
      <p:sp>
        <p:nvSpPr>
          <p:cNvPr id="40" name="Text 38"/>
          <p:cNvSpPr/>
          <p:nvPr/>
        </p:nvSpPr>
        <p:spPr>
          <a:xfrm>
            <a:off x="4928616" y="4517136"/>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'like' creates a comparison that holds both terms separate — the love remains itself, the rose remains itself, the reader navigates the comparison. Analytical move: does the simile acknowledge the comparison's limits in a way metaphor does not? What qualities of the rose are relevant here?</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Figurative Language: Personification, Apostrophe, Synecdoche, Metonymy</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C1200"/>
                </a:solidFill>
                <a:latin typeface="Calibri" pitchFamily="34" charset="0"/>
                <a:ea typeface="Calibri" pitchFamily="34" charset="-122"/>
                <a:cs typeface="Calibri" pitchFamily="34" charset="-120"/>
              </a:rPr>
              <a:t>Four devices that involve displacement — attributing human qualities to non-humans, or substituting part for whole, or substituting associated term for actual term.</a:t>
            </a:r>
            <a:endParaRPr lang="en-US" sz="1400" dirty="0"/>
          </a:p>
        </p:txBody>
      </p:sp>
      <p:sp>
        <p:nvSpPr>
          <p:cNvPr id="5" name="Shape 3"/>
          <p:cNvSpPr/>
          <p:nvPr/>
        </p:nvSpPr>
        <p:spPr>
          <a:xfrm>
            <a:off x="457200" y="1389888"/>
            <a:ext cx="4160520" cy="1773936"/>
          </a:xfrm>
          <a:prstGeom prst="roundRect">
            <a:avLst>
              <a:gd name="adj" fmla="val 4124"/>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566928" y="1481328"/>
            <a:ext cx="1005840" cy="219456"/>
          </a:xfrm>
          <a:prstGeom prst="roundRect">
            <a:avLst>
              <a:gd name="adj" fmla="val 16667"/>
            </a:avLst>
          </a:prstGeom>
          <a:solidFill>
            <a:srgbClr val="0E6B8A"/>
          </a:solidFill>
          <a:ln w="12700">
            <a:solidFill>
              <a:srgbClr val="0E6B8A"/>
            </a:solidFill>
            <a:prstDash val="solid"/>
          </a:ln>
        </p:spPr>
      </p:sp>
      <p:sp>
        <p:nvSpPr>
          <p:cNvPr id="7" name="Text 5"/>
          <p:cNvSpPr/>
          <p:nvPr/>
        </p:nvSpPr>
        <p:spPr>
          <a:xfrm>
            <a:off x="566928" y="1481328"/>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FIGURATIVE</a:t>
            </a:r>
            <a:endParaRPr lang="en-US" sz="800" dirty="0"/>
          </a:p>
        </p:txBody>
      </p:sp>
      <p:sp>
        <p:nvSpPr>
          <p:cNvPr id="8" name="Text 6"/>
          <p:cNvSpPr/>
          <p:nvPr/>
        </p:nvSpPr>
        <p:spPr>
          <a:xfrm>
            <a:off x="1645920" y="1463040"/>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Personification</a:t>
            </a:r>
            <a:endParaRPr lang="en-US" sz="1400" dirty="0"/>
          </a:p>
        </p:txBody>
      </p:sp>
      <p:sp>
        <p:nvSpPr>
          <p:cNvPr id="9" name="Shape 7"/>
          <p:cNvSpPr/>
          <p:nvPr/>
        </p:nvSpPr>
        <p:spPr>
          <a:xfrm>
            <a:off x="566928" y="1737360"/>
            <a:ext cx="3941064" cy="22860"/>
          </a:xfrm>
          <a:prstGeom prst="rect">
            <a:avLst/>
          </a:prstGeom>
          <a:solidFill>
            <a:srgbClr val="0E6B8A"/>
          </a:solidFill>
          <a:ln w="127">
            <a:solidFill>
              <a:srgbClr val="0E6B8A"/>
            </a:solidFill>
            <a:prstDash val="solid"/>
          </a:ln>
        </p:spPr>
      </p:sp>
      <p:sp>
        <p:nvSpPr>
          <p:cNvPr id="10" name="Text 8"/>
          <p:cNvSpPr/>
          <p:nvPr/>
        </p:nvSpPr>
        <p:spPr>
          <a:xfrm>
            <a:off x="585216" y="1773936"/>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Attributing human qualities, actions, or characteristics to non-human things. A subtype of metaphor.</a:t>
            </a:r>
            <a:endParaRPr lang="en-US" sz="1050" dirty="0"/>
          </a:p>
        </p:txBody>
      </p:sp>
      <p:sp>
        <p:nvSpPr>
          <p:cNvPr id="11" name="Shape 9"/>
          <p:cNvSpPr/>
          <p:nvPr/>
        </p:nvSpPr>
        <p:spPr>
          <a:xfrm>
            <a:off x="566928" y="2121408"/>
            <a:ext cx="3941064" cy="512064"/>
          </a:xfrm>
          <a:prstGeom prst="roundRect">
            <a:avLst>
              <a:gd name="adj" fmla="val 7143"/>
            </a:avLst>
          </a:prstGeom>
          <a:solidFill>
            <a:srgbClr val="FFFBF0"/>
          </a:solidFill>
          <a:ln w="7620">
            <a:solidFill>
              <a:srgbClr val="F0E8D0"/>
            </a:solidFill>
            <a:prstDash val="solid"/>
          </a:ln>
        </p:spPr>
      </p:sp>
      <p:sp>
        <p:nvSpPr>
          <p:cNvPr id="12" name="Text 10"/>
          <p:cNvSpPr/>
          <p:nvPr/>
        </p:nvSpPr>
        <p:spPr>
          <a:xfrm>
            <a:off x="640080" y="2176272"/>
            <a:ext cx="3794760" cy="402336"/>
          </a:xfrm>
          <a:prstGeom prst="rect">
            <a:avLst/>
          </a:prstGeom>
          <a:noFill/>
          <a:ln/>
        </p:spPr>
        <p:txBody>
          <a:bodyPr wrap="square" rtlCol="0" anchor="ctr"/>
          <a:lstStyle/>
          <a:p>
            <a:pPr indent="0" marL="0">
              <a:buNone/>
            </a:pPr>
            <a:r>
              <a:rPr lang="en-US" sz="1000" b="1" dirty="0">
                <a:solidFill>
                  <a:srgbClr val="0E6B8A"/>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"'The storm howled its fury at the coast.'"</a:t>
            </a:r>
            <a:endParaRPr lang="en-US" sz="1000" dirty="0"/>
          </a:p>
        </p:txBody>
      </p:sp>
      <p:sp>
        <p:nvSpPr>
          <p:cNvPr id="13" name="Text 11"/>
          <p:cNvSpPr/>
          <p:nvPr/>
        </p:nvSpPr>
        <p:spPr>
          <a:xfrm>
            <a:off x="585216" y="2670048"/>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'Howled its fury' imports intentionality and emotional agency into meteorological phenomena. Analytical move: what does giving the storm volition accomplish? What does it say about the relationship between natural forces and human experience?</a:t>
            </a:r>
            <a:endParaRPr lang="en-US" sz="1000" dirty="0"/>
          </a:p>
        </p:txBody>
      </p:sp>
      <p:sp>
        <p:nvSpPr>
          <p:cNvPr id="14" name="Shape 12"/>
          <p:cNvSpPr/>
          <p:nvPr/>
        </p:nvSpPr>
        <p:spPr>
          <a:xfrm>
            <a:off x="4800600" y="1389888"/>
            <a:ext cx="4160520" cy="1773936"/>
          </a:xfrm>
          <a:prstGeom prst="roundRect">
            <a:avLst>
              <a:gd name="adj" fmla="val 4124"/>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5" name="Shape 13"/>
          <p:cNvSpPr/>
          <p:nvPr/>
        </p:nvSpPr>
        <p:spPr>
          <a:xfrm>
            <a:off x="4910328" y="1481328"/>
            <a:ext cx="1005840" cy="219456"/>
          </a:xfrm>
          <a:prstGeom prst="roundRect">
            <a:avLst>
              <a:gd name="adj" fmla="val 16667"/>
            </a:avLst>
          </a:prstGeom>
          <a:solidFill>
            <a:srgbClr val="0E6B8A"/>
          </a:solidFill>
          <a:ln w="12700">
            <a:solidFill>
              <a:srgbClr val="0E6B8A"/>
            </a:solidFill>
            <a:prstDash val="solid"/>
          </a:ln>
        </p:spPr>
      </p:sp>
      <p:sp>
        <p:nvSpPr>
          <p:cNvPr id="16" name="Text 14"/>
          <p:cNvSpPr/>
          <p:nvPr/>
        </p:nvSpPr>
        <p:spPr>
          <a:xfrm>
            <a:off x="4910328" y="1481328"/>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FIGURATIVE</a:t>
            </a:r>
            <a:endParaRPr lang="en-US" sz="800" dirty="0"/>
          </a:p>
        </p:txBody>
      </p:sp>
      <p:sp>
        <p:nvSpPr>
          <p:cNvPr id="17" name="Text 15"/>
          <p:cNvSpPr/>
          <p:nvPr/>
        </p:nvSpPr>
        <p:spPr>
          <a:xfrm>
            <a:off x="5989320" y="1463040"/>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Apostrophe</a:t>
            </a:r>
            <a:endParaRPr lang="en-US" sz="1400" dirty="0"/>
          </a:p>
        </p:txBody>
      </p:sp>
      <p:sp>
        <p:nvSpPr>
          <p:cNvPr id="18" name="Shape 16"/>
          <p:cNvSpPr/>
          <p:nvPr/>
        </p:nvSpPr>
        <p:spPr>
          <a:xfrm>
            <a:off x="4910328" y="1737360"/>
            <a:ext cx="3941064" cy="22860"/>
          </a:xfrm>
          <a:prstGeom prst="rect">
            <a:avLst/>
          </a:prstGeom>
          <a:solidFill>
            <a:srgbClr val="0E6B8A"/>
          </a:solidFill>
          <a:ln w="127">
            <a:solidFill>
              <a:srgbClr val="0E6B8A"/>
            </a:solidFill>
            <a:prstDash val="solid"/>
          </a:ln>
        </p:spPr>
      </p:sp>
      <p:sp>
        <p:nvSpPr>
          <p:cNvPr id="19" name="Text 17"/>
          <p:cNvSpPr/>
          <p:nvPr/>
        </p:nvSpPr>
        <p:spPr>
          <a:xfrm>
            <a:off x="4928616" y="1773936"/>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Direct address to an absent person, a dead person, an abstract quality, or a non-human entity as if they could respond.</a:t>
            </a:r>
            <a:endParaRPr lang="en-US" sz="1050" dirty="0"/>
          </a:p>
        </p:txBody>
      </p:sp>
      <p:sp>
        <p:nvSpPr>
          <p:cNvPr id="20" name="Shape 18"/>
          <p:cNvSpPr/>
          <p:nvPr/>
        </p:nvSpPr>
        <p:spPr>
          <a:xfrm>
            <a:off x="4910328" y="2121408"/>
            <a:ext cx="3941064" cy="512064"/>
          </a:xfrm>
          <a:prstGeom prst="roundRect">
            <a:avLst>
              <a:gd name="adj" fmla="val 7143"/>
            </a:avLst>
          </a:prstGeom>
          <a:solidFill>
            <a:srgbClr val="FFFBF0"/>
          </a:solidFill>
          <a:ln w="7620">
            <a:solidFill>
              <a:srgbClr val="F0E8D0"/>
            </a:solidFill>
            <a:prstDash val="solid"/>
          </a:ln>
        </p:spPr>
      </p:sp>
      <p:sp>
        <p:nvSpPr>
          <p:cNvPr id="21" name="Text 19"/>
          <p:cNvSpPr/>
          <p:nvPr/>
        </p:nvSpPr>
        <p:spPr>
          <a:xfrm>
            <a:off x="4983480" y="2176272"/>
            <a:ext cx="3794760" cy="402336"/>
          </a:xfrm>
          <a:prstGeom prst="rect">
            <a:avLst/>
          </a:prstGeom>
          <a:noFill/>
          <a:ln/>
        </p:spPr>
        <p:txBody>
          <a:bodyPr wrap="square" rtlCol="0" anchor="ctr"/>
          <a:lstStyle/>
          <a:p>
            <a:pPr indent="0" marL="0">
              <a:buNone/>
            </a:pPr>
            <a:r>
              <a:rPr lang="en-US" sz="1000" b="1" dirty="0">
                <a:solidFill>
                  <a:srgbClr val="0E6B8A"/>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"'O Death, where is thy sting?'"</a:t>
            </a:r>
            <a:endParaRPr lang="en-US" sz="1000" dirty="0"/>
          </a:p>
        </p:txBody>
      </p:sp>
      <p:sp>
        <p:nvSpPr>
          <p:cNvPr id="22" name="Text 20"/>
          <p:cNvSpPr/>
          <p:nvPr/>
        </p:nvSpPr>
        <p:spPr>
          <a:xfrm>
            <a:off x="4928616" y="2670048"/>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address to Death as a present interlocutor transforms an abstraction into a participant in the speaker's argument. Analytical move: what does making the abstraction addressable accomplish? What does it reveal about the speaker's relationship to the subject?</a:t>
            </a:r>
            <a:endParaRPr lang="en-US" sz="1000" dirty="0"/>
          </a:p>
        </p:txBody>
      </p:sp>
      <p:sp>
        <p:nvSpPr>
          <p:cNvPr id="23" name="Shape 21"/>
          <p:cNvSpPr/>
          <p:nvPr/>
        </p:nvSpPr>
        <p:spPr>
          <a:xfrm>
            <a:off x="457200" y="3273552"/>
            <a:ext cx="4160520" cy="1773936"/>
          </a:xfrm>
          <a:prstGeom prst="roundRect">
            <a:avLst>
              <a:gd name="adj" fmla="val 4124"/>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24" name="Shape 22"/>
          <p:cNvSpPr/>
          <p:nvPr/>
        </p:nvSpPr>
        <p:spPr>
          <a:xfrm>
            <a:off x="566928" y="3364992"/>
            <a:ext cx="1005840" cy="219456"/>
          </a:xfrm>
          <a:prstGeom prst="roundRect">
            <a:avLst>
              <a:gd name="adj" fmla="val 16667"/>
            </a:avLst>
          </a:prstGeom>
          <a:solidFill>
            <a:srgbClr val="0E6B8A"/>
          </a:solidFill>
          <a:ln w="12700">
            <a:solidFill>
              <a:srgbClr val="0E6B8A"/>
            </a:solidFill>
            <a:prstDash val="solid"/>
          </a:ln>
        </p:spPr>
      </p:sp>
      <p:sp>
        <p:nvSpPr>
          <p:cNvPr id="25" name="Text 23"/>
          <p:cNvSpPr/>
          <p:nvPr/>
        </p:nvSpPr>
        <p:spPr>
          <a:xfrm>
            <a:off x="566928" y="336499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FIGURATIVE</a:t>
            </a:r>
            <a:endParaRPr lang="en-US" sz="800" dirty="0"/>
          </a:p>
        </p:txBody>
      </p:sp>
      <p:sp>
        <p:nvSpPr>
          <p:cNvPr id="26" name="Text 24"/>
          <p:cNvSpPr/>
          <p:nvPr/>
        </p:nvSpPr>
        <p:spPr>
          <a:xfrm>
            <a:off x="1645920" y="3346704"/>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Synecdoche</a:t>
            </a:r>
            <a:endParaRPr lang="en-US" sz="1400" dirty="0"/>
          </a:p>
        </p:txBody>
      </p:sp>
      <p:sp>
        <p:nvSpPr>
          <p:cNvPr id="27" name="Shape 25"/>
          <p:cNvSpPr/>
          <p:nvPr/>
        </p:nvSpPr>
        <p:spPr>
          <a:xfrm>
            <a:off x="566928" y="3621024"/>
            <a:ext cx="3941064" cy="22860"/>
          </a:xfrm>
          <a:prstGeom prst="rect">
            <a:avLst/>
          </a:prstGeom>
          <a:solidFill>
            <a:srgbClr val="0E6B8A"/>
          </a:solidFill>
          <a:ln w="127">
            <a:solidFill>
              <a:srgbClr val="0E6B8A"/>
            </a:solidFill>
            <a:prstDash val="solid"/>
          </a:ln>
        </p:spPr>
      </p:sp>
      <p:sp>
        <p:nvSpPr>
          <p:cNvPr id="28" name="Text 26"/>
          <p:cNvSpPr/>
          <p:nvPr/>
        </p:nvSpPr>
        <p:spPr>
          <a:xfrm>
            <a:off x="585216" y="3657600"/>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Using a part to represent a whole, or a whole to represent a part.</a:t>
            </a:r>
            <a:endParaRPr lang="en-US" sz="1050" dirty="0"/>
          </a:p>
        </p:txBody>
      </p:sp>
      <p:sp>
        <p:nvSpPr>
          <p:cNvPr id="29" name="Shape 27"/>
          <p:cNvSpPr/>
          <p:nvPr/>
        </p:nvSpPr>
        <p:spPr>
          <a:xfrm>
            <a:off x="566928" y="4005072"/>
            <a:ext cx="3941064" cy="512064"/>
          </a:xfrm>
          <a:prstGeom prst="roundRect">
            <a:avLst>
              <a:gd name="adj" fmla="val 7143"/>
            </a:avLst>
          </a:prstGeom>
          <a:solidFill>
            <a:srgbClr val="FFFBF0"/>
          </a:solidFill>
          <a:ln w="7620">
            <a:solidFill>
              <a:srgbClr val="F0E8D0"/>
            </a:solidFill>
            <a:prstDash val="solid"/>
          </a:ln>
        </p:spPr>
      </p:sp>
      <p:sp>
        <p:nvSpPr>
          <p:cNvPr id="30" name="Text 28"/>
          <p:cNvSpPr/>
          <p:nvPr/>
        </p:nvSpPr>
        <p:spPr>
          <a:xfrm>
            <a:off x="640080" y="4059936"/>
            <a:ext cx="3794760" cy="402336"/>
          </a:xfrm>
          <a:prstGeom prst="rect">
            <a:avLst/>
          </a:prstGeom>
          <a:noFill/>
          <a:ln/>
        </p:spPr>
        <p:txBody>
          <a:bodyPr wrap="square" rtlCol="0" anchor="ctr"/>
          <a:lstStyle/>
          <a:p>
            <a:pPr indent="0" marL="0">
              <a:buNone/>
            </a:pPr>
            <a:r>
              <a:rPr lang="en-US" sz="1000" b="1" dirty="0">
                <a:solidFill>
                  <a:srgbClr val="0E6B8A"/>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"'All hands on deck.' (hands = sailors)"</a:t>
            </a:r>
            <a:endParaRPr lang="en-US" sz="1000" dirty="0"/>
          </a:p>
        </p:txBody>
      </p:sp>
      <p:sp>
        <p:nvSpPr>
          <p:cNvPr id="31" name="Text 29"/>
          <p:cNvSpPr/>
          <p:nvPr/>
        </p:nvSpPr>
        <p:spPr>
          <a:xfrm>
            <a:off x="585216" y="4553712"/>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'All hands' reduces sailors to their most functional component. Analytical move: which part has been chosen, and what does the selection reveal? (Hands = labor; eyes = attention; ears = compliance — each reduces differently.)</a:t>
            </a:r>
            <a:endParaRPr lang="en-US" sz="1000" dirty="0"/>
          </a:p>
        </p:txBody>
      </p:sp>
      <p:sp>
        <p:nvSpPr>
          <p:cNvPr id="32" name="Shape 30"/>
          <p:cNvSpPr/>
          <p:nvPr/>
        </p:nvSpPr>
        <p:spPr>
          <a:xfrm>
            <a:off x="4800600" y="3273552"/>
            <a:ext cx="4160520" cy="1773936"/>
          </a:xfrm>
          <a:prstGeom prst="roundRect">
            <a:avLst>
              <a:gd name="adj" fmla="val 4124"/>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33" name="Shape 31"/>
          <p:cNvSpPr/>
          <p:nvPr/>
        </p:nvSpPr>
        <p:spPr>
          <a:xfrm>
            <a:off x="4910328" y="3364992"/>
            <a:ext cx="1005840" cy="219456"/>
          </a:xfrm>
          <a:prstGeom prst="roundRect">
            <a:avLst>
              <a:gd name="adj" fmla="val 16667"/>
            </a:avLst>
          </a:prstGeom>
          <a:solidFill>
            <a:srgbClr val="0E6B8A"/>
          </a:solidFill>
          <a:ln w="12700">
            <a:solidFill>
              <a:srgbClr val="0E6B8A"/>
            </a:solidFill>
            <a:prstDash val="solid"/>
          </a:ln>
        </p:spPr>
      </p:sp>
      <p:sp>
        <p:nvSpPr>
          <p:cNvPr id="34" name="Text 32"/>
          <p:cNvSpPr/>
          <p:nvPr/>
        </p:nvSpPr>
        <p:spPr>
          <a:xfrm>
            <a:off x="4910328" y="336499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FIGURATIVE</a:t>
            </a:r>
            <a:endParaRPr lang="en-US" sz="800" dirty="0"/>
          </a:p>
        </p:txBody>
      </p:sp>
      <p:sp>
        <p:nvSpPr>
          <p:cNvPr id="35" name="Text 33"/>
          <p:cNvSpPr/>
          <p:nvPr/>
        </p:nvSpPr>
        <p:spPr>
          <a:xfrm>
            <a:off x="5989320" y="3346704"/>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Metonymy</a:t>
            </a:r>
            <a:endParaRPr lang="en-US" sz="1400" dirty="0"/>
          </a:p>
        </p:txBody>
      </p:sp>
      <p:sp>
        <p:nvSpPr>
          <p:cNvPr id="36" name="Shape 34"/>
          <p:cNvSpPr/>
          <p:nvPr/>
        </p:nvSpPr>
        <p:spPr>
          <a:xfrm>
            <a:off x="4910328" y="3621024"/>
            <a:ext cx="3941064" cy="22860"/>
          </a:xfrm>
          <a:prstGeom prst="rect">
            <a:avLst/>
          </a:prstGeom>
          <a:solidFill>
            <a:srgbClr val="0E6B8A"/>
          </a:solidFill>
          <a:ln w="127">
            <a:solidFill>
              <a:srgbClr val="0E6B8A"/>
            </a:solidFill>
            <a:prstDash val="solid"/>
          </a:ln>
        </p:spPr>
      </p:sp>
      <p:sp>
        <p:nvSpPr>
          <p:cNvPr id="37" name="Text 35"/>
          <p:cNvSpPr/>
          <p:nvPr/>
        </p:nvSpPr>
        <p:spPr>
          <a:xfrm>
            <a:off x="4928616" y="3657600"/>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Substituting the name of one thing for something closely associated with it. Different from synecdoche: the substituted term is associated but not part/whole.</a:t>
            </a:r>
            <a:endParaRPr lang="en-US" sz="1050" dirty="0"/>
          </a:p>
        </p:txBody>
      </p:sp>
      <p:sp>
        <p:nvSpPr>
          <p:cNvPr id="38" name="Shape 36"/>
          <p:cNvSpPr/>
          <p:nvPr/>
        </p:nvSpPr>
        <p:spPr>
          <a:xfrm>
            <a:off x="4910328" y="4005072"/>
            <a:ext cx="3941064" cy="512064"/>
          </a:xfrm>
          <a:prstGeom prst="roundRect">
            <a:avLst>
              <a:gd name="adj" fmla="val 7143"/>
            </a:avLst>
          </a:prstGeom>
          <a:solidFill>
            <a:srgbClr val="FFFBF0"/>
          </a:solidFill>
          <a:ln w="7620">
            <a:solidFill>
              <a:srgbClr val="F0E8D0"/>
            </a:solidFill>
            <a:prstDash val="solid"/>
          </a:ln>
        </p:spPr>
      </p:sp>
      <p:sp>
        <p:nvSpPr>
          <p:cNvPr id="39" name="Text 37"/>
          <p:cNvSpPr/>
          <p:nvPr/>
        </p:nvSpPr>
        <p:spPr>
          <a:xfrm>
            <a:off x="4983480" y="4059936"/>
            <a:ext cx="3794760" cy="402336"/>
          </a:xfrm>
          <a:prstGeom prst="rect">
            <a:avLst/>
          </a:prstGeom>
          <a:noFill/>
          <a:ln/>
        </p:spPr>
        <p:txBody>
          <a:bodyPr wrap="square" rtlCol="0" anchor="ctr"/>
          <a:lstStyle/>
          <a:p>
            <a:pPr indent="0" marL="0">
              <a:buNone/>
            </a:pPr>
            <a:r>
              <a:rPr lang="en-US" sz="1000" b="1" dirty="0">
                <a:solidFill>
                  <a:srgbClr val="0E6B8A"/>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"'The pen is mightier than the sword.' (pen = written word; sword = military force)"</a:t>
            </a:r>
            <a:endParaRPr lang="en-US" sz="1000" dirty="0"/>
          </a:p>
        </p:txBody>
      </p:sp>
      <p:sp>
        <p:nvSpPr>
          <p:cNvPr id="40" name="Text 38"/>
          <p:cNvSpPr/>
          <p:nvPr/>
        </p:nvSpPr>
        <p:spPr>
          <a:xfrm>
            <a:off x="4928616" y="4553712"/>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Metonymy transfers meaning through association rather than part/whole relation. Analytical move: what qualities of the associated term are imported, and what does the substitution accomplish that direct naming would not?</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Figurative Language: Hyperbole, Understatement/Litotes, Irony, Paradox</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400" dirty="0">
                <a:solidFill>
                  <a:srgbClr val="1C1200"/>
                </a:solidFill>
                <a:latin typeface="Calibri" pitchFamily="34" charset="0"/>
                <a:ea typeface="Calibri" pitchFamily="34" charset="-122"/>
                <a:cs typeface="Calibri" pitchFamily="34" charset="-120"/>
              </a:rPr>
              <a:t>Four devices that work through the gap between what is said and what is meant. The gap is the analytical content.</a:t>
            </a:r>
            <a:endParaRPr lang="en-US" sz="1400" dirty="0"/>
          </a:p>
        </p:txBody>
      </p:sp>
      <p:sp>
        <p:nvSpPr>
          <p:cNvPr id="5" name="Shape 3"/>
          <p:cNvSpPr/>
          <p:nvPr/>
        </p:nvSpPr>
        <p:spPr>
          <a:xfrm>
            <a:off x="457200" y="1353312"/>
            <a:ext cx="4160520" cy="1773936"/>
          </a:xfrm>
          <a:prstGeom prst="roundRect">
            <a:avLst>
              <a:gd name="adj" fmla="val 4124"/>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566928" y="1444752"/>
            <a:ext cx="1005840" cy="219456"/>
          </a:xfrm>
          <a:prstGeom prst="roundRect">
            <a:avLst>
              <a:gd name="adj" fmla="val 16667"/>
            </a:avLst>
          </a:prstGeom>
          <a:solidFill>
            <a:srgbClr val="0E6B8A"/>
          </a:solidFill>
          <a:ln w="12700">
            <a:solidFill>
              <a:srgbClr val="0E6B8A"/>
            </a:solidFill>
            <a:prstDash val="solid"/>
          </a:ln>
        </p:spPr>
      </p:sp>
      <p:sp>
        <p:nvSpPr>
          <p:cNvPr id="7" name="Text 5"/>
          <p:cNvSpPr/>
          <p:nvPr/>
        </p:nvSpPr>
        <p:spPr>
          <a:xfrm>
            <a:off x="566928" y="144475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FIGURATIVE</a:t>
            </a:r>
            <a:endParaRPr lang="en-US" sz="800" dirty="0"/>
          </a:p>
        </p:txBody>
      </p:sp>
      <p:sp>
        <p:nvSpPr>
          <p:cNvPr id="8" name="Text 6"/>
          <p:cNvSpPr/>
          <p:nvPr/>
        </p:nvSpPr>
        <p:spPr>
          <a:xfrm>
            <a:off x="1645920" y="1426464"/>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Hyperbole</a:t>
            </a:r>
            <a:endParaRPr lang="en-US" sz="1400" dirty="0"/>
          </a:p>
        </p:txBody>
      </p:sp>
      <p:sp>
        <p:nvSpPr>
          <p:cNvPr id="9" name="Shape 7"/>
          <p:cNvSpPr/>
          <p:nvPr/>
        </p:nvSpPr>
        <p:spPr>
          <a:xfrm>
            <a:off x="566928" y="1700784"/>
            <a:ext cx="3941064" cy="22860"/>
          </a:xfrm>
          <a:prstGeom prst="rect">
            <a:avLst/>
          </a:prstGeom>
          <a:solidFill>
            <a:srgbClr val="0E6B8A"/>
          </a:solidFill>
          <a:ln w="127">
            <a:solidFill>
              <a:srgbClr val="0E6B8A"/>
            </a:solidFill>
            <a:prstDash val="solid"/>
          </a:ln>
        </p:spPr>
      </p:sp>
      <p:sp>
        <p:nvSpPr>
          <p:cNvPr id="10" name="Text 8"/>
          <p:cNvSpPr/>
          <p:nvPr/>
        </p:nvSpPr>
        <p:spPr>
          <a:xfrm>
            <a:off x="585216" y="1737360"/>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Deliberate exaggeration for effect. Not intended literally; the excess itself carries meaning.</a:t>
            </a:r>
            <a:endParaRPr lang="en-US" sz="1050" dirty="0"/>
          </a:p>
        </p:txBody>
      </p:sp>
      <p:sp>
        <p:nvSpPr>
          <p:cNvPr id="11" name="Shape 9"/>
          <p:cNvSpPr/>
          <p:nvPr/>
        </p:nvSpPr>
        <p:spPr>
          <a:xfrm>
            <a:off x="566928" y="2084832"/>
            <a:ext cx="3941064" cy="512064"/>
          </a:xfrm>
          <a:prstGeom prst="roundRect">
            <a:avLst>
              <a:gd name="adj" fmla="val 7143"/>
            </a:avLst>
          </a:prstGeom>
          <a:solidFill>
            <a:srgbClr val="FFFBF0"/>
          </a:solidFill>
          <a:ln w="7620">
            <a:solidFill>
              <a:srgbClr val="F0E8D0"/>
            </a:solidFill>
            <a:prstDash val="solid"/>
          </a:ln>
        </p:spPr>
      </p:sp>
      <p:sp>
        <p:nvSpPr>
          <p:cNvPr id="12" name="Text 10"/>
          <p:cNvSpPr/>
          <p:nvPr/>
        </p:nvSpPr>
        <p:spPr>
          <a:xfrm>
            <a:off x="640080" y="2139696"/>
            <a:ext cx="3794760" cy="402336"/>
          </a:xfrm>
          <a:prstGeom prst="rect">
            <a:avLst/>
          </a:prstGeom>
          <a:noFill/>
          <a:ln/>
        </p:spPr>
        <p:txBody>
          <a:bodyPr wrap="square" rtlCol="0" anchor="ctr"/>
          <a:lstStyle/>
          <a:p>
            <a:pPr indent="0" marL="0">
              <a:buNone/>
            </a:pPr>
            <a:r>
              <a:rPr lang="en-US" sz="1000" b="1" dirty="0">
                <a:solidFill>
                  <a:srgbClr val="0E6B8A"/>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"'I've told you a million times.'"</a:t>
            </a:r>
            <a:endParaRPr lang="en-US" sz="1000" dirty="0"/>
          </a:p>
        </p:txBody>
      </p:sp>
      <p:sp>
        <p:nvSpPr>
          <p:cNvPr id="13" name="Text 11"/>
          <p:cNvSpPr/>
          <p:nvPr/>
        </p:nvSpPr>
        <p:spPr>
          <a:xfrm>
            <a:off x="585216" y="2633472"/>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excess of the number signals frustration that has exceeded rational measurement. Analytical move: what quality is being communicated through the impossibility of the claim? What does the exaggeration reveal about the speaker's emotional state?</a:t>
            </a:r>
            <a:endParaRPr lang="en-US" sz="1000" dirty="0"/>
          </a:p>
        </p:txBody>
      </p:sp>
      <p:sp>
        <p:nvSpPr>
          <p:cNvPr id="14" name="Shape 12"/>
          <p:cNvSpPr/>
          <p:nvPr/>
        </p:nvSpPr>
        <p:spPr>
          <a:xfrm>
            <a:off x="4800600" y="1353312"/>
            <a:ext cx="4160520" cy="1773936"/>
          </a:xfrm>
          <a:prstGeom prst="roundRect">
            <a:avLst>
              <a:gd name="adj" fmla="val 4124"/>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5" name="Shape 13"/>
          <p:cNvSpPr/>
          <p:nvPr/>
        </p:nvSpPr>
        <p:spPr>
          <a:xfrm>
            <a:off x="4910328" y="1444752"/>
            <a:ext cx="1005840" cy="219456"/>
          </a:xfrm>
          <a:prstGeom prst="roundRect">
            <a:avLst>
              <a:gd name="adj" fmla="val 16667"/>
            </a:avLst>
          </a:prstGeom>
          <a:solidFill>
            <a:srgbClr val="0E6B8A"/>
          </a:solidFill>
          <a:ln w="12700">
            <a:solidFill>
              <a:srgbClr val="0E6B8A"/>
            </a:solidFill>
            <a:prstDash val="solid"/>
          </a:ln>
        </p:spPr>
      </p:sp>
      <p:sp>
        <p:nvSpPr>
          <p:cNvPr id="16" name="Text 14"/>
          <p:cNvSpPr/>
          <p:nvPr/>
        </p:nvSpPr>
        <p:spPr>
          <a:xfrm>
            <a:off x="4910328" y="144475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FIGURATIVE</a:t>
            </a:r>
            <a:endParaRPr lang="en-US" sz="800" dirty="0"/>
          </a:p>
        </p:txBody>
      </p:sp>
      <p:sp>
        <p:nvSpPr>
          <p:cNvPr id="17" name="Text 15"/>
          <p:cNvSpPr/>
          <p:nvPr/>
        </p:nvSpPr>
        <p:spPr>
          <a:xfrm>
            <a:off x="5989320" y="1426464"/>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Understatement / Litotes</a:t>
            </a:r>
            <a:endParaRPr lang="en-US" sz="1400" dirty="0"/>
          </a:p>
        </p:txBody>
      </p:sp>
      <p:sp>
        <p:nvSpPr>
          <p:cNvPr id="18" name="Shape 16"/>
          <p:cNvSpPr/>
          <p:nvPr/>
        </p:nvSpPr>
        <p:spPr>
          <a:xfrm>
            <a:off x="4910328" y="1700784"/>
            <a:ext cx="3941064" cy="22860"/>
          </a:xfrm>
          <a:prstGeom prst="rect">
            <a:avLst/>
          </a:prstGeom>
          <a:solidFill>
            <a:srgbClr val="0E6B8A"/>
          </a:solidFill>
          <a:ln w="127">
            <a:solidFill>
              <a:srgbClr val="0E6B8A"/>
            </a:solidFill>
            <a:prstDash val="solid"/>
          </a:ln>
        </p:spPr>
      </p:sp>
      <p:sp>
        <p:nvSpPr>
          <p:cNvPr id="19" name="Text 17"/>
          <p:cNvSpPr/>
          <p:nvPr/>
        </p:nvSpPr>
        <p:spPr>
          <a:xfrm>
            <a:off x="4928616" y="1737360"/>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Deliberate understatement for effect. Litotes is a specific type: affirming by denying the opposite ('not bad' = good).</a:t>
            </a:r>
            <a:endParaRPr lang="en-US" sz="1050" dirty="0"/>
          </a:p>
        </p:txBody>
      </p:sp>
      <p:sp>
        <p:nvSpPr>
          <p:cNvPr id="20" name="Shape 18"/>
          <p:cNvSpPr/>
          <p:nvPr/>
        </p:nvSpPr>
        <p:spPr>
          <a:xfrm>
            <a:off x="4910328" y="2084832"/>
            <a:ext cx="3941064" cy="512064"/>
          </a:xfrm>
          <a:prstGeom prst="roundRect">
            <a:avLst>
              <a:gd name="adj" fmla="val 7143"/>
            </a:avLst>
          </a:prstGeom>
          <a:solidFill>
            <a:srgbClr val="FFFBF0"/>
          </a:solidFill>
          <a:ln w="7620">
            <a:solidFill>
              <a:srgbClr val="F0E8D0"/>
            </a:solidFill>
            <a:prstDash val="solid"/>
          </a:ln>
        </p:spPr>
      </p:sp>
      <p:sp>
        <p:nvSpPr>
          <p:cNvPr id="21" name="Text 19"/>
          <p:cNvSpPr/>
          <p:nvPr/>
        </p:nvSpPr>
        <p:spPr>
          <a:xfrm>
            <a:off x="4983480" y="2139696"/>
            <a:ext cx="3794760" cy="402336"/>
          </a:xfrm>
          <a:prstGeom prst="rect">
            <a:avLst/>
          </a:prstGeom>
          <a:noFill/>
          <a:ln/>
        </p:spPr>
        <p:txBody>
          <a:bodyPr wrap="square" rtlCol="0" anchor="ctr"/>
          <a:lstStyle/>
          <a:p>
            <a:pPr indent="0" marL="0">
              <a:buNone/>
            </a:pPr>
            <a:r>
              <a:rPr lang="en-US" sz="1000" b="1" dirty="0">
                <a:solidFill>
                  <a:srgbClr val="0E6B8A"/>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"'It was not my finest hour.' (Churchill, after a major defeat)"</a:t>
            </a:r>
            <a:endParaRPr lang="en-US" sz="1000" dirty="0"/>
          </a:p>
        </p:txBody>
      </p:sp>
      <p:sp>
        <p:nvSpPr>
          <p:cNvPr id="22" name="Text 20"/>
          <p:cNvSpPr/>
          <p:nvPr/>
        </p:nvSpPr>
        <p:spPr>
          <a:xfrm>
            <a:off x="4928616" y="2633472"/>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understatement creates ironic distance between the scale of the event and the scale of the language. Analytical move: what does the refusal to name the full weight accomplish? Does it reveal control, shame, humor, or something else?</a:t>
            </a:r>
            <a:endParaRPr lang="en-US" sz="1000" dirty="0"/>
          </a:p>
        </p:txBody>
      </p:sp>
      <p:sp>
        <p:nvSpPr>
          <p:cNvPr id="23" name="Shape 21"/>
          <p:cNvSpPr/>
          <p:nvPr/>
        </p:nvSpPr>
        <p:spPr>
          <a:xfrm>
            <a:off x="457200" y="3236976"/>
            <a:ext cx="4160520" cy="1773936"/>
          </a:xfrm>
          <a:prstGeom prst="roundRect">
            <a:avLst>
              <a:gd name="adj" fmla="val 4124"/>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24" name="Shape 22"/>
          <p:cNvSpPr/>
          <p:nvPr/>
        </p:nvSpPr>
        <p:spPr>
          <a:xfrm>
            <a:off x="566928" y="3328416"/>
            <a:ext cx="1005840" cy="219456"/>
          </a:xfrm>
          <a:prstGeom prst="roundRect">
            <a:avLst>
              <a:gd name="adj" fmla="val 16667"/>
            </a:avLst>
          </a:prstGeom>
          <a:solidFill>
            <a:srgbClr val="0E6B8A"/>
          </a:solidFill>
          <a:ln w="12700">
            <a:solidFill>
              <a:srgbClr val="0E6B8A"/>
            </a:solidFill>
            <a:prstDash val="solid"/>
          </a:ln>
        </p:spPr>
      </p:sp>
      <p:sp>
        <p:nvSpPr>
          <p:cNvPr id="25" name="Text 23"/>
          <p:cNvSpPr/>
          <p:nvPr/>
        </p:nvSpPr>
        <p:spPr>
          <a:xfrm>
            <a:off x="566928" y="3328416"/>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FIGURATIVE</a:t>
            </a:r>
            <a:endParaRPr lang="en-US" sz="800" dirty="0"/>
          </a:p>
        </p:txBody>
      </p:sp>
      <p:sp>
        <p:nvSpPr>
          <p:cNvPr id="26" name="Text 24"/>
          <p:cNvSpPr/>
          <p:nvPr/>
        </p:nvSpPr>
        <p:spPr>
          <a:xfrm>
            <a:off x="1645920" y="3310128"/>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Irony</a:t>
            </a:r>
            <a:endParaRPr lang="en-US" sz="1400" dirty="0"/>
          </a:p>
        </p:txBody>
      </p:sp>
      <p:sp>
        <p:nvSpPr>
          <p:cNvPr id="27" name="Shape 25"/>
          <p:cNvSpPr/>
          <p:nvPr/>
        </p:nvSpPr>
        <p:spPr>
          <a:xfrm>
            <a:off x="566928" y="3584448"/>
            <a:ext cx="3941064" cy="22860"/>
          </a:xfrm>
          <a:prstGeom prst="rect">
            <a:avLst/>
          </a:prstGeom>
          <a:solidFill>
            <a:srgbClr val="0E6B8A"/>
          </a:solidFill>
          <a:ln w="127">
            <a:solidFill>
              <a:srgbClr val="0E6B8A"/>
            </a:solidFill>
            <a:prstDash val="solid"/>
          </a:ln>
        </p:spPr>
      </p:sp>
      <p:sp>
        <p:nvSpPr>
          <p:cNvPr id="28" name="Text 26"/>
          <p:cNvSpPr/>
          <p:nvPr/>
        </p:nvSpPr>
        <p:spPr>
          <a:xfrm>
            <a:off x="585216" y="3621024"/>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Verbal irony: saying the opposite of what you mean. Dramatic irony: reader knows what character doesn't. Situational irony: outcome contradicts expectation.</a:t>
            </a:r>
            <a:endParaRPr lang="en-US" sz="1050" dirty="0"/>
          </a:p>
        </p:txBody>
      </p:sp>
      <p:sp>
        <p:nvSpPr>
          <p:cNvPr id="29" name="Shape 27"/>
          <p:cNvSpPr/>
          <p:nvPr/>
        </p:nvSpPr>
        <p:spPr>
          <a:xfrm>
            <a:off x="566928" y="3968496"/>
            <a:ext cx="3941064" cy="512064"/>
          </a:xfrm>
          <a:prstGeom prst="roundRect">
            <a:avLst>
              <a:gd name="adj" fmla="val 7143"/>
            </a:avLst>
          </a:prstGeom>
          <a:solidFill>
            <a:srgbClr val="FFFBF0"/>
          </a:solidFill>
          <a:ln w="7620">
            <a:solidFill>
              <a:srgbClr val="F0E8D0"/>
            </a:solidFill>
            <a:prstDash val="solid"/>
          </a:ln>
        </p:spPr>
      </p:sp>
      <p:sp>
        <p:nvSpPr>
          <p:cNvPr id="30" name="Text 28"/>
          <p:cNvSpPr/>
          <p:nvPr/>
        </p:nvSpPr>
        <p:spPr>
          <a:xfrm>
            <a:off x="640080" y="4023360"/>
            <a:ext cx="3794760" cy="402336"/>
          </a:xfrm>
          <a:prstGeom prst="rect">
            <a:avLst/>
          </a:prstGeom>
          <a:noFill/>
          <a:ln/>
        </p:spPr>
        <p:txBody>
          <a:bodyPr wrap="square" rtlCol="0" anchor="ctr"/>
          <a:lstStyle/>
          <a:p>
            <a:pPr indent="0" marL="0">
              <a:buNone/>
            </a:pPr>
            <a:r>
              <a:rPr lang="en-US" sz="1000" b="1" dirty="0">
                <a:solidFill>
                  <a:srgbClr val="0E6B8A"/>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"'What a beautiful day!' (said in a hurricane). Dramatic: audience knows Oedipus's parentage before he does."</a:t>
            </a:r>
            <a:endParaRPr lang="en-US" sz="1000" dirty="0"/>
          </a:p>
        </p:txBody>
      </p:sp>
      <p:sp>
        <p:nvSpPr>
          <p:cNvPr id="31" name="Text 29"/>
          <p:cNvSpPr/>
          <p:nvPr/>
        </p:nvSpPr>
        <p:spPr>
          <a:xfrm>
            <a:off x="585216" y="4517136"/>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analytical value depends on type. Verbal: the gap between stated and intended meaning reveals the speaker's actual attitude. Dramatic: the gap creates suspense and pathos. Situational: the gap comments on human expectation vs. reality.</a:t>
            </a:r>
            <a:endParaRPr lang="en-US" sz="1000" dirty="0"/>
          </a:p>
        </p:txBody>
      </p:sp>
      <p:sp>
        <p:nvSpPr>
          <p:cNvPr id="32" name="Shape 30"/>
          <p:cNvSpPr/>
          <p:nvPr/>
        </p:nvSpPr>
        <p:spPr>
          <a:xfrm>
            <a:off x="4800600" y="3236976"/>
            <a:ext cx="4160520" cy="1773936"/>
          </a:xfrm>
          <a:prstGeom prst="roundRect">
            <a:avLst>
              <a:gd name="adj" fmla="val 4124"/>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33" name="Shape 31"/>
          <p:cNvSpPr/>
          <p:nvPr/>
        </p:nvSpPr>
        <p:spPr>
          <a:xfrm>
            <a:off x="4910328" y="3328416"/>
            <a:ext cx="1005840" cy="219456"/>
          </a:xfrm>
          <a:prstGeom prst="roundRect">
            <a:avLst>
              <a:gd name="adj" fmla="val 16667"/>
            </a:avLst>
          </a:prstGeom>
          <a:solidFill>
            <a:srgbClr val="0E6B8A"/>
          </a:solidFill>
          <a:ln w="12700">
            <a:solidFill>
              <a:srgbClr val="0E6B8A"/>
            </a:solidFill>
            <a:prstDash val="solid"/>
          </a:ln>
        </p:spPr>
      </p:sp>
      <p:sp>
        <p:nvSpPr>
          <p:cNvPr id="34" name="Text 32"/>
          <p:cNvSpPr/>
          <p:nvPr/>
        </p:nvSpPr>
        <p:spPr>
          <a:xfrm>
            <a:off x="4910328" y="3328416"/>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FIGURATIVE</a:t>
            </a:r>
            <a:endParaRPr lang="en-US" sz="800" dirty="0"/>
          </a:p>
        </p:txBody>
      </p:sp>
      <p:sp>
        <p:nvSpPr>
          <p:cNvPr id="35" name="Text 33"/>
          <p:cNvSpPr/>
          <p:nvPr/>
        </p:nvSpPr>
        <p:spPr>
          <a:xfrm>
            <a:off x="5989320" y="3310128"/>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Paradox</a:t>
            </a:r>
            <a:endParaRPr lang="en-US" sz="1400" dirty="0"/>
          </a:p>
        </p:txBody>
      </p:sp>
      <p:sp>
        <p:nvSpPr>
          <p:cNvPr id="36" name="Shape 34"/>
          <p:cNvSpPr/>
          <p:nvPr/>
        </p:nvSpPr>
        <p:spPr>
          <a:xfrm>
            <a:off x="4910328" y="3584448"/>
            <a:ext cx="3941064" cy="22860"/>
          </a:xfrm>
          <a:prstGeom prst="rect">
            <a:avLst/>
          </a:prstGeom>
          <a:solidFill>
            <a:srgbClr val="0E6B8A"/>
          </a:solidFill>
          <a:ln w="127">
            <a:solidFill>
              <a:srgbClr val="0E6B8A"/>
            </a:solidFill>
            <a:prstDash val="solid"/>
          </a:ln>
        </p:spPr>
      </p:sp>
      <p:sp>
        <p:nvSpPr>
          <p:cNvPr id="37" name="Text 35"/>
          <p:cNvSpPr/>
          <p:nvPr/>
        </p:nvSpPr>
        <p:spPr>
          <a:xfrm>
            <a:off x="4928616" y="3621024"/>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 statement that seems self-contradictory but reveals a deeper truth on examination.</a:t>
            </a:r>
            <a:endParaRPr lang="en-US" sz="1050" dirty="0"/>
          </a:p>
        </p:txBody>
      </p:sp>
      <p:sp>
        <p:nvSpPr>
          <p:cNvPr id="38" name="Shape 36"/>
          <p:cNvSpPr/>
          <p:nvPr/>
        </p:nvSpPr>
        <p:spPr>
          <a:xfrm>
            <a:off x="4910328" y="3968496"/>
            <a:ext cx="3941064" cy="512064"/>
          </a:xfrm>
          <a:prstGeom prst="roundRect">
            <a:avLst>
              <a:gd name="adj" fmla="val 7143"/>
            </a:avLst>
          </a:prstGeom>
          <a:solidFill>
            <a:srgbClr val="FFFBF0"/>
          </a:solidFill>
          <a:ln w="7620">
            <a:solidFill>
              <a:srgbClr val="F0E8D0"/>
            </a:solidFill>
            <a:prstDash val="solid"/>
          </a:ln>
        </p:spPr>
      </p:sp>
      <p:sp>
        <p:nvSpPr>
          <p:cNvPr id="39" name="Text 37"/>
          <p:cNvSpPr/>
          <p:nvPr/>
        </p:nvSpPr>
        <p:spPr>
          <a:xfrm>
            <a:off x="4983480" y="4023360"/>
            <a:ext cx="3794760" cy="402336"/>
          </a:xfrm>
          <a:prstGeom prst="rect">
            <a:avLst/>
          </a:prstGeom>
          <a:noFill/>
          <a:ln/>
        </p:spPr>
        <p:txBody>
          <a:bodyPr wrap="square" rtlCol="0" anchor="ctr"/>
          <a:lstStyle/>
          <a:p>
            <a:pPr indent="0" marL="0">
              <a:buNone/>
            </a:pPr>
            <a:r>
              <a:rPr lang="en-US" sz="1000" b="1" dirty="0">
                <a:solidFill>
                  <a:srgbClr val="0E6B8A"/>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"'The more you know, the more you realize you don't know.'"</a:t>
            </a:r>
            <a:endParaRPr lang="en-US" sz="1000" dirty="0"/>
          </a:p>
        </p:txBody>
      </p:sp>
      <p:sp>
        <p:nvSpPr>
          <p:cNvPr id="40" name="Text 38"/>
          <p:cNvSpPr/>
          <p:nvPr/>
        </p:nvSpPr>
        <p:spPr>
          <a:xfrm>
            <a:off x="4928616" y="4517136"/>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contradiction forces the reader to resolve it through a deeper understanding than the surface statement provides. Analytical move: what is the resolution that the paradox points toward, and what does that resolution reveal that a direct statement could not?</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C1200"/>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III</a:t>
            </a:r>
            <a:endParaRPr lang="en-US" sz="20000" dirty="0"/>
          </a:p>
        </p:txBody>
      </p:sp>
      <p:sp>
        <p:nvSpPr>
          <p:cNvPr id="3" name="Shape 1"/>
          <p:cNvSpPr/>
          <p:nvPr/>
        </p:nvSpPr>
        <p:spPr>
          <a:xfrm>
            <a:off x="-731520" y="-731520"/>
            <a:ext cx="4114800" cy="4114800"/>
          </a:xfrm>
          <a:prstGeom prst="ellipse">
            <a:avLst/>
          </a:prstGeom>
          <a:solidFill>
            <a:srgbClr val="D97706">
              <a:alpha val="12000"/>
            </a:srgbClr>
          </a:solidFill>
          <a:ln w="12700">
            <a:solidFill>
              <a:srgbClr val="D97706">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Sound and Rhythm</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FDE68A"/>
                </a:solidFill>
                <a:latin typeface="Calibri" pitchFamily="34" charset="0"/>
                <a:ea typeface="Calibri" pitchFamily="34" charset="-122"/>
                <a:cs typeface="Calibri" pitchFamily="34" charset="-120"/>
              </a:rPr>
              <a:t>Alliteration · Assonance · Consonance · Onomatopoeia · Anaphora · Epistrophe · Chiasmus · Parallelism</a:t>
            </a:r>
            <a:endParaRPr lang="en-US" sz="1650" dirty="0"/>
          </a:p>
        </p:txBody>
      </p:sp>
      <p:sp>
        <p:nvSpPr>
          <p:cNvPr id="6" name="Shape 4"/>
          <p:cNvSpPr/>
          <p:nvPr/>
        </p:nvSpPr>
        <p:spPr>
          <a:xfrm>
            <a:off x="594360" y="4517136"/>
            <a:ext cx="182880" cy="182880"/>
          </a:xfrm>
          <a:prstGeom prst="ellipse">
            <a:avLst/>
          </a:prstGeom>
          <a:solidFill>
            <a:srgbClr val="D97706"/>
          </a:solidFill>
          <a:ln w="12700">
            <a:solidFill>
              <a:srgbClr val="D97706"/>
            </a:solidFill>
            <a:prstDash val="solid"/>
          </a:ln>
        </p:spPr>
      </p:sp>
      <p:sp>
        <p:nvSpPr>
          <p:cNvPr id="7" name="Shape 5"/>
          <p:cNvSpPr/>
          <p:nvPr/>
        </p:nvSpPr>
        <p:spPr>
          <a:xfrm>
            <a:off x="941832" y="4517136"/>
            <a:ext cx="182880" cy="182880"/>
          </a:xfrm>
          <a:prstGeom prst="ellipse">
            <a:avLst/>
          </a:prstGeom>
          <a:solidFill>
            <a:srgbClr val="0E6B8A"/>
          </a:solidFill>
          <a:ln w="12700">
            <a:solidFill>
              <a:srgbClr val="0E6B8A"/>
            </a:solidFill>
            <a:prstDash val="solid"/>
          </a:ln>
        </p:spPr>
      </p:sp>
      <p:sp>
        <p:nvSpPr>
          <p:cNvPr id="8" name="Shape 6"/>
          <p:cNvSpPr/>
          <p:nvPr/>
        </p:nvSpPr>
        <p:spPr>
          <a:xfrm>
            <a:off x="1289304" y="4517136"/>
            <a:ext cx="182880" cy="182880"/>
          </a:xfrm>
          <a:prstGeom prst="ellipse">
            <a:avLst/>
          </a:prstGeom>
          <a:solidFill>
            <a:srgbClr val="1D4ED8"/>
          </a:solidFill>
          <a:ln w="12700">
            <a:solidFill>
              <a:srgbClr val="1D4ED8"/>
            </a:solidFill>
            <a:prstDash val="solid"/>
          </a:ln>
        </p:spPr>
      </p:sp>
      <p:sp>
        <p:nvSpPr>
          <p:cNvPr id="9" name="Shape 7"/>
          <p:cNvSpPr/>
          <p:nvPr/>
        </p:nvSpPr>
        <p:spPr>
          <a:xfrm>
            <a:off x="1636776" y="4517136"/>
            <a:ext cx="182880" cy="182880"/>
          </a:xfrm>
          <a:prstGeom prst="ellipse">
            <a:avLst/>
          </a:prstGeom>
          <a:solidFill>
            <a:srgbClr val="5B21B6"/>
          </a:solidFill>
          <a:ln w="12700">
            <a:solidFill>
              <a:srgbClr val="5B21B6"/>
            </a:solidFill>
            <a:prstDash val="solid"/>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Sound Devices: Alliteration, Assonance, Consonance, Onomatopoeia</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C1200"/>
                </a:solidFill>
                <a:latin typeface="Calibri" pitchFamily="34" charset="0"/>
                <a:ea typeface="Calibri" pitchFamily="34" charset="-122"/>
                <a:cs typeface="Calibri" pitchFamily="34" charset="-120"/>
              </a:rPr>
              <a:t>Sound devices work before meaning is consciously registered. The analytical move: does the sound reinforce the emotional register of the content, or does it create a tension with it?</a:t>
            </a:r>
            <a:endParaRPr lang="en-US" sz="1400" dirty="0"/>
          </a:p>
        </p:txBody>
      </p:sp>
      <p:sp>
        <p:nvSpPr>
          <p:cNvPr id="5" name="Shape 3"/>
          <p:cNvSpPr/>
          <p:nvPr/>
        </p:nvSpPr>
        <p:spPr>
          <a:xfrm>
            <a:off x="457200" y="1389888"/>
            <a:ext cx="4160520" cy="1773936"/>
          </a:xfrm>
          <a:prstGeom prst="roundRect">
            <a:avLst>
              <a:gd name="adj" fmla="val 4124"/>
            </a:avLst>
          </a:prstGeom>
          <a:solidFill>
            <a:srgbClr val="F5F3FF"/>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566928" y="1481328"/>
            <a:ext cx="1005840" cy="219456"/>
          </a:xfrm>
          <a:prstGeom prst="roundRect">
            <a:avLst>
              <a:gd name="adj" fmla="val 16667"/>
            </a:avLst>
          </a:prstGeom>
          <a:solidFill>
            <a:srgbClr val="5B21B6"/>
          </a:solidFill>
          <a:ln w="12700">
            <a:solidFill>
              <a:srgbClr val="5B21B6"/>
            </a:solidFill>
            <a:prstDash val="solid"/>
          </a:ln>
        </p:spPr>
      </p:sp>
      <p:sp>
        <p:nvSpPr>
          <p:cNvPr id="7" name="Text 5"/>
          <p:cNvSpPr/>
          <p:nvPr/>
        </p:nvSpPr>
        <p:spPr>
          <a:xfrm>
            <a:off x="566928" y="1481328"/>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SOUND</a:t>
            </a:r>
            <a:endParaRPr lang="en-US" sz="800" dirty="0"/>
          </a:p>
        </p:txBody>
      </p:sp>
      <p:sp>
        <p:nvSpPr>
          <p:cNvPr id="8" name="Text 6"/>
          <p:cNvSpPr/>
          <p:nvPr/>
        </p:nvSpPr>
        <p:spPr>
          <a:xfrm>
            <a:off x="1645920" y="1463040"/>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Alliteration</a:t>
            </a:r>
            <a:endParaRPr lang="en-US" sz="1400" dirty="0"/>
          </a:p>
        </p:txBody>
      </p:sp>
      <p:sp>
        <p:nvSpPr>
          <p:cNvPr id="9" name="Shape 7"/>
          <p:cNvSpPr/>
          <p:nvPr/>
        </p:nvSpPr>
        <p:spPr>
          <a:xfrm>
            <a:off x="566928" y="1737360"/>
            <a:ext cx="3941064" cy="22860"/>
          </a:xfrm>
          <a:prstGeom prst="rect">
            <a:avLst/>
          </a:prstGeom>
          <a:solidFill>
            <a:srgbClr val="5B21B6"/>
          </a:solidFill>
          <a:ln w="127">
            <a:solidFill>
              <a:srgbClr val="5B21B6"/>
            </a:solidFill>
            <a:prstDash val="solid"/>
          </a:ln>
        </p:spPr>
      </p:sp>
      <p:sp>
        <p:nvSpPr>
          <p:cNvPr id="10" name="Text 8"/>
          <p:cNvSpPr/>
          <p:nvPr/>
        </p:nvSpPr>
        <p:spPr>
          <a:xfrm>
            <a:off x="585216" y="1773936"/>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Repetition of the same initial consonant sound in closely adjacent words. The sound must be stressed.</a:t>
            </a:r>
            <a:endParaRPr lang="en-US" sz="1050" dirty="0"/>
          </a:p>
        </p:txBody>
      </p:sp>
      <p:sp>
        <p:nvSpPr>
          <p:cNvPr id="11" name="Shape 9"/>
          <p:cNvSpPr/>
          <p:nvPr/>
        </p:nvSpPr>
        <p:spPr>
          <a:xfrm>
            <a:off x="566928" y="2121408"/>
            <a:ext cx="3941064" cy="512064"/>
          </a:xfrm>
          <a:prstGeom prst="roundRect">
            <a:avLst>
              <a:gd name="adj" fmla="val 7143"/>
            </a:avLst>
          </a:prstGeom>
          <a:solidFill>
            <a:srgbClr val="FFFBF0"/>
          </a:solidFill>
          <a:ln w="7620">
            <a:solidFill>
              <a:srgbClr val="F0E8D0"/>
            </a:solidFill>
            <a:prstDash val="solid"/>
          </a:ln>
        </p:spPr>
      </p:sp>
      <p:sp>
        <p:nvSpPr>
          <p:cNvPr id="12" name="Text 10"/>
          <p:cNvSpPr/>
          <p:nvPr/>
        </p:nvSpPr>
        <p:spPr>
          <a:xfrm>
            <a:off x="640080" y="2176272"/>
            <a:ext cx="3794760" cy="402336"/>
          </a:xfrm>
          <a:prstGeom prst="rect">
            <a:avLst/>
          </a:prstGeom>
          <a:noFill/>
          <a:ln/>
        </p:spPr>
        <p:txBody>
          <a:bodyPr wrap="square" rtlCol="0" anchor="ctr"/>
          <a:lstStyle/>
          <a:p>
            <a:pPr indent="0" marL="0">
              <a:buNone/>
            </a:pPr>
            <a:r>
              <a:rPr lang="en-US" sz="1000" b="1" dirty="0">
                <a:solidFill>
                  <a:srgbClr val="5B21B6"/>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"'The fair breeze blew, the white foam flew.' (Coleridge)"</a:t>
            </a:r>
            <a:endParaRPr lang="en-US" sz="1000" dirty="0"/>
          </a:p>
        </p:txBody>
      </p:sp>
      <p:sp>
        <p:nvSpPr>
          <p:cNvPr id="13" name="Text 11"/>
          <p:cNvSpPr/>
          <p:nvPr/>
        </p:nvSpPr>
        <p:spPr>
          <a:xfrm>
            <a:off x="585216" y="2670048"/>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f-sounds create a sustained fricative texture that gives the breeze physical presence on the tongue. Analytical move: what emotional quality does the repeated sound import? Fricatives (f, v, th) create friction. Plosives (p, b, t, d) create sharp emphasis. Liquids (l, r) create smoothness.</a:t>
            </a:r>
            <a:endParaRPr lang="en-US" sz="1000" dirty="0"/>
          </a:p>
        </p:txBody>
      </p:sp>
      <p:sp>
        <p:nvSpPr>
          <p:cNvPr id="14" name="Shape 12"/>
          <p:cNvSpPr/>
          <p:nvPr/>
        </p:nvSpPr>
        <p:spPr>
          <a:xfrm>
            <a:off x="4800600" y="1389888"/>
            <a:ext cx="4160520" cy="1773936"/>
          </a:xfrm>
          <a:prstGeom prst="roundRect">
            <a:avLst>
              <a:gd name="adj" fmla="val 4124"/>
            </a:avLst>
          </a:prstGeom>
          <a:solidFill>
            <a:srgbClr val="F5F3FF"/>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5" name="Shape 13"/>
          <p:cNvSpPr/>
          <p:nvPr/>
        </p:nvSpPr>
        <p:spPr>
          <a:xfrm>
            <a:off x="4910328" y="1481328"/>
            <a:ext cx="1005840" cy="219456"/>
          </a:xfrm>
          <a:prstGeom prst="roundRect">
            <a:avLst>
              <a:gd name="adj" fmla="val 16667"/>
            </a:avLst>
          </a:prstGeom>
          <a:solidFill>
            <a:srgbClr val="5B21B6"/>
          </a:solidFill>
          <a:ln w="12700">
            <a:solidFill>
              <a:srgbClr val="5B21B6"/>
            </a:solidFill>
            <a:prstDash val="solid"/>
          </a:ln>
        </p:spPr>
      </p:sp>
      <p:sp>
        <p:nvSpPr>
          <p:cNvPr id="16" name="Text 14"/>
          <p:cNvSpPr/>
          <p:nvPr/>
        </p:nvSpPr>
        <p:spPr>
          <a:xfrm>
            <a:off x="4910328" y="1481328"/>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SOUND</a:t>
            </a:r>
            <a:endParaRPr lang="en-US" sz="800" dirty="0"/>
          </a:p>
        </p:txBody>
      </p:sp>
      <p:sp>
        <p:nvSpPr>
          <p:cNvPr id="17" name="Text 15"/>
          <p:cNvSpPr/>
          <p:nvPr/>
        </p:nvSpPr>
        <p:spPr>
          <a:xfrm>
            <a:off x="5989320" y="1463040"/>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Assonance</a:t>
            </a:r>
            <a:endParaRPr lang="en-US" sz="1400" dirty="0"/>
          </a:p>
        </p:txBody>
      </p:sp>
      <p:sp>
        <p:nvSpPr>
          <p:cNvPr id="18" name="Shape 16"/>
          <p:cNvSpPr/>
          <p:nvPr/>
        </p:nvSpPr>
        <p:spPr>
          <a:xfrm>
            <a:off x="4910328" y="1737360"/>
            <a:ext cx="3941064" cy="22860"/>
          </a:xfrm>
          <a:prstGeom prst="rect">
            <a:avLst/>
          </a:prstGeom>
          <a:solidFill>
            <a:srgbClr val="5B21B6"/>
          </a:solidFill>
          <a:ln w="127">
            <a:solidFill>
              <a:srgbClr val="5B21B6"/>
            </a:solidFill>
            <a:prstDash val="solid"/>
          </a:ln>
        </p:spPr>
      </p:sp>
      <p:sp>
        <p:nvSpPr>
          <p:cNvPr id="19" name="Text 17"/>
          <p:cNvSpPr/>
          <p:nvPr/>
        </p:nvSpPr>
        <p:spPr>
          <a:xfrm>
            <a:off x="4928616" y="1773936"/>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Repetition of the same vowel sounds in nearby words. The consonants are different; only the vowel sound repeats.</a:t>
            </a:r>
            <a:endParaRPr lang="en-US" sz="1050" dirty="0"/>
          </a:p>
        </p:txBody>
      </p:sp>
      <p:sp>
        <p:nvSpPr>
          <p:cNvPr id="20" name="Shape 18"/>
          <p:cNvSpPr/>
          <p:nvPr/>
        </p:nvSpPr>
        <p:spPr>
          <a:xfrm>
            <a:off x="4910328" y="2121408"/>
            <a:ext cx="3941064" cy="512064"/>
          </a:xfrm>
          <a:prstGeom prst="roundRect">
            <a:avLst>
              <a:gd name="adj" fmla="val 7143"/>
            </a:avLst>
          </a:prstGeom>
          <a:solidFill>
            <a:srgbClr val="FFFBF0"/>
          </a:solidFill>
          <a:ln w="7620">
            <a:solidFill>
              <a:srgbClr val="F0E8D0"/>
            </a:solidFill>
            <a:prstDash val="solid"/>
          </a:ln>
        </p:spPr>
      </p:sp>
      <p:sp>
        <p:nvSpPr>
          <p:cNvPr id="21" name="Text 19"/>
          <p:cNvSpPr/>
          <p:nvPr/>
        </p:nvSpPr>
        <p:spPr>
          <a:xfrm>
            <a:off x="4983480" y="2176272"/>
            <a:ext cx="3794760" cy="402336"/>
          </a:xfrm>
          <a:prstGeom prst="rect">
            <a:avLst/>
          </a:prstGeom>
          <a:noFill/>
          <a:ln/>
        </p:spPr>
        <p:txBody>
          <a:bodyPr wrap="square" rtlCol="0" anchor="ctr"/>
          <a:lstStyle/>
          <a:p>
            <a:pPr indent="0" marL="0">
              <a:buNone/>
            </a:pPr>
            <a:r>
              <a:rPr lang="en-US" sz="1000" b="1" dirty="0">
                <a:solidFill>
                  <a:srgbClr val="5B21B6"/>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"'Hear the mellow wedding bells.' (Poe)"</a:t>
            </a:r>
            <a:endParaRPr lang="en-US" sz="1000" dirty="0"/>
          </a:p>
        </p:txBody>
      </p:sp>
      <p:sp>
        <p:nvSpPr>
          <p:cNvPr id="22" name="Text 20"/>
          <p:cNvSpPr/>
          <p:nvPr/>
        </p:nvSpPr>
        <p:spPr>
          <a:xfrm>
            <a:off x="4928616" y="2670048"/>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long 'e' sounds create an open, sustained resonance that mirrors the quality of bell sound. Analytical move: what emotional quality do the vowels create? Open vowels (ah, oh) = expansiveness. Tight vowels (i, ee) = tension or precision.</a:t>
            </a:r>
            <a:endParaRPr lang="en-US" sz="1000" dirty="0"/>
          </a:p>
        </p:txBody>
      </p:sp>
      <p:sp>
        <p:nvSpPr>
          <p:cNvPr id="23" name="Shape 21"/>
          <p:cNvSpPr/>
          <p:nvPr/>
        </p:nvSpPr>
        <p:spPr>
          <a:xfrm>
            <a:off x="457200" y="3273552"/>
            <a:ext cx="4160520" cy="1773936"/>
          </a:xfrm>
          <a:prstGeom prst="roundRect">
            <a:avLst>
              <a:gd name="adj" fmla="val 4124"/>
            </a:avLst>
          </a:prstGeom>
          <a:solidFill>
            <a:srgbClr val="F5F3FF"/>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24" name="Shape 22"/>
          <p:cNvSpPr/>
          <p:nvPr/>
        </p:nvSpPr>
        <p:spPr>
          <a:xfrm>
            <a:off x="566928" y="3364992"/>
            <a:ext cx="1005840" cy="219456"/>
          </a:xfrm>
          <a:prstGeom prst="roundRect">
            <a:avLst>
              <a:gd name="adj" fmla="val 16667"/>
            </a:avLst>
          </a:prstGeom>
          <a:solidFill>
            <a:srgbClr val="5B21B6"/>
          </a:solidFill>
          <a:ln w="12700">
            <a:solidFill>
              <a:srgbClr val="5B21B6"/>
            </a:solidFill>
            <a:prstDash val="solid"/>
          </a:ln>
        </p:spPr>
      </p:sp>
      <p:sp>
        <p:nvSpPr>
          <p:cNvPr id="25" name="Text 23"/>
          <p:cNvSpPr/>
          <p:nvPr/>
        </p:nvSpPr>
        <p:spPr>
          <a:xfrm>
            <a:off x="566928" y="336499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SOUND</a:t>
            </a:r>
            <a:endParaRPr lang="en-US" sz="800" dirty="0"/>
          </a:p>
        </p:txBody>
      </p:sp>
      <p:sp>
        <p:nvSpPr>
          <p:cNvPr id="26" name="Text 24"/>
          <p:cNvSpPr/>
          <p:nvPr/>
        </p:nvSpPr>
        <p:spPr>
          <a:xfrm>
            <a:off x="1645920" y="3346704"/>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Consonance</a:t>
            </a:r>
            <a:endParaRPr lang="en-US" sz="1400" dirty="0"/>
          </a:p>
        </p:txBody>
      </p:sp>
      <p:sp>
        <p:nvSpPr>
          <p:cNvPr id="27" name="Shape 25"/>
          <p:cNvSpPr/>
          <p:nvPr/>
        </p:nvSpPr>
        <p:spPr>
          <a:xfrm>
            <a:off x="566928" y="3621024"/>
            <a:ext cx="3941064" cy="22860"/>
          </a:xfrm>
          <a:prstGeom prst="rect">
            <a:avLst/>
          </a:prstGeom>
          <a:solidFill>
            <a:srgbClr val="5B21B6"/>
          </a:solidFill>
          <a:ln w="127">
            <a:solidFill>
              <a:srgbClr val="5B21B6"/>
            </a:solidFill>
            <a:prstDash val="solid"/>
          </a:ln>
        </p:spPr>
      </p:sp>
      <p:sp>
        <p:nvSpPr>
          <p:cNvPr id="28" name="Text 26"/>
          <p:cNvSpPr/>
          <p:nvPr/>
        </p:nvSpPr>
        <p:spPr>
          <a:xfrm>
            <a:off x="585216" y="3657600"/>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Repetition of consonant sounds anywhere within words — not just at the start. Alliteration is a type of consonance (initial position only).</a:t>
            </a:r>
            <a:endParaRPr lang="en-US" sz="1050" dirty="0"/>
          </a:p>
        </p:txBody>
      </p:sp>
      <p:sp>
        <p:nvSpPr>
          <p:cNvPr id="29" name="Shape 27"/>
          <p:cNvSpPr/>
          <p:nvPr/>
        </p:nvSpPr>
        <p:spPr>
          <a:xfrm>
            <a:off x="566928" y="4005072"/>
            <a:ext cx="3941064" cy="512064"/>
          </a:xfrm>
          <a:prstGeom prst="roundRect">
            <a:avLst>
              <a:gd name="adj" fmla="val 7143"/>
            </a:avLst>
          </a:prstGeom>
          <a:solidFill>
            <a:srgbClr val="FFFBF0"/>
          </a:solidFill>
          <a:ln w="7620">
            <a:solidFill>
              <a:srgbClr val="F0E8D0"/>
            </a:solidFill>
            <a:prstDash val="solid"/>
          </a:ln>
        </p:spPr>
      </p:sp>
      <p:sp>
        <p:nvSpPr>
          <p:cNvPr id="30" name="Text 28"/>
          <p:cNvSpPr/>
          <p:nvPr/>
        </p:nvSpPr>
        <p:spPr>
          <a:xfrm>
            <a:off x="640080" y="4059936"/>
            <a:ext cx="3794760" cy="402336"/>
          </a:xfrm>
          <a:prstGeom prst="rect">
            <a:avLst/>
          </a:prstGeom>
          <a:noFill/>
          <a:ln/>
        </p:spPr>
        <p:txBody>
          <a:bodyPr wrap="square" rtlCol="0" anchor="ctr"/>
          <a:lstStyle/>
          <a:p>
            <a:pPr indent="0" marL="0">
              <a:buNone/>
            </a:pPr>
            <a:r>
              <a:rPr lang="en-US" sz="1000" b="1" dirty="0">
                <a:solidFill>
                  <a:srgbClr val="5B21B6"/>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"'The lumpy, bumpy road.' (All nasal-stop patterns: mp)"</a:t>
            </a:r>
            <a:endParaRPr lang="en-US" sz="1000" dirty="0"/>
          </a:p>
        </p:txBody>
      </p:sp>
      <p:sp>
        <p:nvSpPr>
          <p:cNvPr id="31" name="Text 29"/>
          <p:cNvSpPr/>
          <p:nvPr/>
        </p:nvSpPr>
        <p:spPr>
          <a:xfrm>
            <a:off x="585216" y="4553712"/>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Consonance creates sonic texture throughout the line rather than just at openings. Analytical move: what texture does the repeated consonant create? Hard consonants = tension or force. Soft consonants = smoothness or resignation.</a:t>
            </a:r>
            <a:endParaRPr lang="en-US" sz="1000" dirty="0"/>
          </a:p>
        </p:txBody>
      </p:sp>
      <p:sp>
        <p:nvSpPr>
          <p:cNvPr id="32" name="Shape 30"/>
          <p:cNvSpPr/>
          <p:nvPr/>
        </p:nvSpPr>
        <p:spPr>
          <a:xfrm>
            <a:off x="4800600" y="3273552"/>
            <a:ext cx="4160520" cy="1773936"/>
          </a:xfrm>
          <a:prstGeom prst="roundRect">
            <a:avLst>
              <a:gd name="adj" fmla="val 4124"/>
            </a:avLst>
          </a:prstGeom>
          <a:solidFill>
            <a:srgbClr val="F5F3FF"/>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33" name="Shape 31"/>
          <p:cNvSpPr/>
          <p:nvPr/>
        </p:nvSpPr>
        <p:spPr>
          <a:xfrm>
            <a:off x="4910328" y="3364992"/>
            <a:ext cx="1005840" cy="219456"/>
          </a:xfrm>
          <a:prstGeom prst="roundRect">
            <a:avLst>
              <a:gd name="adj" fmla="val 16667"/>
            </a:avLst>
          </a:prstGeom>
          <a:solidFill>
            <a:srgbClr val="5B21B6"/>
          </a:solidFill>
          <a:ln w="12700">
            <a:solidFill>
              <a:srgbClr val="5B21B6"/>
            </a:solidFill>
            <a:prstDash val="solid"/>
          </a:ln>
        </p:spPr>
      </p:sp>
      <p:sp>
        <p:nvSpPr>
          <p:cNvPr id="34" name="Text 32"/>
          <p:cNvSpPr/>
          <p:nvPr/>
        </p:nvSpPr>
        <p:spPr>
          <a:xfrm>
            <a:off x="4910328" y="336499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SOUND</a:t>
            </a:r>
            <a:endParaRPr lang="en-US" sz="800" dirty="0"/>
          </a:p>
        </p:txBody>
      </p:sp>
      <p:sp>
        <p:nvSpPr>
          <p:cNvPr id="35" name="Text 33"/>
          <p:cNvSpPr/>
          <p:nvPr/>
        </p:nvSpPr>
        <p:spPr>
          <a:xfrm>
            <a:off x="5989320" y="3346704"/>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Onomatopoeia</a:t>
            </a:r>
            <a:endParaRPr lang="en-US" sz="1400" dirty="0"/>
          </a:p>
        </p:txBody>
      </p:sp>
      <p:sp>
        <p:nvSpPr>
          <p:cNvPr id="36" name="Shape 34"/>
          <p:cNvSpPr/>
          <p:nvPr/>
        </p:nvSpPr>
        <p:spPr>
          <a:xfrm>
            <a:off x="4910328" y="3621024"/>
            <a:ext cx="3941064" cy="22860"/>
          </a:xfrm>
          <a:prstGeom prst="rect">
            <a:avLst/>
          </a:prstGeom>
          <a:solidFill>
            <a:srgbClr val="5B21B6"/>
          </a:solidFill>
          <a:ln w="127">
            <a:solidFill>
              <a:srgbClr val="5B21B6"/>
            </a:solidFill>
            <a:prstDash val="solid"/>
          </a:ln>
        </p:spPr>
      </p:sp>
      <p:sp>
        <p:nvSpPr>
          <p:cNvPr id="37" name="Text 35"/>
          <p:cNvSpPr/>
          <p:nvPr/>
        </p:nvSpPr>
        <p:spPr>
          <a:xfrm>
            <a:off x="4928616" y="3657600"/>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Words that imitate the sounds they describe. The sound of the word is the meaning.</a:t>
            </a:r>
            <a:endParaRPr lang="en-US" sz="1050" dirty="0"/>
          </a:p>
        </p:txBody>
      </p:sp>
      <p:sp>
        <p:nvSpPr>
          <p:cNvPr id="38" name="Shape 36"/>
          <p:cNvSpPr/>
          <p:nvPr/>
        </p:nvSpPr>
        <p:spPr>
          <a:xfrm>
            <a:off x="4910328" y="4005072"/>
            <a:ext cx="3941064" cy="512064"/>
          </a:xfrm>
          <a:prstGeom prst="roundRect">
            <a:avLst>
              <a:gd name="adj" fmla="val 7143"/>
            </a:avLst>
          </a:prstGeom>
          <a:solidFill>
            <a:srgbClr val="FFFBF0"/>
          </a:solidFill>
          <a:ln w="7620">
            <a:solidFill>
              <a:srgbClr val="F0E8D0"/>
            </a:solidFill>
            <a:prstDash val="solid"/>
          </a:ln>
        </p:spPr>
      </p:sp>
      <p:sp>
        <p:nvSpPr>
          <p:cNvPr id="39" name="Text 37"/>
          <p:cNvSpPr/>
          <p:nvPr/>
        </p:nvSpPr>
        <p:spPr>
          <a:xfrm>
            <a:off x="4983480" y="4059936"/>
            <a:ext cx="3794760" cy="402336"/>
          </a:xfrm>
          <a:prstGeom prst="rect">
            <a:avLst/>
          </a:prstGeom>
          <a:noFill/>
          <a:ln/>
        </p:spPr>
        <p:txBody>
          <a:bodyPr wrap="square" rtlCol="0" anchor="ctr"/>
          <a:lstStyle/>
          <a:p>
            <a:pPr indent="0" marL="0">
              <a:buNone/>
            </a:pPr>
            <a:r>
              <a:rPr lang="en-US" sz="1000" b="1" dirty="0">
                <a:solidFill>
                  <a:srgbClr val="5B21B6"/>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"'The bees buzz, the clocks tick, and the rain hisses.'"</a:t>
            </a:r>
            <a:endParaRPr lang="en-US" sz="1000" dirty="0"/>
          </a:p>
        </p:txBody>
      </p:sp>
      <p:sp>
        <p:nvSpPr>
          <p:cNvPr id="40" name="Text 38"/>
          <p:cNvSpPr/>
          <p:nvPr/>
        </p:nvSpPr>
        <p:spPr>
          <a:xfrm>
            <a:off x="4928616" y="4553712"/>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sound of the word performs the phenomenon it names, collapsing the gap between signifier and signified. Analytical move: what does this collapse accomplish in this specific context? When sound is meaning, is the passage achieving immediacy or simplicity?</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Repetition and Structure: Anaphora, Epistrophe, Chiasmus, Parallelism</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C1200"/>
                </a:solidFill>
                <a:latin typeface="Calibri" pitchFamily="34" charset="0"/>
                <a:ea typeface="Calibri" pitchFamily="34" charset="-122"/>
                <a:cs typeface="Calibri" pitchFamily="34" charset="-120"/>
              </a:rPr>
              <a:t>These devices work through structural repetition — the pattern itself creates the effect. The analytical move: what does imposing a pattern on different content accomplish?</a:t>
            </a:r>
            <a:endParaRPr lang="en-US" sz="1400" dirty="0"/>
          </a:p>
        </p:txBody>
      </p:sp>
      <p:sp>
        <p:nvSpPr>
          <p:cNvPr id="5" name="Shape 3"/>
          <p:cNvSpPr/>
          <p:nvPr/>
        </p:nvSpPr>
        <p:spPr>
          <a:xfrm>
            <a:off x="457200" y="1389888"/>
            <a:ext cx="4160520" cy="1773936"/>
          </a:xfrm>
          <a:prstGeom prst="roundRect">
            <a:avLst>
              <a:gd name="adj" fmla="val 4124"/>
            </a:avLst>
          </a:prstGeom>
          <a:solidFill>
            <a:srgbClr val="F5F3FF"/>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566928" y="1481328"/>
            <a:ext cx="1005840" cy="219456"/>
          </a:xfrm>
          <a:prstGeom prst="roundRect">
            <a:avLst>
              <a:gd name="adj" fmla="val 16667"/>
            </a:avLst>
          </a:prstGeom>
          <a:solidFill>
            <a:srgbClr val="5B21B6"/>
          </a:solidFill>
          <a:ln w="12700">
            <a:solidFill>
              <a:srgbClr val="5B21B6"/>
            </a:solidFill>
            <a:prstDash val="solid"/>
          </a:ln>
        </p:spPr>
      </p:sp>
      <p:sp>
        <p:nvSpPr>
          <p:cNvPr id="7" name="Text 5"/>
          <p:cNvSpPr/>
          <p:nvPr/>
        </p:nvSpPr>
        <p:spPr>
          <a:xfrm>
            <a:off x="566928" y="1481328"/>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SOUND</a:t>
            </a:r>
            <a:endParaRPr lang="en-US" sz="800" dirty="0"/>
          </a:p>
        </p:txBody>
      </p:sp>
      <p:sp>
        <p:nvSpPr>
          <p:cNvPr id="8" name="Text 6"/>
          <p:cNvSpPr/>
          <p:nvPr/>
        </p:nvSpPr>
        <p:spPr>
          <a:xfrm>
            <a:off x="1645920" y="1463040"/>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Anaphora</a:t>
            </a:r>
            <a:endParaRPr lang="en-US" sz="1400" dirty="0"/>
          </a:p>
        </p:txBody>
      </p:sp>
      <p:sp>
        <p:nvSpPr>
          <p:cNvPr id="9" name="Shape 7"/>
          <p:cNvSpPr/>
          <p:nvPr/>
        </p:nvSpPr>
        <p:spPr>
          <a:xfrm>
            <a:off x="566928" y="1737360"/>
            <a:ext cx="3941064" cy="22860"/>
          </a:xfrm>
          <a:prstGeom prst="rect">
            <a:avLst/>
          </a:prstGeom>
          <a:solidFill>
            <a:srgbClr val="5B21B6"/>
          </a:solidFill>
          <a:ln w="127">
            <a:solidFill>
              <a:srgbClr val="5B21B6"/>
            </a:solidFill>
            <a:prstDash val="solid"/>
          </a:ln>
        </p:spPr>
      </p:sp>
      <p:sp>
        <p:nvSpPr>
          <p:cNvPr id="10" name="Text 8"/>
          <p:cNvSpPr/>
          <p:nvPr/>
        </p:nvSpPr>
        <p:spPr>
          <a:xfrm>
            <a:off x="585216" y="1773936"/>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Repetition of a word or phrase at the BEGINNING of successive clauses or sentences.</a:t>
            </a:r>
            <a:endParaRPr lang="en-US" sz="1050" dirty="0"/>
          </a:p>
        </p:txBody>
      </p:sp>
      <p:sp>
        <p:nvSpPr>
          <p:cNvPr id="11" name="Shape 9"/>
          <p:cNvSpPr/>
          <p:nvPr/>
        </p:nvSpPr>
        <p:spPr>
          <a:xfrm>
            <a:off x="566928" y="2121408"/>
            <a:ext cx="3941064" cy="512064"/>
          </a:xfrm>
          <a:prstGeom prst="roundRect">
            <a:avLst>
              <a:gd name="adj" fmla="val 7143"/>
            </a:avLst>
          </a:prstGeom>
          <a:solidFill>
            <a:srgbClr val="FFFBF0"/>
          </a:solidFill>
          <a:ln w="7620">
            <a:solidFill>
              <a:srgbClr val="F0E8D0"/>
            </a:solidFill>
            <a:prstDash val="solid"/>
          </a:ln>
        </p:spPr>
      </p:sp>
      <p:sp>
        <p:nvSpPr>
          <p:cNvPr id="12" name="Text 10"/>
          <p:cNvSpPr/>
          <p:nvPr/>
        </p:nvSpPr>
        <p:spPr>
          <a:xfrm>
            <a:off x="640080" y="2176272"/>
            <a:ext cx="3794760" cy="402336"/>
          </a:xfrm>
          <a:prstGeom prst="rect">
            <a:avLst/>
          </a:prstGeom>
          <a:noFill/>
          <a:ln/>
        </p:spPr>
        <p:txBody>
          <a:bodyPr wrap="square" rtlCol="0" anchor="ctr"/>
          <a:lstStyle/>
          <a:p>
            <a:pPr indent="0" marL="0">
              <a:buNone/>
            </a:pPr>
            <a:r>
              <a:rPr lang="en-US" sz="1000" b="1" dirty="0">
                <a:solidFill>
                  <a:srgbClr val="5B21B6"/>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"'We shall fight on the beaches, we shall fight on the landing grounds, we shall fight in the fields.'"</a:t>
            </a:r>
            <a:endParaRPr lang="en-US" sz="1000" dirty="0"/>
          </a:p>
        </p:txBody>
      </p:sp>
      <p:sp>
        <p:nvSpPr>
          <p:cNvPr id="13" name="Text 11"/>
          <p:cNvSpPr/>
          <p:nvPr/>
        </p:nvSpPr>
        <p:spPr>
          <a:xfrm>
            <a:off x="585216" y="2670048"/>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repeated opening converts diversity of location into unity of commitment. Each 'we shall fight' accumulates rather than simply repeating: by the third iteration, the phrase has shifted from conditional to inevitable. Analytical move: what does the repeated opening do to the content that follows it — how does the pattern change what the content means?</a:t>
            </a:r>
            <a:endParaRPr lang="en-US" sz="1000" dirty="0"/>
          </a:p>
        </p:txBody>
      </p:sp>
      <p:sp>
        <p:nvSpPr>
          <p:cNvPr id="14" name="Shape 12"/>
          <p:cNvSpPr/>
          <p:nvPr/>
        </p:nvSpPr>
        <p:spPr>
          <a:xfrm>
            <a:off x="4800600" y="1389888"/>
            <a:ext cx="4160520" cy="1773936"/>
          </a:xfrm>
          <a:prstGeom prst="roundRect">
            <a:avLst>
              <a:gd name="adj" fmla="val 4124"/>
            </a:avLst>
          </a:prstGeom>
          <a:solidFill>
            <a:srgbClr val="F5F3FF"/>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5" name="Shape 13"/>
          <p:cNvSpPr/>
          <p:nvPr/>
        </p:nvSpPr>
        <p:spPr>
          <a:xfrm>
            <a:off x="4910328" y="1481328"/>
            <a:ext cx="1005840" cy="219456"/>
          </a:xfrm>
          <a:prstGeom prst="roundRect">
            <a:avLst>
              <a:gd name="adj" fmla="val 16667"/>
            </a:avLst>
          </a:prstGeom>
          <a:solidFill>
            <a:srgbClr val="5B21B6"/>
          </a:solidFill>
          <a:ln w="12700">
            <a:solidFill>
              <a:srgbClr val="5B21B6"/>
            </a:solidFill>
            <a:prstDash val="solid"/>
          </a:ln>
        </p:spPr>
      </p:sp>
      <p:sp>
        <p:nvSpPr>
          <p:cNvPr id="16" name="Text 14"/>
          <p:cNvSpPr/>
          <p:nvPr/>
        </p:nvSpPr>
        <p:spPr>
          <a:xfrm>
            <a:off x="4910328" y="1481328"/>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SOUND</a:t>
            </a:r>
            <a:endParaRPr lang="en-US" sz="800" dirty="0"/>
          </a:p>
        </p:txBody>
      </p:sp>
      <p:sp>
        <p:nvSpPr>
          <p:cNvPr id="17" name="Text 15"/>
          <p:cNvSpPr/>
          <p:nvPr/>
        </p:nvSpPr>
        <p:spPr>
          <a:xfrm>
            <a:off x="5989320" y="1463040"/>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Epistrophe / Epiphora</a:t>
            </a:r>
            <a:endParaRPr lang="en-US" sz="1400" dirty="0"/>
          </a:p>
        </p:txBody>
      </p:sp>
      <p:sp>
        <p:nvSpPr>
          <p:cNvPr id="18" name="Shape 16"/>
          <p:cNvSpPr/>
          <p:nvPr/>
        </p:nvSpPr>
        <p:spPr>
          <a:xfrm>
            <a:off x="4910328" y="1737360"/>
            <a:ext cx="3941064" cy="22860"/>
          </a:xfrm>
          <a:prstGeom prst="rect">
            <a:avLst/>
          </a:prstGeom>
          <a:solidFill>
            <a:srgbClr val="5B21B6"/>
          </a:solidFill>
          <a:ln w="127">
            <a:solidFill>
              <a:srgbClr val="5B21B6"/>
            </a:solidFill>
            <a:prstDash val="solid"/>
          </a:ln>
        </p:spPr>
      </p:sp>
      <p:sp>
        <p:nvSpPr>
          <p:cNvPr id="19" name="Text 17"/>
          <p:cNvSpPr/>
          <p:nvPr/>
        </p:nvSpPr>
        <p:spPr>
          <a:xfrm>
            <a:off x="4928616" y="1773936"/>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Repetition of a word or phrase at the END of successive clauses. The mirror image of anaphora.</a:t>
            </a:r>
            <a:endParaRPr lang="en-US" sz="1050" dirty="0"/>
          </a:p>
        </p:txBody>
      </p:sp>
      <p:sp>
        <p:nvSpPr>
          <p:cNvPr id="20" name="Shape 18"/>
          <p:cNvSpPr/>
          <p:nvPr/>
        </p:nvSpPr>
        <p:spPr>
          <a:xfrm>
            <a:off x="4910328" y="2121408"/>
            <a:ext cx="3941064" cy="512064"/>
          </a:xfrm>
          <a:prstGeom prst="roundRect">
            <a:avLst>
              <a:gd name="adj" fmla="val 7143"/>
            </a:avLst>
          </a:prstGeom>
          <a:solidFill>
            <a:srgbClr val="FFFBF0"/>
          </a:solidFill>
          <a:ln w="7620">
            <a:solidFill>
              <a:srgbClr val="F0E8D0"/>
            </a:solidFill>
            <a:prstDash val="solid"/>
          </a:ln>
        </p:spPr>
      </p:sp>
      <p:sp>
        <p:nvSpPr>
          <p:cNvPr id="21" name="Text 19"/>
          <p:cNvSpPr/>
          <p:nvPr/>
        </p:nvSpPr>
        <p:spPr>
          <a:xfrm>
            <a:off x="4983480" y="2176272"/>
            <a:ext cx="3794760" cy="402336"/>
          </a:xfrm>
          <a:prstGeom prst="rect">
            <a:avLst/>
          </a:prstGeom>
          <a:noFill/>
          <a:ln/>
        </p:spPr>
        <p:txBody>
          <a:bodyPr wrap="square" rtlCol="0" anchor="ctr"/>
          <a:lstStyle/>
          <a:p>
            <a:pPr indent="0" marL="0">
              <a:buNone/>
            </a:pPr>
            <a:r>
              <a:rPr lang="en-US" sz="1000" b="1" dirty="0">
                <a:solidFill>
                  <a:srgbClr val="5B21B6"/>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"'When I was a child, I spoke as a child, I understood as a child, I thought as a child.'"</a:t>
            </a:r>
            <a:endParaRPr lang="en-US" sz="1000" dirty="0"/>
          </a:p>
        </p:txBody>
      </p:sp>
      <p:sp>
        <p:nvSpPr>
          <p:cNvPr id="22" name="Text 20"/>
          <p:cNvSpPr/>
          <p:nvPr/>
        </p:nvSpPr>
        <p:spPr>
          <a:xfrm>
            <a:off x="4928616" y="2670048"/>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repeated ending gives each clause its conclusion before it arrives, creating a tolling quality. The phrase being repeated accumulates meaning with each use. Analytical move: what is the rhetorical effect of ending on the same word repeatedly rather than beginning on it?</a:t>
            </a:r>
            <a:endParaRPr lang="en-US" sz="1000" dirty="0"/>
          </a:p>
        </p:txBody>
      </p:sp>
      <p:sp>
        <p:nvSpPr>
          <p:cNvPr id="23" name="Shape 21"/>
          <p:cNvSpPr/>
          <p:nvPr/>
        </p:nvSpPr>
        <p:spPr>
          <a:xfrm>
            <a:off x="457200" y="3273552"/>
            <a:ext cx="4160520" cy="1773936"/>
          </a:xfrm>
          <a:prstGeom prst="roundRect">
            <a:avLst>
              <a:gd name="adj" fmla="val 4124"/>
            </a:avLst>
          </a:prstGeom>
          <a:solidFill>
            <a:srgbClr val="F5F3FF"/>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24" name="Shape 22"/>
          <p:cNvSpPr/>
          <p:nvPr/>
        </p:nvSpPr>
        <p:spPr>
          <a:xfrm>
            <a:off x="566928" y="3364992"/>
            <a:ext cx="1005840" cy="219456"/>
          </a:xfrm>
          <a:prstGeom prst="roundRect">
            <a:avLst>
              <a:gd name="adj" fmla="val 16667"/>
            </a:avLst>
          </a:prstGeom>
          <a:solidFill>
            <a:srgbClr val="5B21B6"/>
          </a:solidFill>
          <a:ln w="12700">
            <a:solidFill>
              <a:srgbClr val="5B21B6"/>
            </a:solidFill>
            <a:prstDash val="solid"/>
          </a:ln>
        </p:spPr>
      </p:sp>
      <p:sp>
        <p:nvSpPr>
          <p:cNvPr id="25" name="Text 23"/>
          <p:cNvSpPr/>
          <p:nvPr/>
        </p:nvSpPr>
        <p:spPr>
          <a:xfrm>
            <a:off x="566928" y="336499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SOUND</a:t>
            </a:r>
            <a:endParaRPr lang="en-US" sz="800" dirty="0"/>
          </a:p>
        </p:txBody>
      </p:sp>
      <p:sp>
        <p:nvSpPr>
          <p:cNvPr id="26" name="Text 24"/>
          <p:cNvSpPr/>
          <p:nvPr/>
        </p:nvSpPr>
        <p:spPr>
          <a:xfrm>
            <a:off x="1645920" y="3346704"/>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Chiasmus</a:t>
            </a:r>
            <a:endParaRPr lang="en-US" sz="1400" dirty="0"/>
          </a:p>
        </p:txBody>
      </p:sp>
      <p:sp>
        <p:nvSpPr>
          <p:cNvPr id="27" name="Shape 25"/>
          <p:cNvSpPr/>
          <p:nvPr/>
        </p:nvSpPr>
        <p:spPr>
          <a:xfrm>
            <a:off x="566928" y="3621024"/>
            <a:ext cx="3941064" cy="22860"/>
          </a:xfrm>
          <a:prstGeom prst="rect">
            <a:avLst/>
          </a:prstGeom>
          <a:solidFill>
            <a:srgbClr val="5B21B6"/>
          </a:solidFill>
          <a:ln w="127">
            <a:solidFill>
              <a:srgbClr val="5B21B6"/>
            </a:solidFill>
            <a:prstDash val="solid"/>
          </a:ln>
        </p:spPr>
      </p:sp>
      <p:sp>
        <p:nvSpPr>
          <p:cNvPr id="28" name="Text 26"/>
          <p:cNvSpPr/>
          <p:nvPr/>
        </p:nvSpPr>
        <p:spPr>
          <a:xfrm>
            <a:off x="585216" y="3657600"/>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Reversing grammatical structures in successive clauses: A-B / B-A. Often creates a memorable, balanced reversal.</a:t>
            </a:r>
            <a:endParaRPr lang="en-US" sz="1050" dirty="0"/>
          </a:p>
        </p:txBody>
      </p:sp>
      <p:sp>
        <p:nvSpPr>
          <p:cNvPr id="29" name="Shape 27"/>
          <p:cNvSpPr/>
          <p:nvPr/>
        </p:nvSpPr>
        <p:spPr>
          <a:xfrm>
            <a:off x="566928" y="4005072"/>
            <a:ext cx="3941064" cy="512064"/>
          </a:xfrm>
          <a:prstGeom prst="roundRect">
            <a:avLst>
              <a:gd name="adj" fmla="val 7143"/>
            </a:avLst>
          </a:prstGeom>
          <a:solidFill>
            <a:srgbClr val="FFFBF0"/>
          </a:solidFill>
          <a:ln w="7620">
            <a:solidFill>
              <a:srgbClr val="F0E8D0"/>
            </a:solidFill>
            <a:prstDash val="solid"/>
          </a:ln>
        </p:spPr>
      </p:sp>
      <p:sp>
        <p:nvSpPr>
          <p:cNvPr id="30" name="Text 28"/>
          <p:cNvSpPr/>
          <p:nvPr/>
        </p:nvSpPr>
        <p:spPr>
          <a:xfrm>
            <a:off x="640080" y="4059936"/>
            <a:ext cx="3794760" cy="402336"/>
          </a:xfrm>
          <a:prstGeom prst="rect">
            <a:avLst/>
          </a:prstGeom>
          <a:noFill/>
          <a:ln/>
        </p:spPr>
        <p:txBody>
          <a:bodyPr wrap="square" rtlCol="0" anchor="ctr"/>
          <a:lstStyle/>
          <a:p>
            <a:pPr indent="0" marL="0">
              <a:buNone/>
            </a:pPr>
            <a:r>
              <a:rPr lang="en-US" sz="1000" b="1" dirty="0">
                <a:solidFill>
                  <a:srgbClr val="5B21B6"/>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"'Ask not what your country can do for you — ask what you can do for your country.'"</a:t>
            </a:r>
            <a:endParaRPr lang="en-US" sz="1000" dirty="0"/>
          </a:p>
        </p:txBody>
      </p:sp>
      <p:sp>
        <p:nvSpPr>
          <p:cNvPr id="31" name="Text 29"/>
          <p:cNvSpPr/>
          <p:nvPr/>
        </p:nvSpPr>
        <p:spPr>
          <a:xfrm>
            <a:off x="585216" y="4553712"/>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reversal creates a hinge point: the first clause establishes the conventional expectation; the second inverts it. The inversion is the argument — chiasmus performs the rhetorical reorientation it calls for. Analytical move: what is the meaning produced by the reversal that the same content in non-reversed form would not produce?</a:t>
            </a:r>
            <a:endParaRPr lang="en-US" sz="1000" dirty="0"/>
          </a:p>
        </p:txBody>
      </p:sp>
      <p:sp>
        <p:nvSpPr>
          <p:cNvPr id="32" name="Shape 30"/>
          <p:cNvSpPr/>
          <p:nvPr/>
        </p:nvSpPr>
        <p:spPr>
          <a:xfrm>
            <a:off x="4800600" y="3273552"/>
            <a:ext cx="4160520" cy="1773936"/>
          </a:xfrm>
          <a:prstGeom prst="roundRect">
            <a:avLst>
              <a:gd name="adj" fmla="val 4124"/>
            </a:avLst>
          </a:prstGeom>
          <a:solidFill>
            <a:srgbClr val="F5F3FF"/>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33" name="Shape 31"/>
          <p:cNvSpPr/>
          <p:nvPr/>
        </p:nvSpPr>
        <p:spPr>
          <a:xfrm>
            <a:off x="4910328" y="3364992"/>
            <a:ext cx="1005840" cy="219456"/>
          </a:xfrm>
          <a:prstGeom prst="roundRect">
            <a:avLst>
              <a:gd name="adj" fmla="val 16667"/>
            </a:avLst>
          </a:prstGeom>
          <a:solidFill>
            <a:srgbClr val="5B21B6"/>
          </a:solidFill>
          <a:ln w="12700">
            <a:solidFill>
              <a:srgbClr val="5B21B6"/>
            </a:solidFill>
            <a:prstDash val="solid"/>
          </a:ln>
        </p:spPr>
      </p:sp>
      <p:sp>
        <p:nvSpPr>
          <p:cNvPr id="34" name="Text 32"/>
          <p:cNvSpPr/>
          <p:nvPr/>
        </p:nvSpPr>
        <p:spPr>
          <a:xfrm>
            <a:off x="4910328" y="336499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SOUND</a:t>
            </a:r>
            <a:endParaRPr lang="en-US" sz="800" dirty="0"/>
          </a:p>
        </p:txBody>
      </p:sp>
      <p:sp>
        <p:nvSpPr>
          <p:cNvPr id="35" name="Text 33"/>
          <p:cNvSpPr/>
          <p:nvPr/>
        </p:nvSpPr>
        <p:spPr>
          <a:xfrm>
            <a:off x="5989320" y="3346704"/>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Parallelism</a:t>
            </a:r>
            <a:endParaRPr lang="en-US" sz="1400" dirty="0"/>
          </a:p>
        </p:txBody>
      </p:sp>
      <p:sp>
        <p:nvSpPr>
          <p:cNvPr id="36" name="Shape 34"/>
          <p:cNvSpPr/>
          <p:nvPr/>
        </p:nvSpPr>
        <p:spPr>
          <a:xfrm>
            <a:off x="4910328" y="3621024"/>
            <a:ext cx="3941064" cy="22860"/>
          </a:xfrm>
          <a:prstGeom prst="rect">
            <a:avLst/>
          </a:prstGeom>
          <a:solidFill>
            <a:srgbClr val="5B21B6"/>
          </a:solidFill>
          <a:ln w="127">
            <a:solidFill>
              <a:srgbClr val="5B21B6"/>
            </a:solidFill>
            <a:prstDash val="solid"/>
          </a:ln>
        </p:spPr>
      </p:sp>
      <p:sp>
        <p:nvSpPr>
          <p:cNvPr id="37" name="Text 35"/>
          <p:cNvSpPr/>
          <p:nvPr/>
        </p:nvSpPr>
        <p:spPr>
          <a:xfrm>
            <a:off x="4928616" y="3657600"/>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Using the same grammatical structure for elements that are coordinate. Creates balance, rhythm, and the sense that equivalent structures contain equivalent ideas.</a:t>
            </a:r>
            <a:endParaRPr lang="en-US" sz="1050" dirty="0"/>
          </a:p>
        </p:txBody>
      </p:sp>
      <p:sp>
        <p:nvSpPr>
          <p:cNvPr id="38" name="Shape 36"/>
          <p:cNvSpPr/>
          <p:nvPr/>
        </p:nvSpPr>
        <p:spPr>
          <a:xfrm>
            <a:off x="4910328" y="4005072"/>
            <a:ext cx="3941064" cy="512064"/>
          </a:xfrm>
          <a:prstGeom prst="roundRect">
            <a:avLst>
              <a:gd name="adj" fmla="val 7143"/>
            </a:avLst>
          </a:prstGeom>
          <a:solidFill>
            <a:srgbClr val="FFFBF0"/>
          </a:solidFill>
          <a:ln w="7620">
            <a:solidFill>
              <a:srgbClr val="F0E8D0"/>
            </a:solidFill>
            <a:prstDash val="solid"/>
          </a:ln>
        </p:spPr>
      </p:sp>
      <p:sp>
        <p:nvSpPr>
          <p:cNvPr id="39" name="Text 37"/>
          <p:cNvSpPr/>
          <p:nvPr/>
        </p:nvSpPr>
        <p:spPr>
          <a:xfrm>
            <a:off x="4983480" y="4059936"/>
            <a:ext cx="3794760" cy="402336"/>
          </a:xfrm>
          <a:prstGeom prst="rect">
            <a:avLst/>
          </a:prstGeom>
          <a:noFill/>
          <a:ln/>
        </p:spPr>
        <p:txBody>
          <a:bodyPr wrap="square" rtlCol="0" anchor="ctr"/>
          <a:lstStyle/>
          <a:p>
            <a:pPr indent="0" marL="0">
              <a:buNone/>
            </a:pPr>
            <a:r>
              <a:rPr lang="en-US" sz="1000" b="1" dirty="0">
                <a:solidFill>
                  <a:srgbClr val="5B21B6"/>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"'Lincoln believed in government of the people, by the people, for the people.'"</a:t>
            </a:r>
            <a:endParaRPr lang="en-US" sz="1000" dirty="0"/>
          </a:p>
        </p:txBody>
      </p:sp>
      <p:sp>
        <p:nvSpPr>
          <p:cNvPr id="40" name="Text 38"/>
          <p:cNvSpPr/>
          <p:nvPr/>
        </p:nvSpPr>
        <p:spPr>
          <a:xfrm>
            <a:off x="4928616" y="4553712"/>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three prepositional phrases create structural equality among three distinct relationships between government and people. Analytical move: what does making these three ideas grammatically equivalent accomplish? Does the parallelism suggest they are equivalent in importance, or does it create a progression?</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C1200"/>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IV</a:t>
            </a:r>
            <a:endParaRPr lang="en-US" sz="20000" dirty="0"/>
          </a:p>
        </p:txBody>
      </p:sp>
      <p:sp>
        <p:nvSpPr>
          <p:cNvPr id="3" name="Shape 1"/>
          <p:cNvSpPr/>
          <p:nvPr/>
        </p:nvSpPr>
        <p:spPr>
          <a:xfrm>
            <a:off x="-731520" y="-731520"/>
            <a:ext cx="4114800" cy="4114800"/>
          </a:xfrm>
          <a:prstGeom prst="ellipse">
            <a:avLst/>
          </a:prstGeom>
          <a:solidFill>
            <a:srgbClr val="D97706">
              <a:alpha val="12000"/>
            </a:srgbClr>
          </a:solidFill>
          <a:ln w="12700">
            <a:solidFill>
              <a:srgbClr val="D97706">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Structural Devices</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FDE68A"/>
                </a:solidFill>
                <a:latin typeface="Calibri" pitchFamily="34" charset="0"/>
                <a:ea typeface="Calibri" pitchFamily="34" charset="-122"/>
                <a:cs typeface="Calibri" pitchFamily="34" charset="-120"/>
              </a:rPr>
              <a:t>Antithesis · Juxtaposition · Oxymoron · Euphemism · Allusion · Caesura / Enjambment · Imagery</a:t>
            </a:r>
            <a:endParaRPr lang="en-US" sz="1650" dirty="0"/>
          </a:p>
        </p:txBody>
      </p:sp>
      <p:sp>
        <p:nvSpPr>
          <p:cNvPr id="6" name="Shape 4"/>
          <p:cNvSpPr/>
          <p:nvPr/>
        </p:nvSpPr>
        <p:spPr>
          <a:xfrm>
            <a:off x="594360" y="4517136"/>
            <a:ext cx="182880" cy="182880"/>
          </a:xfrm>
          <a:prstGeom prst="ellipse">
            <a:avLst/>
          </a:prstGeom>
          <a:solidFill>
            <a:srgbClr val="D97706"/>
          </a:solidFill>
          <a:ln w="12700">
            <a:solidFill>
              <a:srgbClr val="D97706"/>
            </a:solidFill>
            <a:prstDash val="solid"/>
          </a:ln>
        </p:spPr>
      </p:sp>
      <p:sp>
        <p:nvSpPr>
          <p:cNvPr id="7" name="Shape 5"/>
          <p:cNvSpPr/>
          <p:nvPr/>
        </p:nvSpPr>
        <p:spPr>
          <a:xfrm>
            <a:off x="941832" y="4517136"/>
            <a:ext cx="182880" cy="182880"/>
          </a:xfrm>
          <a:prstGeom prst="ellipse">
            <a:avLst/>
          </a:prstGeom>
          <a:solidFill>
            <a:srgbClr val="0E6B8A"/>
          </a:solidFill>
          <a:ln w="12700">
            <a:solidFill>
              <a:srgbClr val="0E6B8A"/>
            </a:solidFill>
            <a:prstDash val="solid"/>
          </a:ln>
        </p:spPr>
      </p:sp>
      <p:sp>
        <p:nvSpPr>
          <p:cNvPr id="8" name="Shape 6"/>
          <p:cNvSpPr/>
          <p:nvPr/>
        </p:nvSpPr>
        <p:spPr>
          <a:xfrm>
            <a:off x="1289304" y="4517136"/>
            <a:ext cx="182880" cy="182880"/>
          </a:xfrm>
          <a:prstGeom prst="ellipse">
            <a:avLst/>
          </a:prstGeom>
          <a:solidFill>
            <a:srgbClr val="1D4ED8"/>
          </a:solidFill>
          <a:ln w="12700">
            <a:solidFill>
              <a:srgbClr val="1D4ED8"/>
            </a:solidFill>
            <a:prstDash val="solid"/>
          </a:ln>
        </p:spPr>
      </p:sp>
      <p:sp>
        <p:nvSpPr>
          <p:cNvPr id="9" name="Shape 7"/>
          <p:cNvSpPr/>
          <p:nvPr/>
        </p:nvSpPr>
        <p:spPr>
          <a:xfrm>
            <a:off x="1636776" y="4517136"/>
            <a:ext cx="182880" cy="182880"/>
          </a:xfrm>
          <a:prstGeom prst="ellipse">
            <a:avLst/>
          </a:prstGeom>
          <a:solidFill>
            <a:srgbClr val="5B21B6"/>
          </a:solidFill>
          <a:ln w="12700">
            <a:solidFill>
              <a:srgbClr val="5B21B6"/>
            </a:solidFill>
            <a:prstDash val="solid"/>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Structural Devices: Antithesis, Juxtaposition, Oxymoron, Euphemism</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C1200"/>
                </a:solidFill>
                <a:latin typeface="Calibri" pitchFamily="34" charset="0"/>
                <a:ea typeface="Calibri" pitchFamily="34" charset="-122"/>
                <a:cs typeface="Calibri" pitchFamily="34" charset="-120"/>
              </a:rPr>
              <a:t>Four devices that work through contrast or substitution. The near-synonym pair antithesis/juxtaposition is one of the most tested confusion points on AP MC.</a:t>
            </a:r>
            <a:endParaRPr lang="en-US" sz="1400" dirty="0"/>
          </a:p>
        </p:txBody>
      </p:sp>
      <p:sp>
        <p:nvSpPr>
          <p:cNvPr id="5" name="Shape 3"/>
          <p:cNvSpPr/>
          <p:nvPr/>
        </p:nvSpPr>
        <p:spPr>
          <a:xfrm>
            <a:off x="457200" y="1389888"/>
            <a:ext cx="4160520" cy="1773936"/>
          </a:xfrm>
          <a:prstGeom prst="roundRect">
            <a:avLst>
              <a:gd name="adj" fmla="val 4124"/>
            </a:avLst>
          </a:prstGeom>
          <a:solidFill>
            <a:srgbClr val="DBEAFE"/>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566928" y="1481328"/>
            <a:ext cx="1005840" cy="219456"/>
          </a:xfrm>
          <a:prstGeom prst="roundRect">
            <a:avLst>
              <a:gd name="adj" fmla="val 16667"/>
            </a:avLst>
          </a:prstGeom>
          <a:solidFill>
            <a:srgbClr val="1D4ED8"/>
          </a:solidFill>
          <a:ln w="12700">
            <a:solidFill>
              <a:srgbClr val="1D4ED8"/>
            </a:solidFill>
            <a:prstDash val="solid"/>
          </a:ln>
        </p:spPr>
      </p:sp>
      <p:sp>
        <p:nvSpPr>
          <p:cNvPr id="7" name="Text 5"/>
          <p:cNvSpPr/>
          <p:nvPr/>
        </p:nvSpPr>
        <p:spPr>
          <a:xfrm>
            <a:off x="566928" y="1481328"/>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STRUCTURAL</a:t>
            </a:r>
            <a:endParaRPr lang="en-US" sz="800" dirty="0"/>
          </a:p>
        </p:txBody>
      </p:sp>
      <p:sp>
        <p:nvSpPr>
          <p:cNvPr id="8" name="Text 6"/>
          <p:cNvSpPr/>
          <p:nvPr/>
        </p:nvSpPr>
        <p:spPr>
          <a:xfrm>
            <a:off x="1645920" y="1463040"/>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Antithesis</a:t>
            </a:r>
            <a:endParaRPr lang="en-US" sz="1400" dirty="0"/>
          </a:p>
        </p:txBody>
      </p:sp>
      <p:sp>
        <p:nvSpPr>
          <p:cNvPr id="9" name="Shape 7"/>
          <p:cNvSpPr/>
          <p:nvPr/>
        </p:nvSpPr>
        <p:spPr>
          <a:xfrm>
            <a:off x="566928" y="1737360"/>
            <a:ext cx="3941064" cy="22860"/>
          </a:xfrm>
          <a:prstGeom prst="rect">
            <a:avLst/>
          </a:prstGeom>
          <a:solidFill>
            <a:srgbClr val="1D4ED8"/>
          </a:solidFill>
          <a:ln w="127">
            <a:solidFill>
              <a:srgbClr val="1D4ED8"/>
            </a:solidFill>
            <a:prstDash val="solid"/>
          </a:ln>
        </p:spPr>
      </p:sp>
      <p:sp>
        <p:nvSpPr>
          <p:cNvPr id="10" name="Text 8"/>
          <p:cNvSpPr/>
          <p:nvPr/>
        </p:nvSpPr>
        <p:spPr>
          <a:xfrm>
            <a:off x="585216" y="1773936"/>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Contrasting opposing ideas in parallel grammatical structure. Both contrast AND parallel structure are required.</a:t>
            </a:r>
            <a:endParaRPr lang="en-US" sz="1050" dirty="0"/>
          </a:p>
        </p:txBody>
      </p:sp>
      <p:sp>
        <p:nvSpPr>
          <p:cNvPr id="11" name="Shape 9"/>
          <p:cNvSpPr/>
          <p:nvPr/>
        </p:nvSpPr>
        <p:spPr>
          <a:xfrm>
            <a:off x="566928" y="2121408"/>
            <a:ext cx="3941064" cy="512064"/>
          </a:xfrm>
          <a:prstGeom prst="roundRect">
            <a:avLst>
              <a:gd name="adj" fmla="val 7143"/>
            </a:avLst>
          </a:prstGeom>
          <a:solidFill>
            <a:srgbClr val="FFFBF0"/>
          </a:solidFill>
          <a:ln w="7620">
            <a:solidFill>
              <a:srgbClr val="F0E8D0"/>
            </a:solidFill>
            <a:prstDash val="solid"/>
          </a:ln>
        </p:spPr>
      </p:sp>
      <p:sp>
        <p:nvSpPr>
          <p:cNvPr id="12" name="Text 10"/>
          <p:cNvSpPr/>
          <p:nvPr/>
        </p:nvSpPr>
        <p:spPr>
          <a:xfrm>
            <a:off x="640080" y="2176272"/>
            <a:ext cx="3794760" cy="402336"/>
          </a:xfrm>
          <a:prstGeom prst="rect">
            <a:avLst/>
          </a:prstGeom>
          <a:noFill/>
          <a:ln/>
        </p:spPr>
        <p:txBody>
          <a:bodyPr wrap="square" rtlCol="0" anchor="ctr"/>
          <a:lstStyle/>
          <a:p>
            <a:pPr indent="0" marL="0">
              <a:buNone/>
            </a:pPr>
            <a:r>
              <a:rPr lang="en-US" sz="1000" b="1" dirty="0">
                <a:solidFill>
                  <a:srgbClr val="1D4ED8"/>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"'Speech is silver, silence is golden.' / 'That's one small step for man, one giant leap for mankind.'"</a:t>
            </a:r>
            <a:endParaRPr lang="en-US" sz="1000" dirty="0"/>
          </a:p>
        </p:txBody>
      </p:sp>
      <p:sp>
        <p:nvSpPr>
          <p:cNvPr id="13" name="Text 11"/>
          <p:cNvSpPr/>
          <p:nvPr/>
        </p:nvSpPr>
        <p:spPr>
          <a:xfrm>
            <a:off x="585216" y="2670048"/>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parallel structure creates grammatical equality while the content creates opposition — which means the contrast is performed at the level of form, not just stated. Analytical move: what does the formal equality of opposing ideas accomplish? Does it suggest the opposition is irresolvable, balanced, or that one term ultimately subsumes the other?</a:t>
            </a:r>
            <a:endParaRPr lang="en-US" sz="1000" dirty="0"/>
          </a:p>
        </p:txBody>
      </p:sp>
      <p:sp>
        <p:nvSpPr>
          <p:cNvPr id="14" name="Shape 12"/>
          <p:cNvSpPr/>
          <p:nvPr/>
        </p:nvSpPr>
        <p:spPr>
          <a:xfrm>
            <a:off x="4800600" y="1389888"/>
            <a:ext cx="4160520" cy="1773936"/>
          </a:xfrm>
          <a:prstGeom prst="roundRect">
            <a:avLst>
              <a:gd name="adj" fmla="val 4124"/>
            </a:avLst>
          </a:prstGeom>
          <a:solidFill>
            <a:srgbClr val="DBEAFE"/>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5" name="Shape 13"/>
          <p:cNvSpPr/>
          <p:nvPr/>
        </p:nvSpPr>
        <p:spPr>
          <a:xfrm>
            <a:off x="4910328" y="1481328"/>
            <a:ext cx="1005840" cy="219456"/>
          </a:xfrm>
          <a:prstGeom prst="roundRect">
            <a:avLst>
              <a:gd name="adj" fmla="val 16667"/>
            </a:avLst>
          </a:prstGeom>
          <a:solidFill>
            <a:srgbClr val="1D4ED8"/>
          </a:solidFill>
          <a:ln w="12700">
            <a:solidFill>
              <a:srgbClr val="1D4ED8"/>
            </a:solidFill>
            <a:prstDash val="solid"/>
          </a:ln>
        </p:spPr>
      </p:sp>
      <p:sp>
        <p:nvSpPr>
          <p:cNvPr id="16" name="Text 14"/>
          <p:cNvSpPr/>
          <p:nvPr/>
        </p:nvSpPr>
        <p:spPr>
          <a:xfrm>
            <a:off x="4910328" y="1481328"/>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STRUCTURAL</a:t>
            </a:r>
            <a:endParaRPr lang="en-US" sz="800" dirty="0"/>
          </a:p>
        </p:txBody>
      </p:sp>
      <p:sp>
        <p:nvSpPr>
          <p:cNvPr id="17" name="Text 15"/>
          <p:cNvSpPr/>
          <p:nvPr/>
        </p:nvSpPr>
        <p:spPr>
          <a:xfrm>
            <a:off x="5989320" y="1463040"/>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Juxtaposition</a:t>
            </a:r>
            <a:endParaRPr lang="en-US" sz="1400" dirty="0"/>
          </a:p>
        </p:txBody>
      </p:sp>
      <p:sp>
        <p:nvSpPr>
          <p:cNvPr id="18" name="Shape 16"/>
          <p:cNvSpPr/>
          <p:nvPr/>
        </p:nvSpPr>
        <p:spPr>
          <a:xfrm>
            <a:off x="4910328" y="1737360"/>
            <a:ext cx="3941064" cy="22860"/>
          </a:xfrm>
          <a:prstGeom prst="rect">
            <a:avLst/>
          </a:prstGeom>
          <a:solidFill>
            <a:srgbClr val="1D4ED8"/>
          </a:solidFill>
          <a:ln w="127">
            <a:solidFill>
              <a:srgbClr val="1D4ED8"/>
            </a:solidFill>
            <a:prstDash val="solid"/>
          </a:ln>
        </p:spPr>
      </p:sp>
      <p:sp>
        <p:nvSpPr>
          <p:cNvPr id="19" name="Text 17"/>
          <p:cNvSpPr/>
          <p:nvPr/>
        </p:nvSpPr>
        <p:spPr>
          <a:xfrm>
            <a:off x="4928616" y="1773936"/>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Placing two contrasting elements side by side for comparison. Does NOT require parallel grammatical structure — contrast can be achieved by proximity alone.</a:t>
            </a:r>
            <a:endParaRPr lang="en-US" sz="1050" dirty="0"/>
          </a:p>
        </p:txBody>
      </p:sp>
      <p:sp>
        <p:nvSpPr>
          <p:cNvPr id="20" name="Shape 18"/>
          <p:cNvSpPr/>
          <p:nvPr/>
        </p:nvSpPr>
        <p:spPr>
          <a:xfrm>
            <a:off x="4910328" y="2121408"/>
            <a:ext cx="3941064" cy="512064"/>
          </a:xfrm>
          <a:prstGeom prst="roundRect">
            <a:avLst>
              <a:gd name="adj" fmla="val 7143"/>
            </a:avLst>
          </a:prstGeom>
          <a:solidFill>
            <a:srgbClr val="FFFBF0"/>
          </a:solidFill>
          <a:ln w="7620">
            <a:solidFill>
              <a:srgbClr val="F0E8D0"/>
            </a:solidFill>
            <a:prstDash val="solid"/>
          </a:ln>
        </p:spPr>
      </p:sp>
      <p:sp>
        <p:nvSpPr>
          <p:cNvPr id="21" name="Text 19"/>
          <p:cNvSpPr/>
          <p:nvPr/>
        </p:nvSpPr>
        <p:spPr>
          <a:xfrm>
            <a:off x="4983480" y="2176272"/>
            <a:ext cx="3794760" cy="402336"/>
          </a:xfrm>
          <a:prstGeom prst="rect">
            <a:avLst/>
          </a:prstGeom>
          <a:noFill/>
          <a:ln/>
        </p:spPr>
        <p:txBody>
          <a:bodyPr wrap="square" rtlCol="0" anchor="ctr"/>
          <a:lstStyle/>
          <a:p>
            <a:pPr indent="0" marL="0">
              <a:buNone/>
            </a:pPr>
            <a:r>
              <a:rPr lang="en-US" sz="1000" b="1" dirty="0">
                <a:solidFill>
                  <a:srgbClr val="1D4ED8"/>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"'The child's laughter rang out across the battlefield.'"</a:t>
            </a:r>
            <a:endParaRPr lang="en-US" sz="1000" dirty="0"/>
          </a:p>
        </p:txBody>
      </p:sp>
      <p:sp>
        <p:nvSpPr>
          <p:cNvPr id="22" name="Text 20"/>
          <p:cNvSpPr/>
          <p:nvPr/>
        </p:nvSpPr>
        <p:spPr>
          <a:xfrm>
            <a:off x="4928616" y="2670048"/>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contrast is between register (innocence/joy) and context (violence/death). Parallel structure is absent — the contrast works through proximity. Analytical move: what does the contrast reveal that neither element alone would reveal? What is the meaning produced in the gap?</a:t>
            </a:r>
            <a:endParaRPr lang="en-US" sz="1000" dirty="0"/>
          </a:p>
        </p:txBody>
      </p:sp>
      <p:sp>
        <p:nvSpPr>
          <p:cNvPr id="23" name="Shape 21"/>
          <p:cNvSpPr/>
          <p:nvPr/>
        </p:nvSpPr>
        <p:spPr>
          <a:xfrm>
            <a:off x="457200" y="3273552"/>
            <a:ext cx="4160520" cy="1773936"/>
          </a:xfrm>
          <a:prstGeom prst="roundRect">
            <a:avLst>
              <a:gd name="adj" fmla="val 4124"/>
            </a:avLst>
          </a:prstGeom>
          <a:solidFill>
            <a:srgbClr val="DBEAFE"/>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24" name="Shape 22"/>
          <p:cNvSpPr/>
          <p:nvPr/>
        </p:nvSpPr>
        <p:spPr>
          <a:xfrm>
            <a:off x="566928" y="3364992"/>
            <a:ext cx="1005840" cy="219456"/>
          </a:xfrm>
          <a:prstGeom prst="roundRect">
            <a:avLst>
              <a:gd name="adj" fmla="val 16667"/>
            </a:avLst>
          </a:prstGeom>
          <a:solidFill>
            <a:srgbClr val="1D4ED8"/>
          </a:solidFill>
          <a:ln w="12700">
            <a:solidFill>
              <a:srgbClr val="1D4ED8"/>
            </a:solidFill>
            <a:prstDash val="solid"/>
          </a:ln>
        </p:spPr>
      </p:sp>
      <p:sp>
        <p:nvSpPr>
          <p:cNvPr id="25" name="Text 23"/>
          <p:cNvSpPr/>
          <p:nvPr/>
        </p:nvSpPr>
        <p:spPr>
          <a:xfrm>
            <a:off x="566928" y="336499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STRUCTURAL</a:t>
            </a:r>
            <a:endParaRPr lang="en-US" sz="800" dirty="0"/>
          </a:p>
        </p:txBody>
      </p:sp>
      <p:sp>
        <p:nvSpPr>
          <p:cNvPr id="26" name="Text 24"/>
          <p:cNvSpPr/>
          <p:nvPr/>
        </p:nvSpPr>
        <p:spPr>
          <a:xfrm>
            <a:off x="1645920" y="3346704"/>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Oxymoron</a:t>
            </a:r>
            <a:endParaRPr lang="en-US" sz="1400" dirty="0"/>
          </a:p>
        </p:txBody>
      </p:sp>
      <p:sp>
        <p:nvSpPr>
          <p:cNvPr id="27" name="Shape 25"/>
          <p:cNvSpPr/>
          <p:nvPr/>
        </p:nvSpPr>
        <p:spPr>
          <a:xfrm>
            <a:off x="566928" y="3621024"/>
            <a:ext cx="3941064" cy="22860"/>
          </a:xfrm>
          <a:prstGeom prst="rect">
            <a:avLst/>
          </a:prstGeom>
          <a:solidFill>
            <a:srgbClr val="1D4ED8"/>
          </a:solidFill>
          <a:ln w="127">
            <a:solidFill>
              <a:srgbClr val="1D4ED8"/>
            </a:solidFill>
            <a:prstDash val="solid"/>
          </a:ln>
        </p:spPr>
      </p:sp>
      <p:sp>
        <p:nvSpPr>
          <p:cNvPr id="28" name="Text 26"/>
          <p:cNvSpPr/>
          <p:nvPr/>
        </p:nvSpPr>
        <p:spPr>
          <a:xfrm>
            <a:off x="585216" y="3657600"/>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 compressed paradox — two contradictory terms placed immediately adjacent to create a meaningful contradiction.</a:t>
            </a:r>
            <a:endParaRPr lang="en-US" sz="1050" dirty="0"/>
          </a:p>
        </p:txBody>
      </p:sp>
      <p:sp>
        <p:nvSpPr>
          <p:cNvPr id="29" name="Shape 27"/>
          <p:cNvSpPr/>
          <p:nvPr/>
        </p:nvSpPr>
        <p:spPr>
          <a:xfrm>
            <a:off x="566928" y="4005072"/>
            <a:ext cx="3941064" cy="512064"/>
          </a:xfrm>
          <a:prstGeom prst="roundRect">
            <a:avLst>
              <a:gd name="adj" fmla="val 7143"/>
            </a:avLst>
          </a:prstGeom>
          <a:solidFill>
            <a:srgbClr val="FFFBF0"/>
          </a:solidFill>
          <a:ln w="7620">
            <a:solidFill>
              <a:srgbClr val="F0E8D0"/>
            </a:solidFill>
            <a:prstDash val="solid"/>
          </a:ln>
        </p:spPr>
      </p:sp>
      <p:sp>
        <p:nvSpPr>
          <p:cNvPr id="30" name="Text 28"/>
          <p:cNvSpPr/>
          <p:nvPr/>
        </p:nvSpPr>
        <p:spPr>
          <a:xfrm>
            <a:off x="640080" y="4059936"/>
            <a:ext cx="3794760" cy="402336"/>
          </a:xfrm>
          <a:prstGeom prst="rect">
            <a:avLst/>
          </a:prstGeom>
          <a:noFill/>
          <a:ln/>
        </p:spPr>
        <p:txBody>
          <a:bodyPr wrap="square" rtlCol="0" anchor="ctr"/>
          <a:lstStyle/>
          <a:p>
            <a:pPr indent="0" marL="0">
              <a:buNone/>
            </a:pPr>
            <a:r>
              <a:rPr lang="en-US" sz="1000" b="1" dirty="0">
                <a:solidFill>
                  <a:srgbClr val="1D4ED8"/>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"'Cruel kindness.' / 'Living death.' / 'Deafening silence.'"</a:t>
            </a:r>
            <a:endParaRPr lang="en-US" sz="1000" dirty="0"/>
          </a:p>
        </p:txBody>
      </p:sp>
      <p:sp>
        <p:nvSpPr>
          <p:cNvPr id="31" name="Text 29"/>
          <p:cNvSpPr/>
          <p:nvPr/>
        </p:nvSpPr>
        <p:spPr>
          <a:xfrm>
            <a:off x="585216" y="4553712"/>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contradiction is forced into a single unit, creating a semantic tension that cannot be resolved by ignoring either term. Analytical move: what meaning is produced by holding both contradictory terms simultaneously? What does the oxymoron name that either term alone could not?</a:t>
            </a:r>
            <a:endParaRPr lang="en-US" sz="1000" dirty="0"/>
          </a:p>
        </p:txBody>
      </p:sp>
      <p:sp>
        <p:nvSpPr>
          <p:cNvPr id="32" name="Shape 30"/>
          <p:cNvSpPr/>
          <p:nvPr/>
        </p:nvSpPr>
        <p:spPr>
          <a:xfrm>
            <a:off x="4800600" y="3273552"/>
            <a:ext cx="4160520" cy="1773936"/>
          </a:xfrm>
          <a:prstGeom prst="roundRect">
            <a:avLst>
              <a:gd name="adj" fmla="val 4124"/>
            </a:avLst>
          </a:prstGeom>
          <a:solidFill>
            <a:srgbClr val="DBEAFE"/>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33" name="Shape 31"/>
          <p:cNvSpPr/>
          <p:nvPr/>
        </p:nvSpPr>
        <p:spPr>
          <a:xfrm>
            <a:off x="4910328" y="3364992"/>
            <a:ext cx="1005840" cy="219456"/>
          </a:xfrm>
          <a:prstGeom prst="roundRect">
            <a:avLst>
              <a:gd name="adj" fmla="val 16667"/>
            </a:avLst>
          </a:prstGeom>
          <a:solidFill>
            <a:srgbClr val="1D4ED8"/>
          </a:solidFill>
          <a:ln w="12700">
            <a:solidFill>
              <a:srgbClr val="1D4ED8"/>
            </a:solidFill>
            <a:prstDash val="solid"/>
          </a:ln>
        </p:spPr>
      </p:sp>
      <p:sp>
        <p:nvSpPr>
          <p:cNvPr id="34" name="Text 32"/>
          <p:cNvSpPr/>
          <p:nvPr/>
        </p:nvSpPr>
        <p:spPr>
          <a:xfrm>
            <a:off x="4910328" y="336499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STRUCTURAL</a:t>
            </a:r>
            <a:endParaRPr lang="en-US" sz="800" dirty="0"/>
          </a:p>
        </p:txBody>
      </p:sp>
      <p:sp>
        <p:nvSpPr>
          <p:cNvPr id="35" name="Text 33"/>
          <p:cNvSpPr/>
          <p:nvPr/>
        </p:nvSpPr>
        <p:spPr>
          <a:xfrm>
            <a:off x="5989320" y="3346704"/>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Euphemism</a:t>
            </a:r>
            <a:endParaRPr lang="en-US" sz="1400" dirty="0"/>
          </a:p>
        </p:txBody>
      </p:sp>
      <p:sp>
        <p:nvSpPr>
          <p:cNvPr id="36" name="Shape 34"/>
          <p:cNvSpPr/>
          <p:nvPr/>
        </p:nvSpPr>
        <p:spPr>
          <a:xfrm>
            <a:off x="4910328" y="3621024"/>
            <a:ext cx="3941064" cy="22860"/>
          </a:xfrm>
          <a:prstGeom prst="rect">
            <a:avLst/>
          </a:prstGeom>
          <a:solidFill>
            <a:srgbClr val="1D4ED8"/>
          </a:solidFill>
          <a:ln w="127">
            <a:solidFill>
              <a:srgbClr val="1D4ED8"/>
            </a:solidFill>
            <a:prstDash val="solid"/>
          </a:ln>
        </p:spPr>
      </p:sp>
      <p:sp>
        <p:nvSpPr>
          <p:cNvPr id="37" name="Text 35"/>
          <p:cNvSpPr/>
          <p:nvPr/>
        </p:nvSpPr>
        <p:spPr>
          <a:xfrm>
            <a:off x="4928616" y="3657600"/>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Substituting a milder, more indirect expression for a harsh or blunt one. Reveals what the speaker is unwilling or unable to say directly.</a:t>
            </a:r>
            <a:endParaRPr lang="en-US" sz="1050" dirty="0"/>
          </a:p>
        </p:txBody>
      </p:sp>
      <p:sp>
        <p:nvSpPr>
          <p:cNvPr id="38" name="Shape 36"/>
          <p:cNvSpPr/>
          <p:nvPr/>
        </p:nvSpPr>
        <p:spPr>
          <a:xfrm>
            <a:off x="4910328" y="4005072"/>
            <a:ext cx="3941064" cy="512064"/>
          </a:xfrm>
          <a:prstGeom prst="roundRect">
            <a:avLst>
              <a:gd name="adj" fmla="val 7143"/>
            </a:avLst>
          </a:prstGeom>
          <a:solidFill>
            <a:srgbClr val="FFFBF0"/>
          </a:solidFill>
          <a:ln w="7620">
            <a:solidFill>
              <a:srgbClr val="F0E8D0"/>
            </a:solidFill>
            <a:prstDash val="solid"/>
          </a:ln>
        </p:spPr>
      </p:sp>
      <p:sp>
        <p:nvSpPr>
          <p:cNvPr id="39" name="Text 37"/>
          <p:cNvSpPr/>
          <p:nvPr/>
        </p:nvSpPr>
        <p:spPr>
          <a:xfrm>
            <a:off x="4983480" y="4059936"/>
            <a:ext cx="3794760" cy="402336"/>
          </a:xfrm>
          <a:prstGeom prst="rect">
            <a:avLst/>
          </a:prstGeom>
          <a:noFill/>
          <a:ln/>
        </p:spPr>
        <p:txBody>
          <a:bodyPr wrap="square" rtlCol="0" anchor="ctr"/>
          <a:lstStyle/>
          <a:p>
            <a:pPr indent="0" marL="0">
              <a:buNone/>
            </a:pPr>
            <a:r>
              <a:rPr lang="en-US" sz="1000" b="1" dirty="0">
                <a:solidFill>
                  <a:srgbClr val="1D4ED8"/>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"'He passed away.' / 'Collateral damage.' / 'Enhanced interrogation techniques.'"</a:t>
            </a:r>
            <a:endParaRPr lang="en-US" sz="1000" dirty="0"/>
          </a:p>
        </p:txBody>
      </p:sp>
      <p:sp>
        <p:nvSpPr>
          <p:cNvPr id="40" name="Text 38"/>
          <p:cNvSpPr/>
          <p:nvPr/>
        </p:nvSpPr>
        <p:spPr>
          <a:xfrm>
            <a:off x="4928616" y="4553712"/>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euphemism reveals through its indirection: the need for softening signals the social or psychological weight of what is being avoided. Analytical move: what does the speaker's choice of softened language reveal about their relationship to the subject? What is being protected by the substitution?</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Structural Devices: Allusion, Caesura/Enjambment, Imagery</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C1200"/>
                </a:solidFill>
                <a:latin typeface="Calibri" pitchFamily="34" charset="0"/>
                <a:ea typeface="Calibri" pitchFamily="34" charset="-122"/>
                <a:cs typeface="Calibri" pitchFamily="34" charset="-120"/>
              </a:rPr>
              <a:t>Three devices that work through external reference, formal interruption, and sensory activation. Each requires a different kind of analytical engagement.</a:t>
            </a:r>
            <a:endParaRPr lang="en-US" sz="1400" dirty="0"/>
          </a:p>
        </p:txBody>
      </p:sp>
      <p:sp>
        <p:nvSpPr>
          <p:cNvPr id="5" name="Shape 3"/>
          <p:cNvSpPr/>
          <p:nvPr/>
        </p:nvSpPr>
        <p:spPr>
          <a:xfrm>
            <a:off x="457200" y="1389888"/>
            <a:ext cx="4160520" cy="1773936"/>
          </a:xfrm>
          <a:prstGeom prst="roundRect">
            <a:avLst>
              <a:gd name="adj" fmla="val 4124"/>
            </a:avLst>
          </a:prstGeom>
          <a:solidFill>
            <a:srgbClr val="DBEAFE"/>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566928" y="1481328"/>
            <a:ext cx="1005840" cy="219456"/>
          </a:xfrm>
          <a:prstGeom prst="roundRect">
            <a:avLst>
              <a:gd name="adj" fmla="val 16667"/>
            </a:avLst>
          </a:prstGeom>
          <a:solidFill>
            <a:srgbClr val="1D4ED8"/>
          </a:solidFill>
          <a:ln w="12700">
            <a:solidFill>
              <a:srgbClr val="1D4ED8"/>
            </a:solidFill>
            <a:prstDash val="solid"/>
          </a:ln>
        </p:spPr>
      </p:sp>
      <p:sp>
        <p:nvSpPr>
          <p:cNvPr id="7" name="Text 5"/>
          <p:cNvSpPr/>
          <p:nvPr/>
        </p:nvSpPr>
        <p:spPr>
          <a:xfrm>
            <a:off x="566928" y="1481328"/>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STRUCTURAL</a:t>
            </a:r>
            <a:endParaRPr lang="en-US" sz="800" dirty="0"/>
          </a:p>
        </p:txBody>
      </p:sp>
      <p:sp>
        <p:nvSpPr>
          <p:cNvPr id="8" name="Text 6"/>
          <p:cNvSpPr/>
          <p:nvPr/>
        </p:nvSpPr>
        <p:spPr>
          <a:xfrm>
            <a:off x="1645920" y="1463040"/>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Allusion</a:t>
            </a:r>
            <a:endParaRPr lang="en-US" sz="1400" dirty="0"/>
          </a:p>
        </p:txBody>
      </p:sp>
      <p:sp>
        <p:nvSpPr>
          <p:cNvPr id="9" name="Shape 7"/>
          <p:cNvSpPr/>
          <p:nvPr/>
        </p:nvSpPr>
        <p:spPr>
          <a:xfrm>
            <a:off x="566928" y="1737360"/>
            <a:ext cx="3941064" cy="22860"/>
          </a:xfrm>
          <a:prstGeom prst="rect">
            <a:avLst/>
          </a:prstGeom>
          <a:solidFill>
            <a:srgbClr val="1D4ED8"/>
          </a:solidFill>
          <a:ln w="127">
            <a:solidFill>
              <a:srgbClr val="1D4ED8"/>
            </a:solidFill>
            <a:prstDash val="solid"/>
          </a:ln>
        </p:spPr>
      </p:sp>
      <p:sp>
        <p:nvSpPr>
          <p:cNvPr id="10" name="Text 8"/>
          <p:cNvSpPr/>
          <p:nvPr/>
        </p:nvSpPr>
        <p:spPr>
          <a:xfrm>
            <a:off x="585216" y="1773936"/>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An indirect reference to a person, place, event, work of art, or literary text, assuming the audience will recognize it.</a:t>
            </a:r>
            <a:endParaRPr lang="en-US" sz="1050" dirty="0"/>
          </a:p>
        </p:txBody>
      </p:sp>
      <p:sp>
        <p:nvSpPr>
          <p:cNvPr id="11" name="Shape 9"/>
          <p:cNvSpPr/>
          <p:nvPr/>
        </p:nvSpPr>
        <p:spPr>
          <a:xfrm>
            <a:off x="566928" y="2121408"/>
            <a:ext cx="3941064" cy="512064"/>
          </a:xfrm>
          <a:prstGeom prst="roundRect">
            <a:avLst>
              <a:gd name="adj" fmla="val 7143"/>
            </a:avLst>
          </a:prstGeom>
          <a:solidFill>
            <a:srgbClr val="FFFBF0"/>
          </a:solidFill>
          <a:ln w="7620">
            <a:solidFill>
              <a:srgbClr val="F0E8D0"/>
            </a:solidFill>
            <a:prstDash val="solid"/>
          </a:ln>
        </p:spPr>
      </p:sp>
      <p:sp>
        <p:nvSpPr>
          <p:cNvPr id="12" name="Text 10"/>
          <p:cNvSpPr/>
          <p:nvPr/>
        </p:nvSpPr>
        <p:spPr>
          <a:xfrm>
            <a:off x="640080" y="2176272"/>
            <a:ext cx="3794760" cy="402336"/>
          </a:xfrm>
          <a:prstGeom prst="rect">
            <a:avLst/>
          </a:prstGeom>
          <a:noFill/>
          <a:ln/>
        </p:spPr>
        <p:txBody>
          <a:bodyPr wrap="square" rtlCol="0" anchor="ctr"/>
          <a:lstStyle/>
          <a:p>
            <a:pPr indent="0" marL="0">
              <a:buNone/>
            </a:pPr>
            <a:r>
              <a:rPr lang="en-US" sz="1000" b="1" dirty="0">
                <a:solidFill>
                  <a:srgbClr val="1D4ED8"/>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"'It was a Pyrrhic victory.' (reference to King Pyrrhus — a victory that cost too much)"</a:t>
            </a:r>
            <a:endParaRPr lang="en-US" sz="1000" dirty="0"/>
          </a:p>
        </p:txBody>
      </p:sp>
      <p:sp>
        <p:nvSpPr>
          <p:cNvPr id="13" name="Text 11"/>
          <p:cNvSpPr/>
          <p:nvPr/>
        </p:nvSpPr>
        <p:spPr>
          <a:xfrm>
            <a:off x="585216" y="2670048"/>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allusion imports the full context of the referenced event into the current text in a single phrase. Analytical move: what context is being imported, and what does the import accomplish that direct statement would not? What assumption is the author making about the audience?</a:t>
            </a:r>
            <a:endParaRPr lang="en-US" sz="1000" dirty="0"/>
          </a:p>
        </p:txBody>
      </p:sp>
      <p:sp>
        <p:nvSpPr>
          <p:cNvPr id="14" name="Shape 12"/>
          <p:cNvSpPr/>
          <p:nvPr/>
        </p:nvSpPr>
        <p:spPr>
          <a:xfrm>
            <a:off x="4800600" y="1389888"/>
            <a:ext cx="4160520" cy="1773936"/>
          </a:xfrm>
          <a:prstGeom prst="roundRect">
            <a:avLst>
              <a:gd name="adj" fmla="val 4124"/>
            </a:avLst>
          </a:prstGeom>
          <a:solidFill>
            <a:srgbClr val="DBEAFE"/>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5" name="Shape 13"/>
          <p:cNvSpPr/>
          <p:nvPr/>
        </p:nvSpPr>
        <p:spPr>
          <a:xfrm>
            <a:off x="4910328" y="1481328"/>
            <a:ext cx="1005840" cy="219456"/>
          </a:xfrm>
          <a:prstGeom prst="roundRect">
            <a:avLst>
              <a:gd name="adj" fmla="val 16667"/>
            </a:avLst>
          </a:prstGeom>
          <a:solidFill>
            <a:srgbClr val="1D4ED8"/>
          </a:solidFill>
          <a:ln w="12700">
            <a:solidFill>
              <a:srgbClr val="1D4ED8"/>
            </a:solidFill>
            <a:prstDash val="solid"/>
          </a:ln>
        </p:spPr>
      </p:sp>
      <p:sp>
        <p:nvSpPr>
          <p:cNvPr id="16" name="Text 14"/>
          <p:cNvSpPr/>
          <p:nvPr/>
        </p:nvSpPr>
        <p:spPr>
          <a:xfrm>
            <a:off x="4910328" y="1481328"/>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STRUCTURAL</a:t>
            </a:r>
            <a:endParaRPr lang="en-US" sz="800" dirty="0"/>
          </a:p>
        </p:txBody>
      </p:sp>
      <p:sp>
        <p:nvSpPr>
          <p:cNvPr id="17" name="Text 15"/>
          <p:cNvSpPr/>
          <p:nvPr/>
        </p:nvSpPr>
        <p:spPr>
          <a:xfrm>
            <a:off x="5989320" y="1463040"/>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Caesura</a:t>
            </a:r>
            <a:endParaRPr lang="en-US" sz="1400" dirty="0"/>
          </a:p>
        </p:txBody>
      </p:sp>
      <p:sp>
        <p:nvSpPr>
          <p:cNvPr id="18" name="Shape 16"/>
          <p:cNvSpPr/>
          <p:nvPr/>
        </p:nvSpPr>
        <p:spPr>
          <a:xfrm>
            <a:off x="4910328" y="1737360"/>
            <a:ext cx="3941064" cy="22860"/>
          </a:xfrm>
          <a:prstGeom prst="rect">
            <a:avLst/>
          </a:prstGeom>
          <a:solidFill>
            <a:srgbClr val="1D4ED8"/>
          </a:solidFill>
          <a:ln w="127">
            <a:solidFill>
              <a:srgbClr val="1D4ED8"/>
            </a:solidFill>
            <a:prstDash val="solid"/>
          </a:ln>
        </p:spPr>
      </p:sp>
      <p:sp>
        <p:nvSpPr>
          <p:cNvPr id="19" name="Text 17"/>
          <p:cNvSpPr/>
          <p:nvPr/>
        </p:nvSpPr>
        <p:spPr>
          <a:xfrm>
            <a:off x="4928616" y="1773936"/>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 strong pause or break within a line of verse, often marked by punctuation. Controls pacing and emphasis within the line.</a:t>
            </a:r>
            <a:endParaRPr lang="en-US" sz="1050" dirty="0"/>
          </a:p>
        </p:txBody>
      </p:sp>
      <p:sp>
        <p:nvSpPr>
          <p:cNvPr id="20" name="Shape 18"/>
          <p:cNvSpPr/>
          <p:nvPr/>
        </p:nvSpPr>
        <p:spPr>
          <a:xfrm>
            <a:off x="4910328" y="2121408"/>
            <a:ext cx="3941064" cy="512064"/>
          </a:xfrm>
          <a:prstGeom prst="roundRect">
            <a:avLst>
              <a:gd name="adj" fmla="val 7143"/>
            </a:avLst>
          </a:prstGeom>
          <a:solidFill>
            <a:srgbClr val="FFFBF0"/>
          </a:solidFill>
          <a:ln w="7620">
            <a:solidFill>
              <a:srgbClr val="F0E8D0"/>
            </a:solidFill>
            <a:prstDash val="solid"/>
          </a:ln>
        </p:spPr>
      </p:sp>
      <p:sp>
        <p:nvSpPr>
          <p:cNvPr id="21" name="Text 19"/>
          <p:cNvSpPr/>
          <p:nvPr/>
        </p:nvSpPr>
        <p:spPr>
          <a:xfrm>
            <a:off x="4983480" y="2176272"/>
            <a:ext cx="3794760" cy="402336"/>
          </a:xfrm>
          <a:prstGeom prst="rect">
            <a:avLst/>
          </a:prstGeom>
          <a:noFill/>
          <a:ln/>
        </p:spPr>
        <p:txBody>
          <a:bodyPr wrap="square" rtlCol="0" anchor="ctr"/>
          <a:lstStyle/>
          <a:p>
            <a:pPr indent="0" marL="0">
              <a:buNone/>
            </a:pPr>
            <a:r>
              <a:rPr lang="en-US" sz="1000" b="1" dirty="0">
                <a:solidFill>
                  <a:srgbClr val="1D4ED8"/>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"'To be, || or not to be, || that is the question.'"</a:t>
            </a:r>
            <a:endParaRPr lang="en-US" sz="1000" dirty="0"/>
          </a:p>
        </p:txBody>
      </p:sp>
      <p:sp>
        <p:nvSpPr>
          <p:cNvPr id="22" name="Text 20"/>
          <p:cNvSpPr/>
          <p:nvPr/>
        </p:nvSpPr>
        <p:spPr>
          <a:xfrm>
            <a:off x="4928616" y="2670048"/>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caesuras fragment the line's meditation into three balanced units, each syntactically complete. The pauses force the reader to inhabit each part of the question rather than rushing to its resolution. Analytical move: where exactly does the pause fall, and what is foregrounded by the interruption?</a:t>
            </a:r>
            <a:endParaRPr lang="en-US" sz="1000" dirty="0"/>
          </a:p>
        </p:txBody>
      </p:sp>
      <p:sp>
        <p:nvSpPr>
          <p:cNvPr id="23" name="Shape 21"/>
          <p:cNvSpPr/>
          <p:nvPr/>
        </p:nvSpPr>
        <p:spPr>
          <a:xfrm>
            <a:off x="457200" y="3273552"/>
            <a:ext cx="4160520" cy="1773936"/>
          </a:xfrm>
          <a:prstGeom prst="roundRect">
            <a:avLst>
              <a:gd name="adj" fmla="val 4124"/>
            </a:avLst>
          </a:prstGeom>
          <a:solidFill>
            <a:srgbClr val="DBEAFE"/>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24" name="Shape 22"/>
          <p:cNvSpPr/>
          <p:nvPr/>
        </p:nvSpPr>
        <p:spPr>
          <a:xfrm>
            <a:off x="566928" y="3364992"/>
            <a:ext cx="1005840" cy="219456"/>
          </a:xfrm>
          <a:prstGeom prst="roundRect">
            <a:avLst>
              <a:gd name="adj" fmla="val 16667"/>
            </a:avLst>
          </a:prstGeom>
          <a:solidFill>
            <a:srgbClr val="1D4ED8"/>
          </a:solidFill>
          <a:ln w="12700">
            <a:solidFill>
              <a:srgbClr val="1D4ED8"/>
            </a:solidFill>
            <a:prstDash val="solid"/>
          </a:ln>
        </p:spPr>
      </p:sp>
      <p:sp>
        <p:nvSpPr>
          <p:cNvPr id="25" name="Text 23"/>
          <p:cNvSpPr/>
          <p:nvPr/>
        </p:nvSpPr>
        <p:spPr>
          <a:xfrm>
            <a:off x="566928" y="336499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STRUCTURAL</a:t>
            </a:r>
            <a:endParaRPr lang="en-US" sz="800" dirty="0"/>
          </a:p>
        </p:txBody>
      </p:sp>
      <p:sp>
        <p:nvSpPr>
          <p:cNvPr id="26" name="Text 24"/>
          <p:cNvSpPr/>
          <p:nvPr/>
        </p:nvSpPr>
        <p:spPr>
          <a:xfrm>
            <a:off x="1645920" y="3346704"/>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Enjambment</a:t>
            </a:r>
            <a:endParaRPr lang="en-US" sz="1400" dirty="0"/>
          </a:p>
        </p:txBody>
      </p:sp>
      <p:sp>
        <p:nvSpPr>
          <p:cNvPr id="27" name="Shape 25"/>
          <p:cNvSpPr/>
          <p:nvPr/>
        </p:nvSpPr>
        <p:spPr>
          <a:xfrm>
            <a:off x="566928" y="3621024"/>
            <a:ext cx="3941064" cy="22860"/>
          </a:xfrm>
          <a:prstGeom prst="rect">
            <a:avLst/>
          </a:prstGeom>
          <a:solidFill>
            <a:srgbClr val="1D4ED8"/>
          </a:solidFill>
          <a:ln w="127">
            <a:solidFill>
              <a:srgbClr val="1D4ED8"/>
            </a:solidFill>
            <a:prstDash val="solid"/>
          </a:ln>
        </p:spPr>
      </p:sp>
      <p:sp>
        <p:nvSpPr>
          <p:cNvPr id="28" name="Text 26"/>
          <p:cNvSpPr/>
          <p:nvPr/>
        </p:nvSpPr>
        <p:spPr>
          <a:xfrm>
            <a:off x="585216" y="3657600"/>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The continuation of a sentence beyond the end of a line of verse without a pause. The line break falls inside a syntactic unit.</a:t>
            </a:r>
            <a:endParaRPr lang="en-US" sz="1050" dirty="0"/>
          </a:p>
        </p:txBody>
      </p:sp>
      <p:sp>
        <p:nvSpPr>
          <p:cNvPr id="29" name="Shape 27"/>
          <p:cNvSpPr/>
          <p:nvPr/>
        </p:nvSpPr>
        <p:spPr>
          <a:xfrm>
            <a:off x="566928" y="4005072"/>
            <a:ext cx="3941064" cy="512064"/>
          </a:xfrm>
          <a:prstGeom prst="roundRect">
            <a:avLst>
              <a:gd name="adj" fmla="val 7143"/>
            </a:avLst>
          </a:prstGeom>
          <a:solidFill>
            <a:srgbClr val="FFFBF0"/>
          </a:solidFill>
          <a:ln w="7620">
            <a:solidFill>
              <a:srgbClr val="F0E8D0"/>
            </a:solidFill>
            <a:prstDash val="solid"/>
          </a:ln>
        </p:spPr>
      </p:sp>
      <p:sp>
        <p:nvSpPr>
          <p:cNvPr id="30" name="Text 28"/>
          <p:cNvSpPr/>
          <p:nvPr/>
        </p:nvSpPr>
        <p:spPr>
          <a:xfrm>
            <a:off x="640080" y="4059936"/>
            <a:ext cx="3794760" cy="402336"/>
          </a:xfrm>
          <a:prstGeom prst="rect">
            <a:avLst/>
          </a:prstGeom>
          <a:noFill/>
          <a:ln/>
        </p:spPr>
        <p:txBody>
          <a:bodyPr wrap="square" rtlCol="0" anchor="ctr"/>
          <a:lstStyle/>
          <a:p>
            <a:pPr indent="0" marL="0">
              <a:buNone/>
            </a:pPr>
            <a:r>
              <a:rPr lang="en-US" sz="1000" b="1" dirty="0">
                <a:solidFill>
                  <a:srgbClr val="1D4ED8"/>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"'She turned / away' — the line break after 'turned' creates momentary suspension."</a:t>
            </a:r>
            <a:endParaRPr lang="en-US" sz="1000" dirty="0"/>
          </a:p>
        </p:txBody>
      </p:sp>
      <p:sp>
        <p:nvSpPr>
          <p:cNvPr id="31" name="Text 29"/>
          <p:cNvSpPr/>
          <p:nvPr/>
        </p:nvSpPr>
        <p:spPr>
          <a:xfrm>
            <a:off x="585216" y="4553712"/>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line break creates a double meaning: 'turned' is complete before 'away' specifies direction. The reader feels the action before understanding it. Analytical move: what word is foregrounded at the line's end? What unexpected juxtaposition does the next line's opening create?</a:t>
            </a:r>
            <a:endParaRPr lang="en-US" sz="1000" dirty="0"/>
          </a:p>
        </p:txBody>
      </p:sp>
      <p:sp>
        <p:nvSpPr>
          <p:cNvPr id="32" name="Shape 30"/>
          <p:cNvSpPr/>
          <p:nvPr/>
        </p:nvSpPr>
        <p:spPr>
          <a:xfrm>
            <a:off x="4800600" y="3273552"/>
            <a:ext cx="4160520" cy="1773936"/>
          </a:xfrm>
          <a:prstGeom prst="roundRect">
            <a:avLst>
              <a:gd name="adj" fmla="val 4124"/>
            </a:avLst>
          </a:prstGeom>
          <a:solidFill>
            <a:srgbClr val="DBEAFE"/>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33" name="Shape 31"/>
          <p:cNvSpPr/>
          <p:nvPr/>
        </p:nvSpPr>
        <p:spPr>
          <a:xfrm>
            <a:off x="4910328" y="3364992"/>
            <a:ext cx="1005840" cy="219456"/>
          </a:xfrm>
          <a:prstGeom prst="roundRect">
            <a:avLst>
              <a:gd name="adj" fmla="val 16667"/>
            </a:avLst>
          </a:prstGeom>
          <a:solidFill>
            <a:srgbClr val="1D4ED8"/>
          </a:solidFill>
          <a:ln w="12700">
            <a:solidFill>
              <a:srgbClr val="1D4ED8"/>
            </a:solidFill>
            <a:prstDash val="solid"/>
          </a:ln>
        </p:spPr>
      </p:sp>
      <p:sp>
        <p:nvSpPr>
          <p:cNvPr id="34" name="Text 32"/>
          <p:cNvSpPr/>
          <p:nvPr/>
        </p:nvSpPr>
        <p:spPr>
          <a:xfrm>
            <a:off x="4910328" y="336499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STRUCTURAL</a:t>
            </a:r>
            <a:endParaRPr lang="en-US" sz="800" dirty="0"/>
          </a:p>
        </p:txBody>
      </p:sp>
      <p:sp>
        <p:nvSpPr>
          <p:cNvPr id="35" name="Text 33"/>
          <p:cNvSpPr/>
          <p:nvPr/>
        </p:nvSpPr>
        <p:spPr>
          <a:xfrm>
            <a:off x="5989320" y="3346704"/>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Imagery</a:t>
            </a:r>
            <a:endParaRPr lang="en-US" sz="1400" dirty="0"/>
          </a:p>
        </p:txBody>
      </p:sp>
      <p:sp>
        <p:nvSpPr>
          <p:cNvPr id="36" name="Shape 34"/>
          <p:cNvSpPr/>
          <p:nvPr/>
        </p:nvSpPr>
        <p:spPr>
          <a:xfrm>
            <a:off x="4910328" y="3621024"/>
            <a:ext cx="3941064" cy="22860"/>
          </a:xfrm>
          <a:prstGeom prst="rect">
            <a:avLst/>
          </a:prstGeom>
          <a:solidFill>
            <a:srgbClr val="1D4ED8"/>
          </a:solidFill>
          <a:ln w="127">
            <a:solidFill>
              <a:srgbClr val="1D4ED8"/>
            </a:solidFill>
            <a:prstDash val="solid"/>
          </a:ln>
        </p:spPr>
      </p:sp>
      <p:sp>
        <p:nvSpPr>
          <p:cNvPr id="37" name="Text 35"/>
          <p:cNvSpPr/>
          <p:nvPr/>
        </p:nvSpPr>
        <p:spPr>
          <a:xfrm>
            <a:off x="4928616" y="3657600"/>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Language that appeals to the senses — sight, sound, touch, taste, smell. Creates a sensory experience in the reader's imagination.</a:t>
            </a:r>
            <a:endParaRPr lang="en-US" sz="1050" dirty="0"/>
          </a:p>
        </p:txBody>
      </p:sp>
      <p:sp>
        <p:nvSpPr>
          <p:cNvPr id="38" name="Shape 36"/>
          <p:cNvSpPr/>
          <p:nvPr/>
        </p:nvSpPr>
        <p:spPr>
          <a:xfrm>
            <a:off x="4910328" y="4005072"/>
            <a:ext cx="3941064" cy="512064"/>
          </a:xfrm>
          <a:prstGeom prst="roundRect">
            <a:avLst>
              <a:gd name="adj" fmla="val 7143"/>
            </a:avLst>
          </a:prstGeom>
          <a:solidFill>
            <a:srgbClr val="FFFBF0"/>
          </a:solidFill>
          <a:ln w="7620">
            <a:solidFill>
              <a:srgbClr val="F0E8D0"/>
            </a:solidFill>
            <a:prstDash val="solid"/>
          </a:ln>
        </p:spPr>
      </p:sp>
      <p:sp>
        <p:nvSpPr>
          <p:cNvPr id="39" name="Text 37"/>
          <p:cNvSpPr/>
          <p:nvPr/>
        </p:nvSpPr>
        <p:spPr>
          <a:xfrm>
            <a:off x="4983480" y="4059936"/>
            <a:ext cx="3794760" cy="402336"/>
          </a:xfrm>
          <a:prstGeom prst="rect">
            <a:avLst/>
          </a:prstGeom>
          <a:noFill/>
          <a:ln/>
        </p:spPr>
        <p:txBody>
          <a:bodyPr wrap="square" rtlCol="0" anchor="ctr"/>
          <a:lstStyle/>
          <a:p>
            <a:pPr indent="0" marL="0">
              <a:buNone/>
            </a:pPr>
            <a:r>
              <a:rPr lang="en-US" sz="1000" b="1" dirty="0">
                <a:solidFill>
                  <a:srgbClr val="1D4ED8"/>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"'The smell of rain on hot pavement, the sudden cool, the taste of metal before the storm.'"</a:t>
            </a:r>
            <a:endParaRPr lang="en-US" sz="1000" dirty="0"/>
          </a:p>
        </p:txBody>
      </p:sp>
      <p:sp>
        <p:nvSpPr>
          <p:cNvPr id="40" name="Text 38"/>
          <p:cNvSpPr/>
          <p:nvPr/>
        </p:nvSpPr>
        <p:spPr>
          <a:xfrm>
            <a:off x="4928616" y="4553712"/>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Imagery is never just 'vivid description.' Analytical move: which sense is activated, and why this sense in this context? What emotional or conceptual quality does the sensory detail import? What would be lost if the image were described abstractly?</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1C1200"/>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V</a:t>
            </a:r>
            <a:endParaRPr lang="en-US" sz="20000" dirty="0"/>
          </a:p>
        </p:txBody>
      </p:sp>
      <p:sp>
        <p:nvSpPr>
          <p:cNvPr id="3" name="Shape 1"/>
          <p:cNvSpPr/>
          <p:nvPr/>
        </p:nvSpPr>
        <p:spPr>
          <a:xfrm>
            <a:off x="-731520" y="-731520"/>
            <a:ext cx="4114800" cy="4114800"/>
          </a:xfrm>
          <a:prstGeom prst="ellipse">
            <a:avLst/>
          </a:prstGeom>
          <a:solidFill>
            <a:srgbClr val="D97706">
              <a:alpha val="12000"/>
            </a:srgbClr>
          </a:solidFill>
          <a:ln w="12700">
            <a:solidFill>
              <a:srgbClr val="D97706">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Rhetorical Devices</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FDE68A"/>
                </a:solidFill>
                <a:latin typeface="Calibri" pitchFamily="34" charset="0"/>
                <a:ea typeface="Calibri" pitchFamily="34" charset="-122"/>
                <a:cs typeface="Calibri" pitchFamily="34" charset="-120"/>
              </a:rPr>
              <a:t>Diction · Syntax · Tone · Mood · Ethos · Logos · Pathos · Rhetorical Question · Analogy</a:t>
            </a:r>
            <a:endParaRPr lang="en-US" sz="1650" dirty="0"/>
          </a:p>
        </p:txBody>
      </p:sp>
      <p:sp>
        <p:nvSpPr>
          <p:cNvPr id="6" name="Shape 4"/>
          <p:cNvSpPr/>
          <p:nvPr/>
        </p:nvSpPr>
        <p:spPr>
          <a:xfrm>
            <a:off x="594360" y="4517136"/>
            <a:ext cx="182880" cy="182880"/>
          </a:xfrm>
          <a:prstGeom prst="ellipse">
            <a:avLst/>
          </a:prstGeom>
          <a:solidFill>
            <a:srgbClr val="D97706"/>
          </a:solidFill>
          <a:ln w="12700">
            <a:solidFill>
              <a:srgbClr val="D97706"/>
            </a:solidFill>
            <a:prstDash val="solid"/>
          </a:ln>
        </p:spPr>
      </p:sp>
      <p:sp>
        <p:nvSpPr>
          <p:cNvPr id="7" name="Shape 5"/>
          <p:cNvSpPr/>
          <p:nvPr/>
        </p:nvSpPr>
        <p:spPr>
          <a:xfrm>
            <a:off x="941832" y="4517136"/>
            <a:ext cx="182880" cy="182880"/>
          </a:xfrm>
          <a:prstGeom prst="ellipse">
            <a:avLst/>
          </a:prstGeom>
          <a:solidFill>
            <a:srgbClr val="0E6B8A"/>
          </a:solidFill>
          <a:ln w="12700">
            <a:solidFill>
              <a:srgbClr val="0E6B8A"/>
            </a:solidFill>
            <a:prstDash val="solid"/>
          </a:ln>
        </p:spPr>
      </p:sp>
      <p:sp>
        <p:nvSpPr>
          <p:cNvPr id="8" name="Shape 6"/>
          <p:cNvSpPr/>
          <p:nvPr/>
        </p:nvSpPr>
        <p:spPr>
          <a:xfrm>
            <a:off x="1289304" y="4517136"/>
            <a:ext cx="182880" cy="182880"/>
          </a:xfrm>
          <a:prstGeom prst="ellipse">
            <a:avLst/>
          </a:prstGeom>
          <a:solidFill>
            <a:srgbClr val="1D4ED8"/>
          </a:solidFill>
          <a:ln w="12700">
            <a:solidFill>
              <a:srgbClr val="1D4ED8"/>
            </a:solidFill>
            <a:prstDash val="solid"/>
          </a:ln>
        </p:spPr>
      </p:sp>
      <p:sp>
        <p:nvSpPr>
          <p:cNvPr id="9" name="Shape 7"/>
          <p:cNvSpPr/>
          <p:nvPr/>
        </p:nvSpPr>
        <p:spPr>
          <a:xfrm>
            <a:off x="1636776" y="4517136"/>
            <a:ext cx="182880" cy="182880"/>
          </a:xfrm>
          <a:prstGeom prst="ellipse">
            <a:avLst/>
          </a:prstGeom>
          <a:solidFill>
            <a:srgbClr val="5B21B6"/>
          </a:solidFill>
          <a:ln w="12700">
            <a:solidFill>
              <a:srgbClr val="5B21B6"/>
            </a:solidFill>
            <a:prstDash val="solid"/>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How to Use This Kit</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350" i="1" dirty="0">
                <a:solidFill>
                  <a:srgbClr val="78716C"/>
                </a:solidFill>
                <a:latin typeface="Calibri" pitchFamily="34" charset="0"/>
                <a:ea typeface="Calibri" pitchFamily="34" charset="-122"/>
                <a:cs typeface="Calibri" pitchFamily="34" charset="-120"/>
              </a:rPr>
              <a:t>30 devices across two AP exams. The near-synonym section (slides 43–46) and the reference card (slide 52) are the most-used components.</a:t>
            </a:r>
            <a:endParaRPr lang="en-US" sz="1350" dirty="0"/>
          </a:p>
        </p:txBody>
      </p:sp>
      <p:sp>
        <p:nvSpPr>
          <p:cNvPr id="5" name="Shape 3"/>
          <p:cNvSpPr/>
          <p:nvPr/>
        </p:nvSpPr>
        <p:spPr>
          <a:xfrm>
            <a:off x="457200" y="1353312"/>
            <a:ext cx="2743200" cy="1426464"/>
          </a:xfrm>
          <a:prstGeom prst="roundRect">
            <a:avLst>
              <a:gd name="adj" fmla="val 5128"/>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pic>
        <p:nvPicPr>
          <p:cNvPr id="6" name="Image 0" descr="preencoded.png">    </p:cNvPr>
          <p:cNvPicPr>
            <a:picLocks noChangeAspect="1"/>
          </p:cNvPicPr>
          <p:nvPr/>
        </p:nvPicPr>
        <p:blipFill>
          <a:blip r:embed="rId1"/>
          <a:stretch>
            <a:fillRect/>
          </a:stretch>
        </p:blipFill>
        <p:spPr>
          <a:xfrm>
            <a:off x="585216" y="1481328"/>
            <a:ext cx="310896" cy="310896"/>
          </a:xfrm>
          <a:prstGeom prst="rect">
            <a:avLst/>
          </a:prstGeom>
        </p:spPr>
      </p:pic>
      <p:sp>
        <p:nvSpPr>
          <p:cNvPr id="7" name="Text 4"/>
          <p:cNvSpPr/>
          <p:nvPr/>
        </p:nvSpPr>
        <p:spPr>
          <a:xfrm>
            <a:off x="969264" y="1481328"/>
            <a:ext cx="2103120" cy="310896"/>
          </a:xfrm>
          <a:prstGeom prst="rect">
            <a:avLst/>
          </a:prstGeom>
          <a:noFill/>
          <a:ln/>
        </p:spPr>
        <p:txBody>
          <a:bodyPr wrap="square" rtlCol="0" anchor="ctr"/>
          <a:lstStyle/>
          <a:p>
            <a:pPr indent="0" marL="0">
              <a:buNone/>
            </a:pPr>
            <a:r>
              <a:rPr lang="en-US" sz="1200" b="1" dirty="0">
                <a:solidFill>
                  <a:srgbClr val="1C1200"/>
                </a:solidFill>
                <a:latin typeface="Calibri" pitchFamily="34" charset="0"/>
                <a:ea typeface="Calibri" pitchFamily="34" charset="-122"/>
                <a:cs typeface="Calibri" pitchFamily="34" charset="-120"/>
              </a:rPr>
              <a:t>Slides 4–41</a:t>
            </a:r>
            <a:endParaRPr lang="en-US" sz="1200" dirty="0"/>
          </a:p>
        </p:txBody>
      </p:sp>
      <p:sp>
        <p:nvSpPr>
          <p:cNvPr id="8" name="Text 5"/>
          <p:cNvSpPr/>
          <p:nvPr/>
        </p:nvSpPr>
        <p:spPr>
          <a:xfrm>
            <a:off x="585216" y="1865376"/>
            <a:ext cx="2487168" cy="804672"/>
          </a:xfrm>
          <a:prstGeom prst="rect">
            <a:avLst/>
          </a:prstGeom>
          <a:noFill/>
          <a:ln/>
        </p:spPr>
        <p:txBody>
          <a:bodyPr wrap="square" rtlCol="0" anchor="t"/>
          <a:lstStyle/>
          <a:p>
            <a:pPr indent="0" marL="0">
              <a:buNone/>
            </a:pPr>
            <a:r>
              <a:rPr lang="en-US" sz="1050" dirty="0">
                <a:solidFill>
                  <a:srgbClr val="1C1200"/>
                </a:solidFill>
                <a:latin typeface="Calibri" pitchFamily="34" charset="0"/>
                <a:ea typeface="Calibri" pitchFamily="34" charset="-122"/>
                <a:cs typeface="Calibri" pitchFamily="34" charset="-120"/>
              </a:rPr>
              <a:t>Core instruction: 30 devices in 4 categories. Each device includes definition, exam-wording example, and the analysis sentence move. Color-coded by category.</a:t>
            </a:r>
            <a:endParaRPr lang="en-US" sz="1050" dirty="0"/>
          </a:p>
        </p:txBody>
      </p:sp>
      <p:sp>
        <p:nvSpPr>
          <p:cNvPr id="9" name="Shape 6"/>
          <p:cNvSpPr/>
          <p:nvPr/>
        </p:nvSpPr>
        <p:spPr>
          <a:xfrm>
            <a:off x="3337560" y="1353312"/>
            <a:ext cx="2743200" cy="1426464"/>
          </a:xfrm>
          <a:prstGeom prst="roundRect">
            <a:avLst>
              <a:gd name="adj" fmla="val 5128"/>
            </a:avLst>
          </a:prstGeom>
          <a:solidFill>
            <a:srgbClr val="FEF3C7"/>
          </a:solidFill>
          <a:ln w="10160">
            <a:solidFill>
              <a:srgbClr val="E8D5A0"/>
            </a:solidFill>
            <a:prstDash val="solid"/>
          </a:ln>
          <a:effectLst>
            <a:outerShdw sx="100000" sy="100000" kx="0" ky="0" algn="bl" rotWithShape="0" blurRad="88900" dist="25400" dir="2700000">
              <a:srgbClr val="000000">
                <a:alpha val="9000"/>
              </a:srgbClr>
            </a:outerShdw>
          </a:effectLst>
        </p:spPr>
      </p:sp>
      <p:pic>
        <p:nvPicPr>
          <p:cNvPr id="10" name="Image 1" descr="preencoded.png">    </p:cNvPr>
          <p:cNvPicPr>
            <a:picLocks noChangeAspect="1"/>
          </p:cNvPicPr>
          <p:nvPr/>
        </p:nvPicPr>
        <p:blipFill>
          <a:blip r:embed="rId2"/>
          <a:stretch>
            <a:fillRect/>
          </a:stretch>
        </p:blipFill>
        <p:spPr>
          <a:xfrm>
            <a:off x="3465576" y="1481328"/>
            <a:ext cx="310896" cy="310896"/>
          </a:xfrm>
          <a:prstGeom prst="rect">
            <a:avLst/>
          </a:prstGeom>
        </p:spPr>
      </p:pic>
      <p:sp>
        <p:nvSpPr>
          <p:cNvPr id="11" name="Text 7"/>
          <p:cNvSpPr/>
          <p:nvPr/>
        </p:nvSpPr>
        <p:spPr>
          <a:xfrm>
            <a:off x="3849624" y="1481328"/>
            <a:ext cx="2103120" cy="310896"/>
          </a:xfrm>
          <a:prstGeom prst="rect">
            <a:avLst/>
          </a:prstGeom>
          <a:noFill/>
          <a:ln/>
        </p:spPr>
        <p:txBody>
          <a:bodyPr wrap="square" rtlCol="0" anchor="ctr"/>
          <a:lstStyle/>
          <a:p>
            <a:pPr indent="0" marL="0">
              <a:buNone/>
            </a:pPr>
            <a:r>
              <a:rPr lang="en-US" sz="1200" b="1" dirty="0">
                <a:solidFill>
                  <a:srgbClr val="1C1200"/>
                </a:solidFill>
                <a:latin typeface="Calibri" pitchFamily="34" charset="0"/>
                <a:ea typeface="Calibri" pitchFamily="34" charset="-122"/>
                <a:cs typeface="Calibri" pitchFamily="34" charset="-120"/>
              </a:rPr>
              <a:t>Slides 42–46</a:t>
            </a:r>
            <a:endParaRPr lang="en-US" sz="1200" dirty="0"/>
          </a:p>
        </p:txBody>
      </p:sp>
      <p:sp>
        <p:nvSpPr>
          <p:cNvPr id="12" name="Text 8"/>
          <p:cNvSpPr/>
          <p:nvPr/>
        </p:nvSpPr>
        <p:spPr>
          <a:xfrm>
            <a:off x="3465576" y="1865376"/>
            <a:ext cx="2487168" cy="804672"/>
          </a:xfrm>
          <a:prstGeom prst="rect">
            <a:avLst/>
          </a:prstGeom>
          <a:noFill/>
          <a:ln/>
        </p:spPr>
        <p:txBody>
          <a:bodyPr wrap="square" rtlCol="0" anchor="t"/>
          <a:lstStyle/>
          <a:p>
            <a:pPr indent="0" marL="0">
              <a:buNone/>
            </a:pPr>
            <a:r>
              <a:rPr lang="en-US" sz="1050" dirty="0">
                <a:solidFill>
                  <a:srgbClr val="1C1200"/>
                </a:solidFill>
                <a:latin typeface="Calibri" pitchFamily="34" charset="0"/>
                <a:ea typeface="Calibri" pitchFamily="34" charset="-122"/>
                <a:cs typeface="Calibri" pitchFamily="34" charset="-120"/>
              </a:rPr>
              <a:t>Near-synonym distinctions: the confusion pairs that appear on MC questions. Metaphor vs. simile vs. analogy. Juxtaposition vs. antithesis. Tone vs. mood. And more.</a:t>
            </a:r>
            <a:endParaRPr lang="en-US" sz="1050" dirty="0"/>
          </a:p>
        </p:txBody>
      </p:sp>
      <p:sp>
        <p:nvSpPr>
          <p:cNvPr id="13" name="Shape 9"/>
          <p:cNvSpPr/>
          <p:nvPr/>
        </p:nvSpPr>
        <p:spPr>
          <a:xfrm>
            <a:off x="6217920" y="1353312"/>
            <a:ext cx="2743200" cy="1426464"/>
          </a:xfrm>
          <a:prstGeom prst="roundRect">
            <a:avLst>
              <a:gd name="adj" fmla="val 5128"/>
            </a:avLst>
          </a:prstGeom>
          <a:solidFill>
            <a:srgbClr val="DBEAFE"/>
          </a:solidFill>
          <a:ln w="10160">
            <a:solidFill>
              <a:srgbClr val="E8D5A0"/>
            </a:solidFill>
            <a:prstDash val="solid"/>
          </a:ln>
          <a:effectLst>
            <a:outerShdw sx="100000" sy="100000" kx="0" ky="0" algn="bl" rotWithShape="0" blurRad="88900" dist="25400" dir="2700000">
              <a:srgbClr val="000000">
                <a:alpha val="9000"/>
              </a:srgbClr>
            </a:outerShdw>
          </a:effectLst>
        </p:spPr>
      </p:sp>
      <p:pic>
        <p:nvPicPr>
          <p:cNvPr id="14" name="Image 2" descr="preencoded.png">    </p:cNvPr>
          <p:cNvPicPr>
            <a:picLocks noChangeAspect="1"/>
          </p:cNvPicPr>
          <p:nvPr/>
        </p:nvPicPr>
        <p:blipFill>
          <a:blip r:embed="rId3"/>
          <a:stretch>
            <a:fillRect/>
          </a:stretch>
        </p:blipFill>
        <p:spPr>
          <a:xfrm>
            <a:off x="6345936" y="1481328"/>
            <a:ext cx="310896" cy="310896"/>
          </a:xfrm>
          <a:prstGeom prst="rect">
            <a:avLst/>
          </a:prstGeom>
        </p:spPr>
      </p:pic>
      <p:sp>
        <p:nvSpPr>
          <p:cNvPr id="15" name="Text 10"/>
          <p:cNvSpPr/>
          <p:nvPr/>
        </p:nvSpPr>
        <p:spPr>
          <a:xfrm>
            <a:off x="6729984" y="1481328"/>
            <a:ext cx="2103120" cy="310896"/>
          </a:xfrm>
          <a:prstGeom prst="rect">
            <a:avLst/>
          </a:prstGeom>
          <a:noFill/>
          <a:ln/>
        </p:spPr>
        <p:txBody>
          <a:bodyPr wrap="square" rtlCol="0" anchor="ctr"/>
          <a:lstStyle/>
          <a:p>
            <a:pPr indent="0" marL="0">
              <a:buNone/>
            </a:pPr>
            <a:r>
              <a:rPr lang="en-US" sz="1200" b="1" dirty="0">
                <a:solidFill>
                  <a:srgbClr val="1C1200"/>
                </a:solidFill>
                <a:latin typeface="Calibri" pitchFamily="34" charset="0"/>
                <a:ea typeface="Calibri" pitchFamily="34" charset="-122"/>
                <a:cs typeface="Calibri" pitchFamily="34" charset="-120"/>
              </a:rPr>
              <a:t>Slides 47–49</a:t>
            </a:r>
            <a:endParaRPr lang="en-US" sz="1200" dirty="0"/>
          </a:p>
        </p:txBody>
      </p:sp>
      <p:sp>
        <p:nvSpPr>
          <p:cNvPr id="16" name="Text 11"/>
          <p:cNvSpPr/>
          <p:nvPr/>
        </p:nvSpPr>
        <p:spPr>
          <a:xfrm>
            <a:off x="6345936" y="1865376"/>
            <a:ext cx="2487168" cy="804672"/>
          </a:xfrm>
          <a:prstGeom prst="rect">
            <a:avLst/>
          </a:prstGeom>
          <a:noFill/>
          <a:ln/>
        </p:spPr>
        <p:txBody>
          <a:bodyPr wrap="square" rtlCol="0" anchor="t"/>
          <a:lstStyle/>
          <a:p>
            <a:pPr indent="0" marL="0">
              <a:buNone/>
            </a:pPr>
            <a:r>
              <a:rPr lang="en-US" sz="1050" dirty="0">
                <a:solidFill>
                  <a:srgbClr val="1C1200"/>
                </a:solidFill>
                <a:latin typeface="Calibri" pitchFamily="34" charset="0"/>
                <a:ea typeface="Calibri" pitchFamily="34" charset="-122"/>
                <a:cs typeface="Calibri" pitchFamily="34" charset="-120"/>
              </a:rPr>
              <a:t>Device identification drill — 15 passage fragments. Students identify the device and write one analysis sentence. Answer key with model responses.</a:t>
            </a:r>
            <a:endParaRPr lang="en-US" sz="1050" dirty="0"/>
          </a:p>
        </p:txBody>
      </p:sp>
      <p:sp>
        <p:nvSpPr>
          <p:cNvPr id="17" name="Shape 12"/>
          <p:cNvSpPr/>
          <p:nvPr/>
        </p:nvSpPr>
        <p:spPr>
          <a:xfrm>
            <a:off x="457200" y="2926080"/>
            <a:ext cx="2743200" cy="1426464"/>
          </a:xfrm>
          <a:prstGeom prst="roundRect">
            <a:avLst>
              <a:gd name="adj" fmla="val 5128"/>
            </a:avLst>
          </a:prstGeom>
          <a:solidFill>
            <a:srgbClr val="FEF3C7"/>
          </a:solidFill>
          <a:ln w="10160">
            <a:solidFill>
              <a:srgbClr val="E8D5A0"/>
            </a:solidFill>
            <a:prstDash val="solid"/>
          </a:ln>
          <a:effectLst>
            <a:outerShdw sx="100000" sy="100000" kx="0" ky="0" algn="bl" rotWithShape="0" blurRad="88900" dist="25400" dir="2700000">
              <a:srgbClr val="000000">
                <a:alpha val="9000"/>
              </a:srgbClr>
            </a:outerShdw>
          </a:effectLst>
        </p:spPr>
      </p:sp>
      <p:pic>
        <p:nvPicPr>
          <p:cNvPr id="18" name="Image 3" descr="preencoded.png">    </p:cNvPr>
          <p:cNvPicPr>
            <a:picLocks noChangeAspect="1"/>
          </p:cNvPicPr>
          <p:nvPr/>
        </p:nvPicPr>
        <p:blipFill>
          <a:blip r:embed="rId4"/>
          <a:stretch>
            <a:fillRect/>
          </a:stretch>
        </p:blipFill>
        <p:spPr>
          <a:xfrm>
            <a:off x="585216" y="3054096"/>
            <a:ext cx="310896" cy="310896"/>
          </a:xfrm>
          <a:prstGeom prst="rect">
            <a:avLst/>
          </a:prstGeom>
        </p:spPr>
      </p:pic>
      <p:sp>
        <p:nvSpPr>
          <p:cNvPr id="19" name="Text 13"/>
          <p:cNvSpPr/>
          <p:nvPr/>
        </p:nvSpPr>
        <p:spPr>
          <a:xfrm>
            <a:off x="969264" y="3054096"/>
            <a:ext cx="2103120" cy="310896"/>
          </a:xfrm>
          <a:prstGeom prst="rect">
            <a:avLst/>
          </a:prstGeom>
          <a:noFill/>
          <a:ln/>
        </p:spPr>
        <p:txBody>
          <a:bodyPr wrap="square" rtlCol="0" anchor="ctr"/>
          <a:lstStyle/>
          <a:p>
            <a:pPr indent="0" marL="0">
              <a:buNone/>
            </a:pPr>
            <a:r>
              <a:rPr lang="en-US" sz="1200" b="1" dirty="0">
                <a:solidFill>
                  <a:srgbClr val="1C1200"/>
                </a:solidFill>
                <a:latin typeface="Calibri" pitchFamily="34" charset="0"/>
                <a:ea typeface="Calibri" pitchFamily="34" charset="-122"/>
                <a:cs typeface="Calibri" pitchFamily="34" charset="-120"/>
              </a:rPr>
              <a:t>Slide 50</a:t>
            </a:r>
            <a:endParaRPr lang="en-US" sz="1200" dirty="0"/>
          </a:p>
        </p:txBody>
      </p:sp>
      <p:sp>
        <p:nvSpPr>
          <p:cNvPr id="20" name="Text 14"/>
          <p:cNvSpPr/>
          <p:nvPr/>
        </p:nvSpPr>
        <p:spPr>
          <a:xfrm>
            <a:off x="585216" y="3438144"/>
            <a:ext cx="2487168" cy="804672"/>
          </a:xfrm>
          <a:prstGeom prst="rect">
            <a:avLst/>
          </a:prstGeom>
          <a:noFill/>
          <a:ln/>
        </p:spPr>
        <p:txBody>
          <a:bodyPr wrap="square" rtlCol="0" anchor="t"/>
          <a:lstStyle/>
          <a:p>
            <a:pPr indent="0" marL="0">
              <a:buNone/>
            </a:pPr>
            <a:r>
              <a:rPr lang="en-US" sz="1050" dirty="0">
                <a:solidFill>
                  <a:srgbClr val="1C1200"/>
                </a:solidFill>
                <a:latin typeface="Calibri" pitchFamily="34" charset="0"/>
                <a:ea typeface="Calibri" pitchFamily="34" charset="-122"/>
                <a:cs typeface="Calibri" pitchFamily="34" charset="-120"/>
              </a:rPr>
              <a:t>Bell ringer series — 5 daily cards for a full week. One device per day, each with an exam-wording scenario. Designed for do-now warm-ups.</a:t>
            </a:r>
            <a:endParaRPr lang="en-US" sz="1050" dirty="0"/>
          </a:p>
        </p:txBody>
      </p:sp>
      <p:sp>
        <p:nvSpPr>
          <p:cNvPr id="21" name="Shape 15"/>
          <p:cNvSpPr/>
          <p:nvPr/>
        </p:nvSpPr>
        <p:spPr>
          <a:xfrm>
            <a:off x="3337560" y="2926080"/>
            <a:ext cx="2743200" cy="1426464"/>
          </a:xfrm>
          <a:prstGeom prst="roundRect">
            <a:avLst>
              <a:gd name="adj" fmla="val 5128"/>
            </a:avLst>
          </a:prstGeom>
          <a:solidFill>
            <a:srgbClr val="E6F5F3"/>
          </a:solidFill>
          <a:ln w="10160">
            <a:solidFill>
              <a:srgbClr val="E8D5A0"/>
            </a:solidFill>
            <a:prstDash val="solid"/>
          </a:ln>
          <a:effectLst>
            <a:outerShdw sx="100000" sy="100000" kx="0" ky="0" algn="bl" rotWithShape="0" blurRad="88900" dist="25400" dir="2700000">
              <a:srgbClr val="000000">
                <a:alpha val="9000"/>
              </a:srgbClr>
            </a:outerShdw>
          </a:effectLst>
        </p:spPr>
      </p:sp>
      <p:pic>
        <p:nvPicPr>
          <p:cNvPr id="22" name="Image 4" descr="preencoded.png">    </p:cNvPr>
          <p:cNvPicPr>
            <a:picLocks noChangeAspect="1"/>
          </p:cNvPicPr>
          <p:nvPr/>
        </p:nvPicPr>
        <p:blipFill>
          <a:blip r:embed="rId5"/>
          <a:stretch>
            <a:fillRect/>
          </a:stretch>
        </p:blipFill>
        <p:spPr>
          <a:xfrm>
            <a:off x="3465576" y="3054096"/>
            <a:ext cx="310896" cy="310896"/>
          </a:xfrm>
          <a:prstGeom prst="rect">
            <a:avLst/>
          </a:prstGeom>
        </p:spPr>
      </p:pic>
      <p:sp>
        <p:nvSpPr>
          <p:cNvPr id="23" name="Text 16"/>
          <p:cNvSpPr/>
          <p:nvPr/>
        </p:nvSpPr>
        <p:spPr>
          <a:xfrm>
            <a:off x="3849624" y="3054096"/>
            <a:ext cx="2103120" cy="310896"/>
          </a:xfrm>
          <a:prstGeom prst="rect">
            <a:avLst/>
          </a:prstGeom>
          <a:noFill/>
          <a:ln/>
        </p:spPr>
        <p:txBody>
          <a:bodyPr wrap="square" rtlCol="0" anchor="ctr"/>
          <a:lstStyle/>
          <a:p>
            <a:pPr indent="0" marL="0">
              <a:buNone/>
            </a:pPr>
            <a:r>
              <a:rPr lang="en-US" sz="1200" b="1" dirty="0">
                <a:solidFill>
                  <a:srgbClr val="1C1200"/>
                </a:solidFill>
                <a:latin typeface="Calibri" pitchFamily="34" charset="0"/>
                <a:ea typeface="Calibri" pitchFamily="34" charset="-122"/>
                <a:cs typeface="Calibri" pitchFamily="34" charset="-120"/>
              </a:rPr>
              <a:t>Slide 51</a:t>
            </a:r>
            <a:endParaRPr lang="en-US" sz="1200" dirty="0"/>
          </a:p>
        </p:txBody>
      </p:sp>
      <p:sp>
        <p:nvSpPr>
          <p:cNvPr id="24" name="Text 17"/>
          <p:cNvSpPr/>
          <p:nvPr/>
        </p:nvSpPr>
        <p:spPr>
          <a:xfrm>
            <a:off x="3465576" y="3438144"/>
            <a:ext cx="2487168" cy="804672"/>
          </a:xfrm>
          <a:prstGeom prst="rect">
            <a:avLst/>
          </a:prstGeom>
          <a:noFill/>
          <a:ln/>
        </p:spPr>
        <p:txBody>
          <a:bodyPr wrap="square" rtlCol="0" anchor="t"/>
          <a:lstStyle/>
          <a:p>
            <a:pPr indent="0" marL="0">
              <a:buNone/>
            </a:pPr>
            <a:r>
              <a:rPr lang="en-US" sz="1050" dirty="0">
                <a:solidFill>
                  <a:srgbClr val="1C1200"/>
                </a:solidFill>
                <a:latin typeface="Calibri" pitchFamily="34" charset="0"/>
                <a:ea typeface="Calibri" pitchFamily="34" charset="-122"/>
                <a:cs typeface="Calibri" pitchFamily="34" charset="-120"/>
              </a:rPr>
              <a:t>Exit ticket + AP-Style MC — 12 device identification and contextual function questions. Students write the analysis sentence for the exit ticket.</a:t>
            </a:r>
            <a:endParaRPr lang="en-US" sz="1050" dirty="0"/>
          </a:p>
        </p:txBody>
      </p:sp>
      <p:sp>
        <p:nvSpPr>
          <p:cNvPr id="25" name="Shape 18"/>
          <p:cNvSpPr/>
          <p:nvPr/>
        </p:nvSpPr>
        <p:spPr>
          <a:xfrm>
            <a:off x="6217920" y="2926080"/>
            <a:ext cx="2743200" cy="1426464"/>
          </a:xfrm>
          <a:prstGeom prst="roundRect">
            <a:avLst>
              <a:gd name="adj" fmla="val 5128"/>
            </a:avLst>
          </a:prstGeom>
          <a:solidFill>
            <a:srgbClr val="F5F3FF"/>
          </a:solidFill>
          <a:ln w="10160">
            <a:solidFill>
              <a:srgbClr val="E8D5A0"/>
            </a:solidFill>
            <a:prstDash val="solid"/>
          </a:ln>
          <a:effectLst>
            <a:outerShdw sx="100000" sy="100000" kx="0" ky="0" algn="bl" rotWithShape="0" blurRad="88900" dist="25400" dir="2700000">
              <a:srgbClr val="000000">
                <a:alpha val="9000"/>
              </a:srgbClr>
            </a:outerShdw>
          </a:effectLst>
        </p:spPr>
      </p:sp>
      <p:pic>
        <p:nvPicPr>
          <p:cNvPr id="26" name="Image 5" descr="preencoded.png">    </p:cNvPr>
          <p:cNvPicPr>
            <a:picLocks noChangeAspect="1"/>
          </p:cNvPicPr>
          <p:nvPr/>
        </p:nvPicPr>
        <p:blipFill>
          <a:blip r:embed="rId6"/>
          <a:stretch>
            <a:fillRect/>
          </a:stretch>
        </p:blipFill>
        <p:spPr>
          <a:xfrm>
            <a:off x="6345936" y="3054096"/>
            <a:ext cx="310896" cy="310896"/>
          </a:xfrm>
          <a:prstGeom prst="rect">
            <a:avLst/>
          </a:prstGeom>
        </p:spPr>
      </p:pic>
      <p:sp>
        <p:nvSpPr>
          <p:cNvPr id="27" name="Text 19"/>
          <p:cNvSpPr/>
          <p:nvPr/>
        </p:nvSpPr>
        <p:spPr>
          <a:xfrm>
            <a:off x="6729984" y="3054096"/>
            <a:ext cx="2103120" cy="310896"/>
          </a:xfrm>
          <a:prstGeom prst="rect">
            <a:avLst/>
          </a:prstGeom>
          <a:noFill/>
          <a:ln/>
        </p:spPr>
        <p:txBody>
          <a:bodyPr wrap="square" rtlCol="0" anchor="ctr"/>
          <a:lstStyle/>
          <a:p>
            <a:pPr indent="0" marL="0">
              <a:buNone/>
            </a:pPr>
            <a:r>
              <a:rPr lang="en-US" sz="1200" b="1" dirty="0">
                <a:solidFill>
                  <a:srgbClr val="1C1200"/>
                </a:solidFill>
                <a:latin typeface="Calibri" pitchFamily="34" charset="0"/>
                <a:ea typeface="Calibri" pitchFamily="34" charset="-122"/>
                <a:cs typeface="Calibri" pitchFamily="34" charset="-120"/>
              </a:rPr>
              <a:t>Slide 52</a:t>
            </a:r>
            <a:endParaRPr lang="en-US" sz="1200" dirty="0"/>
          </a:p>
        </p:txBody>
      </p:sp>
      <p:sp>
        <p:nvSpPr>
          <p:cNvPr id="28" name="Text 20"/>
          <p:cNvSpPr/>
          <p:nvPr/>
        </p:nvSpPr>
        <p:spPr>
          <a:xfrm>
            <a:off x="6345936" y="3438144"/>
            <a:ext cx="2487168" cy="804672"/>
          </a:xfrm>
          <a:prstGeom prst="rect">
            <a:avLst/>
          </a:prstGeom>
          <a:noFill/>
          <a:ln/>
        </p:spPr>
        <p:txBody>
          <a:bodyPr wrap="square" rtlCol="0" anchor="t"/>
          <a:lstStyle/>
          <a:p>
            <a:pPr indent="0" marL="0">
              <a:buNone/>
            </a:pPr>
            <a:r>
              <a:rPr lang="en-US" sz="1050" dirty="0">
                <a:solidFill>
                  <a:srgbClr val="1C1200"/>
                </a:solidFill>
                <a:latin typeface="Calibri" pitchFamily="34" charset="0"/>
                <a:ea typeface="Calibri" pitchFamily="34" charset="-122"/>
                <a:cs typeface="Calibri" pitchFamily="34" charset="-120"/>
              </a:rPr>
              <a:t>Student reference card — one-page take-home with all 30 devices, definitions, and near-synonym distinctions. Print one per student.</a:t>
            </a:r>
            <a:endParaRPr lang="en-US" sz="10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Rhetorical Devices: Diction, Syntax, Tone, Mood</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C1200"/>
                </a:solidFill>
                <a:latin typeface="Calibri" pitchFamily="34" charset="0"/>
                <a:ea typeface="Calibri" pitchFamily="34" charset="-122"/>
                <a:cs typeface="Calibri" pitchFamily="34" charset="-120"/>
              </a:rPr>
              <a:t>The four most commonly named but least precisely analyzed devices. 'The author uses diction' and 'the author's tone is' are the two most common vague claims in AP essays.</a:t>
            </a:r>
            <a:endParaRPr lang="en-US" sz="1400" dirty="0"/>
          </a:p>
        </p:txBody>
      </p:sp>
      <p:sp>
        <p:nvSpPr>
          <p:cNvPr id="5" name="Shape 3"/>
          <p:cNvSpPr/>
          <p:nvPr/>
        </p:nvSpPr>
        <p:spPr>
          <a:xfrm>
            <a:off x="457200" y="1389888"/>
            <a:ext cx="4160520" cy="1773936"/>
          </a:xfrm>
          <a:prstGeom prst="roundRect">
            <a:avLst>
              <a:gd name="adj" fmla="val 4124"/>
            </a:avLst>
          </a:prstGeom>
          <a:solidFill>
            <a:srgbClr val="FFE4E6"/>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566928" y="1481328"/>
            <a:ext cx="1005840" cy="219456"/>
          </a:xfrm>
          <a:prstGeom prst="roundRect">
            <a:avLst>
              <a:gd name="adj" fmla="val 16667"/>
            </a:avLst>
          </a:prstGeom>
          <a:solidFill>
            <a:srgbClr val="9F1239"/>
          </a:solidFill>
          <a:ln w="12700">
            <a:solidFill>
              <a:srgbClr val="9F1239"/>
            </a:solidFill>
            <a:prstDash val="solid"/>
          </a:ln>
        </p:spPr>
      </p:sp>
      <p:sp>
        <p:nvSpPr>
          <p:cNvPr id="7" name="Text 5"/>
          <p:cNvSpPr/>
          <p:nvPr/>
        </p:nvSpPr>
        <p:spPr>
          <a:xfrm>
            <a:off x="566928" y="1481328"/>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RHETORICAL</a:t>
            </a:r>
            <a:endParaRPr lang="en-US" sz="800" dirty="0"/>
          </a:p>
        </p:txBody>
      </p:sp>
      <p:sp>
        <p:nvSpPr>
          <p:cNvPr id="8" name="Text 6"/>
          <p:cNvSpPr/>
          <p:nvPr/>
        </p:nvSpPr>
        <p:spPr>
          <a:xfrm>
            <a:off x="1645920" y="1463040"/>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Diction</a:t>
            </a:r>
            <a:endParaRPr lang="en-US" sz="1400" dirty="0"/>
          </a:p>
        </p:txBody>
      </p:sp>
      <p:sp>
        <p:nvSpPr>
          <p:cNvPr id="9" name="Shape 7"/>
          <p:cNvSpPr/>
          <p:nvPr/>
        </p:nvSpPr>
        <p:spPr>
          <a:xfrm>
            <a:off x="566928" y="1737360"/>
            <a:ext cx="3941064" cy="22860"/>
          </a:xfrm>
          <a:prstGeom prst="rect">
            <a:avLst/>
          </a:prstGeom>
          <a:solidFill>
            <a:srgbClr val="9F1239"/>
          </a:solidFill>
          <a:ln w="127">
            <a:solidFill>
              <a:srgbClr val="9F1239"/>
            </a:solidFill>
            <a:prstDash val="solid"/>
          </a:ln>
        </p:spPr>
      </p:sp>
      <p:sp>
        <p:nvSpPr>
          <p:cNvPr id="10" name="Text 8"/>
          <p:cNvSpPr/>
          <p:nvPr/>
        </p:nvSpPr>
        <p:spPr>
          <a:xfrm>
            <a:off x="585216" y="1773936"/>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The author's specific word choices, considered for their connotations, register, and precision. Not just 'word choice' — the pattern of choices that creates a specific effect.</a:t>
            </a:r>
            <a:endParaRPr lang="en-US" sz="1050" dirty="0"/>
          </a:p>
        </p:txBody>
      </p:sp>
      <p:sp>
        <p:nvSpPr>
          <p:cNvPr id="11" name="Shape 9"/>
          <p:cNvSpPr/>
          <p:nvPr/>
        </p:nvSpPr>
        <p:spPr>
          <a:xfrm>
            <a:off x="566928" y="2121408"/>
            <a:ext cx="3941064" cy="512064"/>
          </a:xfrm>
          <a:prstGeom prst="roundRect">
            <a:avLst>
              <a:gd name="adj" fmla="val 7143"/>
            </a:avLst>
          </a:prstGeom>
          <a:solidFill>
            <a:srgbClr val="FFFBF0"/>
          </a:solidFill>
          <a:ln w="7620">
            <a:solidFill>
              <a:srgbClr val="F0E8D0"/>
            </a:solidFill>
            <a:prstDash val="solid"/>
          </a:ln>
        </p:spPr>
      </p:sp>
      <p:sp>
        <p:nvSpPr>
          <p:cNvPr id="12" name="Text 10"/>
          <p:cNvSpPr/>
          <p:nvPr/>
        </p:nvSpPr>
        <p:spPr>
          <a:xfrm>
            <a:off x="640080" y="2176272"/>
            <a:ext cx="3794760" cy="402336"/>
          </a:xfrm>
          <a:prstGeom prst="rect">
            <a:avLst/>
          </a:prstGeom>
          <a:noFill/>
          <a:ln/>
        </p:spPr>
        <p:txBody>
          <a:bodyPr wrap="square" rtlCol="0" anchor="ctr"/>
          <a:lstStyle/>
          <a:p>
            <a:pPr indent="0" marL="0">
              <a:buNone/>
            </a:pPr>
            <a:r>
              <a:rPr lang="en-US" sz="1000" b="1" dirty="0">
                <a:solidFill>
                  <a:srgbClr val="9F1239"/>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"'She maintained the house with precision.' vs. 'She kept the house.'"</a:t>
            </a:r>
            <a:endParaRPr lang="en-US" sz="1000" dirty="0"/>
          </a:p>
        </p:txBody>
      </p:sp>
      <p:sp>
        <p:nvSpPr>
          <p:cNvPr id="13" name="Text 11"/>
          <p:cNvSpPr/>
          <p:nvPr/>
        </p:nvSpPr>
        <p:spPr>
          <a:xfrm>
            <a:off x="585216" y="2670048"/>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'Maintained' imports a register of engineering and systems management. Analytical move: what connotative field does this specific word import? What would be lost if a simpler synonym were used? The analysis names the connotative field, not just the word.</a:t>
            </a:r>
            <a:endParaRPr lang="en-US" sz="1000" dirty="0"/>
          </a:p>
        </p:txBody>
      </p:sp>
      <p:sp>
        <p:nvSpPr>
          <p:cNvPr id="14" name="Shape 12"/>
          <p:cNvSpPr/>
          <p:nvPr/>
        </p:nvSpPr>
        <p:spPr>
          <a:xfrm>
            <a:off x="4800600" y="1389888"/>
            <a:ext cx="4160520" cy="1773936"/>
          </a:xfrm>
          <a:prstGeom prst="roundRect">
            <a:avLst>
              <a:gd name="adj" fmla="val 4124"/>
            </a:avLst>
          </a:prstGeom>
          <a:solidFill>
            <a:srgbClr val="FFE4E6"/>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5" name="Shape 13"/>
          <p:cNvSpPr/>
          <p:nvPr/>
        </p:nvSpPr>
        <p:spPr>
          <a:xfrm>
            <a:off x="4910328" y="1481328"/>
            <a:ext cx="1005840" cy="219456"/>
          </a:xfrm>
          <a:prstGeom prst="roundRect">
            <a:avLst>
              <a:gd name="adj" fmla="val 16667"/>
            </a:avLst>
          </a:prstGeom>
          <a:solidFill>
            <a:srgbClr val="9F1239"/>
          </a:solidFill>
          <a:ln w="12700">
            <a:solidFill>
              <a:srgbClr val="9F1239"/>
            </a:solidFill>
            <a:prstDash val="solid"/>
          </a:ln>
        </p:spPr>
      </p:sp>
      <p:sp>
        <p:nvSpPr>
          <p:cNvPr id="16" name="Text 14"/>
          <p:cNvSpPr/>
          <p:nvPr/>
        </p:nvSpPr>
        <p:spPr>
          <a:xfrm>
            <a:off x="4910328" y="1481328"/>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RHETORICAL</a:t>
            </a:r>
            <a:endParaRPr lang="en-US" sz="800" dirty="0"/>
          </a:p>
        </p:txBody>
      </p:sp>
      <p:sp>
        <p:nvSpPr>
          <p:cNvPr id="17" name="Text 15"/>
          <p:cNvSpPr/>
          <p:nvPr/>
        </p:nvSpPr>
        <p:spPr>
          <a:xfrm>
            <a:off x="5989320" y="1463040"/>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Syntax</a:t>
            </a:r>
            <a:endParaRPr lang="en-US" sz="1400" dirty="0"/>
          </a:p>
        </p:txBody>
      </p:sp>
      <p:sp>
        <p:nvSpPr>
          <p:cNvPr id="18" name="Shape 16"/>
          <p:cNvSpPr/>
          <p:nvPr/>
        </p:nvSpPr>
        <p:spPr>
          <a:xfrm>
            <a:off x="4910328" y="1737360"/>
            <a:ext cx="3941064" cy="22860"/>
          </a:xfrm>
          <a:prstGeom prst="rect">
            <a:avLst/>
          </a:prstGeom>
          <a:solidFill>
            <a:srgbClr val="9F1239"/>
          </a:solidFill>
          <a:ln w="127">
            <a:solidFill>
              <a:srgbClr val="9F1239"/>
            </a:solidFill>
            <a:prstDash val="solid"/>
          </a:ln>
        </p:spPr>
      </p:sp>
      <p:sp>
        <p:nvSpPr>
          <p:cNvPr id="19" name="Text 17"/>
          <p:cNvSpPr/>
          <p:nvPr/>
        </p:nvSpPr>
        <p:spPr>
          <a:xfrm>
            <a:off x="4928616" y="1773936"/>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The arrangement of words and phrases within sentences — sentence length, structure (simple/compound/complex), order of clauses, use of fragments or interruption.</a:t>
            </a:r>
            <a:endParaRPr lang="en-US" sz="1050" dirty="0"/>
          </a:p>
        </p:txBody>
      </p:sp>
      <p:sp>
        <p:nvSpPr>
          <p:cNvPr id="20" name="Shape 18"/>
          <p:cNvSpPr/>
          <p:nvPr/>
        </p:nvSpPr>
        <p:spPr>
          <a:xfrm>
            <a:off x="4910328" y="2121408"/>
            <a:ext cx="3941064" cy="512064"/>
          </a:xfrm>
          <a:prstGeom prst="roundRect">
            <a:avLst>
              <a:gd name="adj" fmla="val 7143"/>
            </a:avLst>
          </a:prstGeom>
          <a:solidFill>
            <a:srgbClr val="FFFBF0"/>
          </a:solidFill>
          <a:ln w="7620">
            <a:solidFill>
              <a:srgbClr val="F0E8D0"/>
            </a:solidFill>
            <a:prstDash val="solid"/>
          </a:ln>
        </p:spPr>
      </p:sp>
      <p:sp>
        <p:nvSpPr>
          <p:cNvPr id="21" name="Text 19"/>
          <p:cNvSpPr/>
          <p:nvPr/>
        </p:nvSpPr>
        <p:spPr>
          <a:xfrm>
            <a:off x="4983480" y="2176272"/>
            <a:ext cx="3794760" cy="402336"/>
          </a:xfrm>
          <a:prstGeom prst="rect">
            <a:avLst/>
          </a:prstGeom>
          <a:noFill/>
          <a:ln/>
        </p:spPr>
        <p:txBody>
          <a:bodyPr wrap="square" rtlCol="0" anchor="ctr"/>
          <a:lstStyle/>
          <a:p>
            <a:pPr indent="0" marL="0">
              <a:buNone/>
            </a:pPr>
            <a:r>
              <a:rPr lang="en-US" sz="1000" b="1" dirty="0">
                <a:solidFill>
                  <a:srgbClr val="9F1239"/>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"'He came. He saw. He conquered.' vs. 'He came and, having surveyed the territory and identified its weaknesses, conquered it.'"</a:t>
            </a:r>
            <a:endParaRPr lang="en-US" sz="1000" dirty="0"/>
          </a:p>
        </p:txBody>
      </p:sp>
      <p:sp>
        <p:nvSpPr>
          <p:cNvPr id="22" name="Text 20"/>
          <p:cNvSpPr/>
          <p:nvPr/>
        </p:nvSpPr>
        <p:spPr>
          <a:xfrm>
            <a:off x="4928616" y="2670048"/>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three simple sentences create equal weight and rapid succession. The complex sentence creates subordination and sequence. Analytical move: what does the sentence's structure impose on the reader's experience of the content? What does long/short, simple/complex, interrupted/flowing signal about the speaker's mind?</a:t>
            </a:r>
            <a:endParaRPr lang="en-US" sz="1000" dirty="0"/>
          </a:p>
        </p:txBody>
      </p:sp>
      <p:sp>
        <p:nvSpPr>
          <p:cNvPr id="23" name="Shape 21"/>
          <p:cNvSpPr/>
          <p:nvPr/>
        </p:nvSpPr>
        <p:spPr>
          <a:xfrm>
            <a:off x="457200" y="3273552"/>
            <a:ext cx="4160520" cy="1773936"/>
          </a:xfrm>
          <a:prstGeom prst="roundRect">
            <a:avLst>
              <a:gd name="adj" fmla="val 4124"/>
            </a:avLst>
          </a:prstGeom>
          <a:solidFill>
            <a:srgbClr val="FFE4E6"/>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24" name="Shape 22"/>
          <p:cNvSpPr/>
          <p:nvPr/>
        </p:nvSpPr>
        <p:spPr>
          <a:xfrm>
            <a:off x="566928" y="3364992"/>
            <a:ext cx="1005840" cy="219456"/>
          </a:xfrm>
          <a:prstGeom prst="roundRect">
            <a:avLst>
              <a:gd name="adj" fmla="val 16667"/>
            </a:avLst>
          </a:prstGeom>
          <a:solidFill>
            <a:srgbClr val="9F1239"/>
          </a:solidFill>
          <a:ln w="12700">
            <a:solidFill>
              <a:srgbClr val="9F1239"/>
            </a:solidFill>
            <a:prstDash val="solid"/>
          </a:ln>
        </p:spPr>
      </p:sp>
      <p:sp>
        <p:nvSpPr>
          <p:cNvPr id="25" name="Text 23"/>
          <p:cNvSpPr/>
          <p:nvPr/>
        </p:nvSpPr>
        <p:spPr>
          <a:xfrm>
            <a:off x="566928" y="336499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RHETORICAL</a:t>
            </a:r>
            <a:endParaRPr lang="en-US" sz="800" dirty="0"/>
          </a:p>
        </p:txBody>
      </p:sp>
      <p:sp>
        <p:nvSpPr>
          <p:cNvPr id="26" name="Text 24"/>
          <p:cNvSpPr/>
          <p:nvPr/>
        </p:nvSpPr>
        <p:spPr>
          <a:xfrm>
            <a:off x="1645920" y="3346704"/>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Tone</a:t>
            </a:r>
            <a:endParaRPr lang="en-US" sz="1400" dirty="0"/>
          </a:p>
        </p:txBody>
      </p:sp>
      <p:sp>
        <p:nvSpPr>
          <p:cNvPr id="27" name="Shape 25"/>
          <p:cNvSpPr/>
          <p:nvPr/>
        </p:nvSpPr>
        <p:spPr>
          <a:xfrm>
            <a:off x="566928" y="3621024"/>
            <a:ext cx="3941064" cy="22860"/>
          </a:xfrm>
          <a:prstGeom prst="rect">
            <a:avLst/>
          </a:prstGeom>
          <a:solidFill>
            <a:srgbClr val="9F1239"/>
          </a:solidFill>
          <a:ln w="127">
            <a:solidFill>
              <a:srgbClr val="9F1239"/>
            </a:solidFill>
            <a:prstDash val="solid"/>
          </a:ln>
        </p:spPr>
      </p:sp>
      <p:sp>
        <p:nvSpPr>
          <p:cNvPr id="28" name="Text 26"/>
          <p:cNvSpPr/>
          <p:nvPr/>
        </p:nvSpPr>
        <p:spPr>
          <a:xfrm>
            <a:off x="585216" y="3657600"/>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The author's or speaker's attitude toward the subject, expressed through diction, syntax, imagery, and other choices. Tone is about the AUTHOR'S relationship to the material.</a:t>
            </a:r>
            <a:endParaRPr lang="en-US" sz="1050" dirty="0"/>
          </a:p>
        </p:txBody>
      </p:sp>
      <p:sp>
        <p:nvSpPr>
          <p:cNvPr id="29" name="Shape 27"/>
          <p:cNvSpPr/>
          <p:nvPr/>
        </p:nvSpPr>
        <p:spPr>
          <a:xfrm>
            <a:off x="566928" y="4005072"/>
            <a:ext cx="3941064" cy="512064"/>
          </a:xfrm>
          <a:prstGeom prst="roundRect">
            <a:avLst>
              <a:gd name="adj" fmla="val 7143"/>
            </a:avLst>
          </a:prstGeom>
          <a:solidFill>
            <a:srgbClr val="FFFBF0"/>
          </a:solidFill>
          <a:ln w="7620">
            <a:solidFill>
              <a:srgbClr val="F0E8D0"/>
            </a:solidFill>
            <a:prstDash val="solid"/>
          </a:ln>
        </p:spPr>
      </p:sp>
      <p:sp>
        <p:nvSpPr>
          <p:cNvPr id="30" name="Text 28"/>
          <p:cNvSpPr/>
          <p:nvPr/>
        </p:nvSpPr>
        <p:spPr>
          <a:xfrm>
            <a:off x="640080" y="4059936"/>
            <a:ext cx="3794760" cy="402336"/>
          </a:xfrm>
          <a:prstGeom prst="rect">
            <a:avLst/>
          </a:prstGeom>
          <a:noFill/>
          <a:ln/>
        </p:spPr>
        <p:txBody>
          <a:bodyPr wrap="square" rtlCol="0" anchor="ctr"/>
          <a:lstStyle/>
          <a:p>
            <a:pPr indent="0" marL="0">
              <a:buNone/>
            </a:pPr>
            <a:r>
              <a:rPr lang="en-US" sz="1000" b="1" dirty="0">
                <a:solidFill>
                  <a:srgbClr val="9F1239"/>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"The tone of Swift's 'A Modest Proposal' is earnest, measured, and clinical — which is itself the satiric device."</a:t>
            </a:r>
            <a:endParaRPr lang="en-US" sz="1000" dirty="0"/>
          </a:p>
        </p:txBody>
      </p:sp>
      <p:sp>
        <p:nvSpPr>
          <p:cNvPr id="31" name="Text 29"/>
          <p:cNvSpPr/>
          <p:nvPr/>
        </p:nvSpPr>
        <p:spPr>
          <a:xfrm>
            <a:off x="585216" y="4553712"/>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Tone is detected from the accumulated choices of the text. Analytical move: which specific diction, syntax, or imagery choices create this tone? What effect does the tone have on the audience's relationship to the subject? NEVER just name the tone — explain how it is created and what it accomplishes.</a:t>
            </a:r>
            <a:endParaRPr lang="en-US" sz="1000" dirty="0"/>
          </a:p>
        </p:txBody>
      </p:sp>
      <p:sp>
        <p:nvSpPr>
          <p:cNvPr id="32" name="Shape 30"/>
          <p:cNvSpPr/>
          <p:nvPr/>
        </p:nvSpPr>
        <p:spPr>
          <a:xfrm>
            <a:off x="4800600" y="3273552"/>
            <a:ext cx="4160520" cy="1773936"/>
          </a:xfrm>
          <a:prstGeom prst="roundRect">
            <a:avLst>
              <a:gd name="adj" fmla="val 4124"/>
            </a:avLst>
          </a:prstGeom>
          <a:solidFill>
            <a:srgbClr val="FFE4E6"/>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33" name="Shape 31"/>
          <p:cNvSpPr/>
          <p:nvPr/>
        </p:nvSpPr>
        <p:spPr>
          <a:xfrm>
            <a:off x="4910328" y="3364992"/>
            <a:ext cx="1005840" cy="219456"/>
          </a:xfrm>
          <a:prstGeom prst="roundRect">
            <a:avLst>
              <a:gd name="adj" fmla="val 16667"/>
            </a:avLst>
          </a:prstGeom>
          <a:solidFill>
            <a:srgbClr val="9F1239"/>
          </a:solidFill>
          <a:ln w="12700">
            <a:solidFill>
              <a:srgbClr val="9F1239"/>
            </a:solidFill>
            <a:prstDash val="solid"/>
          </a:ln>
        </p:spPr>
      </p:sp>
      <p:sp>
        <p:nvSpPr>
          <p:cNvPr id="34" name="Text 32"/>
          <p:cNvSpPr/>
          <p:nvPr/>
        </p:nvSpPr>
        <p:spPr>
          <a:xfrm>
            <a:off x="4910328" y="336499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RHETORICAL</a:t>
            </a:r>
            <a:endParaRPr lang="en-US" sz="800" dirty="0"/>
          </a:p>
        </p:txBody>
      </p:sp>
      <p:sp>
        <p:nvSpPr>
          <p:cNvPr id="35" name="Text 33"/>
          <p:cNvSpPr/>
          <p:nvPr/>
        </p:nvSpPr>
        <p:spPr>
          <a:xfrm>
            <a:off x="5989320" y="3346704"/>
            <a:ext cx="278892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Mood</a:t>
            </a:r>
            <a:endParaRPr lang="en-US" sz="1400" dirty="0"/>
          </a:p>
        </p:txBody>
      </p:sp>
      <p:sp>
        <p:nvSpPr>
          <p:cNvPr id="36" name="Shape 34"/>
          <p:cNvSpPr/>
          <p:nvPr/>
        </p:nvSpPr>
        <p:spPr>
          <a:xfrm>
            <a:off x="4910328" y="3621024"/>
            <a:ext cx="3941064" cy="22860"/>
          </a:xfrm>
          <a:prstGeom prst="rect">
            <a:avLst/>
          </a:prstGeom>
          <a:solidFill>
            <a:srgbClr val="9F1239"/>
          </a:solidFill>
          <a:ln w="127">
            <a:solidFill>
              <a:srgbClr val="9F1239"/>
            </a:solidFill>
            <a:prstDash val="solid"/>
          </a:ln>
        </p:spPr>
      </p:sp>
      <p:sp>
        <p:nvSpPr>
          <p:cNvPr id="37" name="Text 35"/>
          <p:cNvSpPr/>
          <p:nvPr/>
        </p:nvSpPr>
        <p:spPr>
          <a:xfrm>
            <a:off x="4928616" y="3657600"/>
            <a:ext cx="390448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The emotional atmosphere the text creates in the READER. Tone is the author's attitude; mood is the reader's experience. They can be the same or deliberately different.</a:t>
            </a:r>
            <a:endParaRPr lang="en-US" sz="1050" dirty="0"/>
          </a:p>
        </p:txBody>
      </p:sp>
      <p:sp>
        <p:nvSpPr>
          <p:cNvPr id="38" name="Shape 36"/>
          <p:cNvSpPr/>
          <p:nvPr/>
        </p:nvSpPr>
        <p:spPr>
          <a:xfrm>
            <a:off x="4910328" y="4005072"/>
            <a:ext cx="3941064" cy="512064"/>
          </a:xfrm>
          <a:prstGeom prst="roundRect">
            <a:avLst>
              <a:gd name="adj" fmla="val 7143"/>
            </a:avLst>
          </a:prstGeom>
          <a:solidFill>
            <a:srgbClr val="FFFBF0"/>
          </a:solidFill>
          <a:ln w="7620">
            <a:solidFill>
              <a:srgbClr val="F0E8D0"/>
            </a:solidFill>
            <a:prstDash val="solid"/>
          </a:ln>
        </p:spPr>
      </p:sp>
      <p:sp>
        <p:nvSpPr>
          <p:cNvPr id="39" name="Text 37"/>
          <p:cNvSpPr/>
          <p:nvPr/>
        </p:nvSpPr>
        <p:spPr>
          <a:xfrm>
            <a:off x="4983480" y="4059936"/>
            <a:ext cx="3794760" cy="402336"/>
          </a:xfrm>
          <a:prstGeom prst="rect">
            <a:avLst/>
          </a:prstGeom>
          <a:noFill/>
          <a:ln/>
        </p:spPr>
        <p:txBody>
          <a:bodyPr wrap="square" rtlCol="0" anchor="ctr"/>
          <a:lstStyle/>
          <a:p>
            <a:pPr indent="0" marL="0">
              <a:buNone/>
            </a:pPr>
            <a:r>
              <a:rPr lang="en-US" sz="1000" b="1" dirty="0">
                <a:solidFill>
                  <a:srgbClr val="9F1239"/>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"The clinical tone of a pathology report creates an unsettled mood in a lay reader unfamiliar with its detachment."</a:t>
            </a:r>
            <a:endParaRPr lang="en-US" sz="1000" dirty="0"/>
          </a:p>
        </p:txBody>
      </p:sp>
      <p:sp>
        <p:nvSpPr>
          <p:cNvPr id="40" name="Text 38"/>
          <p:cNvSpPr/>
          <p:nvPr/>
        </p:nvSpPr>
        <p:spPr>
          <a:xfrm>
            <a:off x="4928616" y="4553712"/>
            <a:ext cx="390448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Mood is created by the accumulated effect on the reader, not by the author's explicit statements. Analytical move: what specific elements create the mood the reader experiences? If tone and mood differ, the gap is analytically significant — why has the author created a mood that differs from their stated attitude?</a:t>
            </a:r>
            <a:endParaRPr lang="en-US" sz="1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Rhetorical Devices: Ethos, Logos, Pathos, Rhetorical Question, Analogy</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400" dirty="0">
                <a:solidFill>
                  <a:srgbClr val="1C1200"/>
                </a:solidFill>
                <a:latin typeface="Calibri" pitchFamily="34" charset="0"/>
                <a:ea typeface="Calibri" pitchFamily="34" charset="-122"/>
                <a:cs typeface="Calibri" pitchFamily="34" charset="-120"/>
              </a:rPr>
              <a:t>The appeals form the foundation of persuasive analysis. Rhetorical question and analogy are among the most testable individual devices.</a:t>
            </a:r>
            <a:endParaRPr lang="en-US" sz="1400" dirty="0"/>
          </a:p>
        </p:txBody>
      </p:sp>
      <p:sp>
        <p:nvSpPr>
          <p:cNvPr id="5" name="Shape 3"/>
          <p:cNvSpPr/>
          <p:nvPr/>
        </p:nvSpPr>
        <p:spPr>
          <a:xfrm>
            <a:off x="457200" y="1353312"/>
            <a:ext cx="2743200" cy="1773936"/>
          </a:xfrm>
          <a:prstGeom prst="roundRect">
            <a:avLst>
              <a:gd name="adj" fmla="val 4124"/>
            </a:avLst>
          </a:prstGeom>
          <a:solidFill>
            <a:srgbClr val="FFE4E6"/>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566928" y="1444752"/>
            <a:ext cx="1005840" cy="219456"/>
          </a:xfrm>
          <a:prstGeom prst="roundRect">
            <a:avLst>
              <a:gd name="adj" fmla="val 16667"/>
            </a:avLst>
          </a:prstGeom>
          <a:solidFill>
            <a:srgbClr val="9F1239"/>
          </a:solidFill>
          <a:ln w="12700">
            <a:solidFill>
              <a:srgbClr val="9F1239"/>
            </a:solidFill>
            <a:prstDash val="solid"/>
          </a:ln>
        </p:spPr>
      </p:sp>
      <p:sp>
        <p:nvSpPr>
          <p:cNvPr id="7" name="Text 5"/>
          <p:cNvSpPr/>
          <p:nvPr/>
        </p:nvSpPr>
        <p:spPr>
          <a:xfrm>
            <a:off x="566928" y="144475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RHETORICAL</a:t>
            </a:r>
            <a:endParaRPr lang="en-US" sz="800" dirty="0"/>
          </a:p>
        </p:txBody>
      </p:sp>
      <p:sp>
        <p:nvSpPr>
          <p:cNvPr id="8" name="Text 6"/>
          <p:cNvSpPr/>
          <p:nvPr/>
        </p:nvSpPr>
        <p:spPr>
          <a:xfrm>
            <a:off x="1645920" y="1426464"/>
            <a:ext cx="137160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Ethos</a:t>
            </a:r>
            <a:endParaRPr lang="en-US" sz="1400" dirty="0"/>
          </a:p>
        </p:txBody>
      </p:sp>
      <p:sp>
        <p:nvSpPr>
          <p:cNvPr id="9" name="Shape 7"/>
          <p:cNvSpPr/>
          <p:nvPr/>
        </p:nvSpPr>
        <p:spPr>
          <a:xfrm>
            <a:off x="566928" y="1700784"/>
            <a:ext cx="2523744" cy="22860"/>
          </a:xfrm>
          <a:prstGeom prst="rect">
            <a:avLst/>
          </a:prstGeom>
          <a:solidFill>
            <a:srgbClr val="9F1239"/>
          </a:solidFill>
          <a:ln w="127">
            <a:solidFill>
              <a:srgbClr val="9F1239"/>
            </a:solidFill>
            <a:prstDash val="solid"/>
          </a:ln>
        </p:spPr>
      </p:sp>
      <p:sp>
        <p:nvSpPr>
          <p:cNvPr id="10" name="Text 8"/>
          <p:cNvSpPr/>
          <p:nvPr/>
        </p:nvSpPr>
        <p:spPr>
          <a:xfrm>
            <a:off x="585216" y="1737360"/>
            <a:ext cx="248716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Appeal to the speaker's credibility, authority, or moral character. Establishes why the audience should trust and respect the speaker.</a:t>
            </a:r>
            <a:endParaRPr lang="en-US" sz="1050" dirty="0"/>
          </a:p>
        </p:txBody>
      </p:sp>
      <p:sp>
        <p:nvSpPr>
          <p:cNvPr id="11" name="Shape 9"/>
          <p:cNvSpPr/>
          <p:nvPr/>
        </p:nvSpPr>
        <p:spPr>
          <a:xfrm>
            <a:off x="566928" y="2084832"/>
            <a:ext cx="2523744" cy="512064"/>
          </a:xfrm>
          <a:prstGeom prst="roundRect">
            <a:avLst>
              <a:gd name="adj" fmla="val 7143"/>
            </a:avLst>
          </a:prstGeom>
          <a:solidFill>
            <a:srgbClr val="FFFBF0"/>
          </a:solidFill>
          <a:ln w="7620">
            <a:solidFill>
              <a:srgbClr val="F0E8D0"/>
            </a:solidFill>
            <a:prstDash val="solid"/>
          </a:ln>
        </p:spPr>
      </p:sp>
      <p:sp>
        <p:nvSpPr>
          <p:cNvPr id="12" name="Text 10"/>
          <p:cNvSpPr/>
          <p:nvPr/>
        </p:nvSpPr>
        <p:spPr>
          <a:xfrm>
            <a:off x="640080" y="2139696"/>
            <a:ext cx="2377440" cy="402336"/>
          </a:xfrm>
          <a:prstGeom prst="rect">
            <a:avLst/>
          </a:prstGeom>
          <a:noFill/>
          <a:ln/>
        </p:spPr>
        <p:txBody>
          <a:bodyPr wrap="square" rtlCol="0" anchor="ctr"/>
          <a:lstStyle/>
          <a:p>
            <a:pPr indent="0" marL="0">
              <a:buNone/>
            </a:pPr>
            <a:r>
              <a:rPr lang="en-US" sz="1000" b="1" dirty="0">
                <a:solidFill>
                  <a:srgbClr val="9F1239"/>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"'As a physician of 30 years, I can tell you that...' / Caesar's funeral — Antony reminds the crowd he was Caesar's friend."</a:t>
            </a:r>
            <a:endParaRPr lang="en-US" sz="1000" dirty="0"/>
          </a:p>
        </p:txBody>
      </p:sp>
      <p:sp>
        <p:nvSpPr>
          <p:cNvPr id="13" name="Text 11"/>
          <p:cNvSpPr/>
          <p:nvPr/>
        </p:nvSpPr>
        <p:spPr>
          <a:xfrm>
            <a:off x="585216" y="2633472"/>
            <a:ext cx="248716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Ethos works by making the speaker's standing relevant to the claim. Analytical move: what kind of authority is being invoked — expertise, moral standing, shared experience? Is the ethos appeal explicit (stating credentials) or implicit (the authority is constructed through the text's language and knowledge)?</a:t>
            </a:r>
            <a:endParaRPr lang="en-US" sz="1000" dirty="0"/>
          </a:p>
        </p:txBody>
      </p:sp>
      <p:sp>
        <p:nvSpPr>
          <p:cNvPr id="14" name="Shape 12"/>
          <p:cNvSpPr/>
          <p:nvPr/>
        </p:nvSpPr>
        <p:spPr>
          <a:xfrm>
            <a:off x="3337560" y="1353312"/>
            <a:ext cx="2743200" cy="1773936"/>
          </a:xfrm>
          <a:prstGeom prst="roundRect">
            <a:avLst>
              <a:gd name="adj" fmla="val 4124"/>
            </a:avLst>
          </a:prstGeom>
          <a:solidFill>
            <a:srgbClr val="FFE4E6"/>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5" name="Shape 13"/>
          <p:cNvSpPr/>
          <p:nvPr/>
        </p:nvSpPr>
        <p:spPr>
          <a:xfrm>
            <a:off x="3447288" y="1444752"/>
            <a:ext cx="1005840" cy="219456"/>
          </a:xfrm>
          <a:prstGeom prst="roundRect">
            <a:avLst>
              <a:gd name="adj" fmla="val 16667"/>
            </a:avLst>
          </a:prstGeom>
          <a:solidFill>
            <a:srgbClr val="9F1239"/>
          </a:solidFill>
          <a:ln w="12700">
            <a:solidFill>
              <a:srgbClr val="9F1239"/>
            </a:solidFill>
            <a:prstDash val="solid"/>
          </a:ln>
        </p:spPr>
      </p:sp>
      <p:sp>
        <p:nvSpPr>
          <p:cNvPr id="16" name="Text 14"/>
          <p:cNvSpPr/>
          <p:nvPr/>
        </p:nvSpPr>
        <p:spPr>
          <a:xfrm>
            <a:off x="3447288" y="144475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RHETORICAL</a:t>
            </a:r>
            <a:endParaRPr lang="en-US" sz="800" dirty="0"/>
          </a:p>
        </p:txBody>
      </p:sp>
      <p:sp>
        <p:nvSpPr>
          <p:cNvPr id="17" name="Text 15"/>
          <p:cNvSpPr/>
          <p:nvPr/>
        </p:nvSpPr>
        <p:spPr>
          <a:xfrm>
            <a:off x="4526280" y="1426464"/>
            <a:ext cx="137160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Logos</a:t>
            </a:r>
            <a:endParaRPr lang="en-US" sz="1400" dirty="0"/>
          </a:p>
        </p:txBody>
      </p:sp>
      <p:sp>
        <p:nvSpPr>
          <p:cNvPr id="18" name="Shape 16"/>
          <p:cNvSpPr/>
          <p:nvPr/>
        </p:nvSpPr>
        <p:spPr>
          <a:xfrm>
            <a:off x="3447288" y="1700784"/>
            <a:ext cx="2523744" cy="22860"/>
          </a:xfrm>
          <a:prstGeom prst="rect">
            <a:avLst/>
          </a:prstGeom>
          <a:solidFill>
            <a:srgbClr val="9F1239"/>
          </a:solidFill>
          <a:ln w="127">
            <a:solidFill>
              <a:srgbClr val="9F1239"/>
            </a:solidFill>
            <a:prstDash val="solid"/>
          </a:ln>
        </p:spPr>
      </p:sp>
      <p:sp>
        <p:nvSpPr>
          <p:cNvPr id="19" name="Text 17"/>
          <p:cNvSpPr/>
          <p:nvPr/>
        </p:nvSpPr>
        <p:spPr>
          <a:xfrm>
            <a:off x="3465576" y="1737360"/>
            <a:ext cx="248716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Appeal to logic, reason, and evidence. Includes statistics, examples, expert testimony, and logical argument.</a:t>
            </a:r>
            <a:endParaRPr lang="en-US" sz="1050" dirty="0"/>
          </a:p>
        </p:txBody>
      </p:sp>
      <p:sp>
        <p:nvSpPr>
          <p:cNvPr id="20" name="Shape 18"/>
          <p:cNvSpPr/>
          <p:nvPr/>
        </p:nvSpPr>
        <p:spPr>
          <a:xfrm>
            <a:off x="3447288" y="2084832"/>
            <a:ext cx="2523744" cy="512064"/>
          </a:xfrm>
          <a:prstGeom prst="roundRect">
            <a:avLst>
              <a:gd name="adj" fmla="val 7143"/>
            </a:avLst>
          </a:prstGeom>
          <a:solidFill>
            <a:srgbClr val="FFFBF0"/>
          </a:solidFill>
          <a:ln w="7620">
            <a:solidFill>
              <a:srgbClr val="F0E8D0"/>
            </a:solidFill>
            <a:prstDash val="solid"/>
          </a:ln>
        </p:spPr>
      </p:sp>
      <p:sp>
        <p:nvSpPr>
          <p:cNvPr id="21" name="Text 19"/>
          <p:cNvSpPr/>
          <p:nvPr/>
        </p:nvSpPr>
        <p:spPr>
          <a:xfrm>
            <a:off x="3520440" y="2139696"/>
            <a:ext cx="2377440" cy="402336"/>
          </a:xfrm>
          <a:prstGeom prst="rect">
            <a:avLst/>
          </a:prstGeom>
          <a:noFill/>
          <a:ln/>
        </p:spPr>
        <p:txBody>
          <a:bodyPr wrap="square" rtlCol="0" anchor="ctr"/>
          <a:lstStyle/>
          <a:p>
            <a:pPr indent="0" marL="0">
              <a:buNone/>
            </a:pPr>
            <a:r>
              <a:rPr lang="en-US" sz="1000" b="1" dirty="0">
                <a:solidFill>
                  <a:srgbClr val="9F1239"/>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"'The data shows a 40% reduction in incidence over five years, consistent across three independent studies.'"</a:t>
            </a:r>
            <a:endParaRPr lang="en-US" sz="1000" dirty="0"/>
          </a:p>
        </p:txBody>
      </p:sp>
      <p:sp>
        <p:nvSpPr>
          <p:cNvPr id="22" name="Text 20"/>
          <p:cNvSpPr/>
          <p:nvPr/>
        </p:nvSpPr>
        <p:spPr>
          <a:xfrm>
            <a:off x="3465576" y="2633472"/>
            <a:ext cx="248716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Logos works by making the argument seem rationally necessary. Analytical move: what kind of evidence is being used — statistical, anecdotal, logical? How is the evidence positioned relative to the claim? What assumptions does the logical argument require the audience to share?</a:t>
            </a:r>
            <a:endParaRPr lang="en-US" sz="1000" dirty="0"/>
          </a:p>
        </p:txBody>
      </p:sp>
      <p:sp>
        <p:nvSpPr>
          <p:cNvPr id="23" name="Shape 21"/>
          <p:cNvSpPr/>
          <p:nvPr/>
        </p:nvSpPr>
        <p:spPr>
          <a:xfrm>
            <a:off x="6217920" y="1353312"/>
            <a:ext cx="2743200" cy="1773936"/>
          </a:xfrm>
          <a:prstGeom prst="roundRect">
            <a:avLst>
              <a:gd name="adj" fmla="val 4124"/>
            </a:avLst>
          </a:prstGeom>
          <a:solidFill>
            <a:srgbClr val="FFE4E6"/>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24" name="Shape 22"/>
          <p:cNvSpPr/>
          <p:nvPr/>
        </p:nvSpPr>
        <p:spPr>
          <a:xfrm>
            <a:off x="6327648" y="1444752"/>
            <a:ext cx="1005840" cy="219456"/>
          </a:xfrm>
          <a:prstGeom prst="roundRect">
            <a:avLst>
              <a:gd name="adj" fmla="val 16667"/>
            </a:avLst>
          </a:prstGeom>
          <a:solidFill>
            <a:srgbClr val="9F1239"/>
          </a:solidFill>
          <a:ln w="12700">
            <a:solidFill>
              <a:srgbClr val="9F1239"/>
            </a:solidFill>
            <a:prstDash val="solid"/>
          </a:ln>
        </p:spPr>
      </p:sp>
      <p:sp>
        <p:nvSpPr>
          <p:cNvPr id="25" name="Text 23"/>
          <p:cNvSpPr/>
          <p:nvPr/>
        </p:nvSpPr>
        <p:spPr>
          <a:xfrm>
            <a:off x="6327648" y="1444752"/>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RHETORICAL</a:t>
            </a:r>
            <a:endParaRPr lang="en-US" sz="800" dirty="0"/>
          </a:p>
        </p:txBody>
      </p:sp>
      <p:sp>
        <p:nvSpPr>
          <p:cNvPr id="26" name="Text 24"/>
          <p:cNvSpPr/>
          <p:nvPr/>
        </p:nvSpPr>
        <p:spPr>
          <a:xfrm>
            <a:off x="7406640" y="1426464"/>
            <a:ext cx="137160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Pathos</a:t>
            </a:r>
            <a:endParaRPr lang="en-US" sz="1400" dirty="0"/>
          </a:p>
        </p:txBody>
      </p:sp>
      <p:sp>
        <p:nvSpPr>
          <p:cNvPr id="27" name="Shape 25"/>
          <p:cNvSpPr/>
          <p:nvPr/>
        </p:nvSpPr>
        <p:spPr>
          <a:xfrm>
            <a:off x="6327648" y="1700784"/>
            <a:ext cx="2523744" cy="22860"/>
          </a:xfrm>
          <a:prstGeom prst="rect">
            <a:avLst/>
          </a:prstGeom>
          <a:solidFill>
            <a:srgbClr val="9F1239"/>
          </a:solidFill>
          <a:ln w="127">
            <a:solidFill>
              <a:srgbClr val="9F1239"/>
            </a:solidFill>
            <a:prstDash val="solid"/>
          </a:ln>
        </p:spPr>
      </p:sp>
      <p:sp>
        <p:nvSpPr>
          <p:cNvPr id="28" name="Text 26"/>
          <p:cNvSpPr/>
          <p:nvPr/>
        </p:nvSpPr>
        <p:spPr>
          <a:xfrm>
            <a:off x="6345936" y="1737360"/>
            <a:ext cx="248716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Appeal to the audience's emotions, values, or sympathies. The most immediately powerful appeal; often the most manipulable.</a:t>
            </a:r>
            <a:endParaRPr lang="en-US" sz="1050" dirty="0"/>
          </a:p>
        </p:txBody>
      </p:sp>
      <p:sp>
        <p:nvSpPr>
          <p:cNvPr id="29" name="Shape 27"/>
          <p:cNvSpPr/>
          <p:nvPr/>
        </p:nvSpPr>
        <p:spPr>
          <a:xfrm>
            <a:off x="6327648" y="2084832"/>
            <a:ext cx="2523744" cy="512064"/>
          </a:xfrm>
          <a:prstGeom prst="roundRect">
            <a:avLst>
              <a:gd name="adj" fmla="val 7143"/>
            </a:avLst>
          </a:prstGeom>
          <a:solidFill>
            <a:srgbClr val="FFFBF0"/>
          </a:solidFill>
          <a:ln w="7620">
            <a:solidFill>
              <a:srgbClr val="F0E8D0"/>
            </a:solidFill>
            <a:prstDash val="solid"/>
          </a:ln>
        </p:spPr>
      </p:sp>
      <p:sp>
        <p:nvSpPr>
          <p:cNvPr id="30" name="Text 28"/>
          <p:cNvSpPr/>
          <p:nvPr/>
        </p:nvSpPr>
        <p:spPr>
          <a:xfrm>
            <a:off x="6400800" y="2139696"/>
            <a:ext cx="2377440" cy="402336"/>
          </a:xfrm>
          <a:prstGeom prst="rect">
            <a:avLst/>
          </a:prstGeom>
          <a:noFill/>
          <a:ln/>
        </p:spPr>
        <p:txBody>
          <a:bodyPr wrap="square" rtlCol="0" anchor="ctr"/>
          <a:lstStyle/>
          <a:p>
            <a:pPr indent="0" marL="0">
              <a:buNone/>
            </a:pPr>
            <a:r>
              <a:rPr lang="en-US" sz="1000" b="1" dirty="0">
                <a:solidFill>
                  <a:srgbClr val="9F1239"/>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"'Think of the children who will inherit this world.'"</a:t>
            </a:r>
            <a:endParaRPr lang="en-US" sz="1000" dirty="0"/>
          </a:p>
        </p:txBody>
      </p:sp>
      <p:sp>
        <p:nvSpPr>
          <p:cNvPr id="31" name="Text 29"/>
          <p:cNvSpPr/>
          <p:nvPr/>
        </p:nvSpPr>
        <p:spPr>
          <a:xfrm>
            <a:off x="6345936" y="2633472"/>
            <a:ext cx="248716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Pathos works by activating emotional investment that bypasses rational evaluation. Analytical move: which emotion is being activated — fear, grief, pride, guilt, hope? What does activating this specific emotion accomplish for the argument? Is the pathos appeal sincere or manipulative in this context?</a:t>
            </a:r>
            <a:endParaRPr lang="en-US" sz="1000" dirty="0"/>
          </a:p>
        </p:txBody>
      </p:sp>
      <p:sp>
        <p:nvSpPr>
          <p:cNvPr id="32" name="Shape 30"/>
          <p:cNvSpPr/>
          <p:nvPr/>
        </p:nvSpPr>
        <p:spPr>
          <a:xfrm>
            <a:off x="457200" y="3236976"/>
            <a:ext cx="2743200" cy="1773936"/>
          </a:xfrm>
          <a:prstGeom prst="roundRect">
            <a:avLst>
              <a:gd name="adj" fmla="val 4124"/>
            </a:avLst>
          </a:prstGeom>
          <a:solidFill>
            <a:srgbClr val="FFE4E6"/>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33" name="Shape 31"/>
          <p:cNvSpPr/>
          <p:nvPr/>
        </p:nvSpPr>
        <p:spPr>
          <a:xfrm>
            <a:off x="566928" y="3328416"/>
            <a:ext cx="1005840" cy="219456"/>
          </a:xfrm>
          <a:prstGeom prst="roundRect">
            <a:avLst>
              <a:gd name="adj" fmla="val 16667"/>
            </a:avLst>
          </a:prstGeom>
          <a:solidFill>
            <a:srgbClr val="9F1239"/>
          </a:solidFill>
          <a:ln w="12700">
            <a:solidFill>
              <a:srgbClr val="9F1239"/>
            </a:solidFill>
            <a:prstDash val="solid"/>
          </a:ln>
        </p:spPr>
      </p:sp>
      <p:sp>
        <p:nvSpPr>
          <p:cNvPr id="34" name="Text 32"/>
          <p:cNvSpPr/>
          <p:nvPr/>
        </p:nvSpPr>
        <p:spPr>
          <a:xfrm>
            <a:off x="566928" y="3328416"/>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RHETORICAL</a:t>
            </a:r>
            <a:endParaRPr lang="en-US" sz="800" dirty="0"/>
          </a:p>
        </p:txBody>
      </p:sp>
      <p:sp>
        <p:nvSpPr>
          <p:cNvPr id="35" name="Text 33"/>
          <p:cNvSpPr/>
          <p:nvPr/>
        </p:nvSpPr>
        <p:spPr>
          <a:xfrm>
            <a:off x="1645920" y="3310128"/>
            <a:ext cx="137160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Rhetorical Question</a:t>
            </a:r>
            <a:endParaRPr lang="en-US" sz="1400" dirty="0"/>
          </a:p>
        </p:txBody>
      </p:sp>
      <p:sp>
        <p:nvSpPr>
          <p:cNvPr id="36" name="Shape 34"/>
          <p:cNvSpPr/>
          <p:nvPr/>
        </p:nvSpPr>
        <p:spPr>
          <a:xfrm>
            <a:off x="566928" y="3584448"/>
            <a:ext cx="2523744" cy="22860"/>
          </a:xfrm>
          <a:prstGeom prst="rect">
            <a:avLst/>
          </a:prstGeom>
          <a:solidFill>
            <a:srgbClr val="9F1239"/>
          </a:solidFill>
          <a:ln w="127">
            <a:solidFill>
              <a:srgbClr val="9F1239"/>
            </a:solidFill>
            <a:prstDash val="solid"/>
          </a:ln>
        </p:spPr>
      </p:sp>
      <p:sp>
        <p:nvSpPr>
          <p:cNvPr id="37" name="Text 35"/>
          <p:cNvSpPr/>
          <p:nvPr/>
        </p:nvSpPr>
        <p:spPr>
          <a:xfrm>
            <a:off x="585216" y="3621024"/>
            <a:ext cx="248716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 question asked for effect, not expecting an actual answer. The question assumes an answer that the speaker wants the audience to feel they have arrived at independently.</a:t>
            </a:r>
            <a:endParaRPr lang="en-US" sz="1050" dirty="0"/>
          </a:p>
        </p:txBody>
      </p:sp>
      <p:sp>
        <p:nvSpPr>
          <p:cNvPr id="38" name="Shape 36"/>
          <p:cNvSpPr/>
          <p:nvPr/>
        </p:nvSpPr>
        <p:spPr>
          <a:xfrm>
            <a:off x="566928" y="3968496"/>
            <a:ext cx="2523744" cy="512064"/>
          </a:xfrm>
          <a:prstGeom prst="roundRect">
            <a:avLst>
              <a:gd name="adj" fmla="val 7143"/>
            </a:avLst>
          </a:prstGeom>
          <a:solidFill>
            <a:srgbClr val="FFFBF0"/>
          </a:solidFill>
          <a:ln w="7620">
            <a:solidFill>
              <a:srgbClr val="F0E8D0"/>
            </a:solidFill>
            <a:prstDash val="solid"/>
          </a:ln>
        </p:spPr>
      </p:sp>
      <p:sp>
        <p:nvSpPr>
          <p:cNvPr id="39" name="Text 37"/>
          <p:cNvSpPr/>
          <p:nvPr/>
        </p:nvSpPr>
        <p:spPr>
          <a:xfrm>
            <a:off x="640080" y="4023360"/>
            <a:ext cx="2377440" cy="402336"/>
          </a:xfrm>
          <a:prstGeom prst="rect">
            <a:avLst/>
          </a:prstGeom>
          <a:noFill/>
          <a:ln/>
        </p:spPr>
        <p:txBody>
          <a:bodyPr wrap="square" rtlCol="0" anchor="ctr"/>
          <a:lstStyle/>
          <a:p>
            <a:pPr indent="0" marL="0">
              <a:buNone/>
            </a:pPr>
            <a:r>
              <a:rPr lang="en-US" sz="1000" b="1" dirty="0">
                <a:solidFill>
                  <a:srgbClr val="9F1239"/>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"'Is this the kind of nation we want to be?'"</a:t>
            </a:r>
            <a:endParaRPr lang="en-US" sz="1000" dirty="0"/>
          </a:p>
        </p:txBody>
      </p:sp>
      <p:sp>
        <p:nvSpPr>
          <p:cNvPr id="40" name="Text 38"/>
          <p:cNvSpPr/>
          <p:nvPr/>
        </p:nvSpPr>
        <p:spPr>
          <a:xfrm>
            <a:off x="585216" y="4517136"/>
            <a:ext cx="248716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rhetorical question implicates the audience — it places the answer in their minds as if they had produced it. Analytical move: what answer does the question assume? How does the assumption of a shared answer work to build the argument? Is the question genuinely open or does the context foreclose all but one answer?</a:t>
            </a:r>
            <a:endParaRPr lang="en-US" sz="1000" dirty="0"/>
          </a:p>
        </p:txBody>
      </p:sp>
      <p:sp>
        <p:nvSpPr>
          <p:cNvPr id="41" name="Shape 39"/>
          <p:cNvSpPr/>
          <p:nvPr/>
        </p:nvSpPr>
        <p:spPr>
          <a:xfrm>
            <a:off x="3337560" y="3236976"/>
            <a:ext cx="2743200" cy="1773936"/>
          </a:xfrm>
          <a:prstGeom prst="roundRect">
            <a:avLst>
              <a:gd name="adj" fmla="val 4124"/>
            </a:avLst>
          </a:prstGeom>
          <a:solidFill>
            <a:srgbClr val="FFE4E6"/>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42" name="Shape 40"/>
          <p:cNvSpPr/>
          <p:nvPr/>
        </p:nvSpPr>
        <p:spPr>
          <a:xfrm>
            <a:off x="3447288" y="3328416"/>
            <a:ext cx="1005840" cy="219456"/>
          </a:xfrm>
          <a:prstGeom prst="roundRect">
            <a:avLst>
              <a:gd name="adj" fmla="val 16667"/>
            </a:avLst>
          </a:prstGeom>
          <a:solidFill>
            <a:srgbClr val="9F1239"/>
          </a:solidFill>
          <a:ln w="12700">
            <a:solidFill>
              <a:srgbClr val="9F1239"/>
            </a:solidFill>
            <a:prstDash val="solid"/>
          </a:ln>
        </p:spPr>
      </p:sp>
      <p:sp>
        <p:nvSpPr>
          <p:cNvPr id="43" name="Text 41"/>
          <p:cNvSpPr/>
          <p:nvPr/>
        </p:nvSpPr>
        <p:spPr>
          <a:xfrm>
            <a:off x="3447288" y="3328416"/>
            <a:ext cx="1005840" cy="219456"/>
          </a:xfrm>
          <a:prstGeom prst="rect">
            <a:avLst/>
          </a:prstGeom>
          <a:noFill/>
          <a:ln/>
        </p:spPr>
        <p:txBody>
          <a:bodyPr wrap="square" rtlCol="0" anchor="ctr"/>
          <a:lstStyle/>
          <a:p>
            <a:pPr algn="ctr" indent="0" marL="0">
              <a:buNone/>
            </a:pPr>
            <a:r>
              <a:rPr lang="en-US" sz="800" b="1" dirty="0">
                <a:solidFill>
                  <a:srgbClr val="FFFFFF"/>
                </a:solidFill>
                <a:latin typeface="Calibri" pitchFamily="34" charset="0"/>
                <a:ea typeface="Calibri" pitchFamily="34" charset="-122"/>
                <a:cs typeface="Calibri" pitchFamily="34" charset="-120"/>
              </a:rPr>
              <a:t>RHETORICAL</a:t>
            </a:r>
            <a:endParaRPr lang="en-US" sz="800" dirty="0"/>
          </a:p>
        </p:txBody>
      </p:sp>
      <p:sp>
        <p:nvSpPr>
          <p:cNvPr id="44" name="Text 42"/>
          <p:cNvSpPr/>
          <p:nvPr/>
        </p:nvSpPr>
        <p:spPr>
          <a:xfrm>
            <a:off x="4526280" y="3310128"/>
            <a:ext cx="1371600" cy="256032"/>
          </a:xfrm>
          <a:prstGeom prst="rect">
            <a:avLst/>
          </a:prstGeom>
          <a:noFill/>
          <a:ln/>
        </p:spPr>
        <p:txBody>
          <a:bodyPr wrap="square" rtlCol="0" anchor="ctr"/>
          <a:lstStyle/>
          <a:p>
            <a:pPr indent="0" marL="0">
              <a:buNone/>
            </a:pPr>
            <a:r>
              <a:rPr lang="en-US" sz="1400" b="1" dirty="0">
                <a:solidFill>
                  <a:srgbClr val="1C1200"/>
                </a:solidFill>
                <a:latin typeface="Cambria" pitchFamily="34" charset="0"/>
                <a:ea typeface="Cambria" pitchFamily="34" charset="-122"/>
                <a:cs typeface="Cambria" pitchFamily="34" charset="-120"/>
              </a:rPr>
              <a:t>Analogy</a:t>
            </a:r>
            <a:endParaRPr lang="en-US" sz="1400" dirty="0"/>
          </a:p>
        </p:txBody>
      </p:sp>
      <p:sp>
        <p:nvSpPr>
          <p:cNvPr id="45" name="Shape 43"/>
          <p:cNvSpPr/>
          <p:nvPr/>
        </p:nvSpPr>
        <p:spPr>
          <a:xfrm>
            <a:off x="3447288" y="3584448"/>
            <a:ext cx="2523744" cy="22860"/>
          </a:xfrm>
          <a:prstGeom prst="rect">
            <a:avLst/>
          </a:prstGeom>
          <a:solidFill>
            <a:srgbClr val="9F1239"/>
          </a:solidFill>
          <a:ln w="127">
            <a:solidFill>
              <a:srgbClr val="9F1239"/>
            </a:solidFill>
            <a:prstDash val="solid"/>
          </a:ln>
        </p:spPr>
      </p:sp>
      <p:sp>
        <p:nvSpPr>
          <p:cNvPr id="46" name="Text 44"/>
          <p:cNvSpPr/>
          <p:nvPr/>
        </p:nvSpPr>
        <p:spPr>
          <a:xfrm>
            <a:off x="3465576" y="3621024"/>
            <a:ext cx="2487168" cy="32918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An extended comparison between two things to clarify or argue. Differs from simile/metaphor: an analogy makes a logical point, not just an aesthetic one. Usually introduced with 'like,' 'just as,' or explicitly compared.</a:t>
            </a:r>
            <a:endParaRPr lang="en-US" sz="1050" dirty="0"/>
          </a:p>
        </p:txBody>
      </p:sp>
      <p:sp>
        <p:nvSpPr>
          <p:cNvPr id="47" name="Shape 45"/>
          <p:cNvSpPr/>
          <p:nvPr/>
        </p:nvSpPr>
        <p:spPr>
          <a:xfrm>
            <a:off x="3447288" y="3968496"/>
            <a:ext cx="2523744" cy="512064"/>
          </a:xfrm>
          <a:prstGeom prst="roundRect">
            <a:avLst>
              <a:gd name="adj" fmla="val 7143"/>
            </a:avLst>
          </a:prstGeom>
          <a:solidFill>
            <a:srgbClr val="FFFBF0"/>
          </a:solidFill>
          <a:ln w="7620">
            <a:solidFill>
              <a:srgbClr val="F0E8D0"/>
            </a:solidFill>
            <a:prstDash val="solid"/>
          </a:ln>
        </p:spPr>
      </p:sp>
      <p:sp>
        <p:nvSpPr>
          <p:cNvPr id="48" name="Text 46"/>
          <p:cNvSpPr/>
          <p:nvPr/>
        </p:nvSpPr>
        <p:spPr>
          <a:xfrm>
            <a:off x="3520440" y="4023360"/>
            <a:ext cx="2377440" cy="402336"/>
          </a:xfrm>
          <a:prstGeom prst="rect">
            <a:avLst/>
          </a:prstGeom>
          <a:noFill/>
          <a:ln/>
        </p:spPr>
        <p:txBody>
          <a:bodyPr wrap="square" rtlCol="0" anchor="ctr"/>
          <a:lstStyle/>
          <a:p>
            <a:pPr indent="0" marL="0">
              <a:buNone/>
            </a:pPr>
            <a:r>
              <a:rPr lang="en-US" sz="1000" b="1" dirty="0">
                <a:solidFill>
                  <a:srgbClr val="9F1239"/>
                </a:solidFill>
                <a:latin typeface="Calibri" pitchFamily="34" charset="0"/>
                <a:ea typeface="Calibri" pitchFamily="34" charset="-122"/>
                <a:cs typeface="Calibri" pitchFamily="34" charset="-120"/>
              </a:rPr>
              <a:t>Example: </a:t>
            </a:r>
            <a:pPr indent="0" marL="0">
              <a:buNone/>
            </a:pPr>
            <a:r>
              <a:rPr lang="en-US" sz="1000" i="1" dirty="0">
                <a:solidFill>
                  <a:srgbClr val="1C1200"/>
                </a:solidFill>
                <a:latin typeface="Calibri" pitchFamily="34" charset="0"/>
                <a:ea typeface="Calibri" pitchFamily="34" charset="-122"/>
                <a:cs typeface="Calibri" pitchFamily="34" charset="-120"/>
              </a:rPr>
              <a:t>"'Just as a chain is only as strong as its weakest link, a team is only as strong as its least prepared member.'"</a:t>
            </a:r>
            <a:endParaRPr lang="en-US" sz="1000" dirty="0"/>
          </a:p>
        </p:txBody>
      </p:sp>
      <p:sp>
        <p:nvSpPr>
          <p:cNvPr id="49" name="Text 47"/>
          <p:cNvSpPr/>
          <p:nvPr/>
        </p:nvSpPr>
        <p:spPr>
          <a:xfrm>
            <a:off x="3465576" y="4517136"/>
            <a:ext cx="2487168" cy="475488"/>
          </a:xfrm>
          <a:prstGeom prst="rect">
            <a:avLst/>
          </a:prstGeom>
          <a:noFill/>
          <a:ln/>
        </p:spPr>
        <p:txBody>
          <a:bodyPr wrap="square" rtlCol="0" anchor="ctr"/>
          <a:lstStyle/>
          <a:p>
            <a:pPr indent="0" marL="0">
              <a:buNone/>
            </a:pPr>
            <a:r>
              <a:rPr lang="en-US" sz="1000" b="1" dirty="0">
                <a:solidFill>
                  <a:srgbClr val="1C1200"/>
                </a:solidFill>
                <a:latin typeface="Calibri" pitchFamily="34" charset="0"/>
                <a:ea typeface="Calibri" pitchFamily="34" charset="-122"/>
                <a:cs typeface="Calibri" pitchFamily="34" charset="-120"/>
              </a:rPr>
              <a:t>Analysis move: </a:t>
            </a:r>
            <a:pPr indent="0" marL="0">
              <a:buNone/>
            </a:pPr>
            <a:r>
              <a:rPr lang="en-US" sz="1000" dirty="0">
                <a:solidFill>
                  <a:srgbClr val="1C1200"/>
                </a:solidFill>
                <a:latin typeface="Calibri" pitchFamily="34" charset="0"/>
                <a:ea typeface="Calibri" pitchFamily="34" charset="-122"/>
                <a:cs typeface="Calibri" pitchFamily="34" charset="-120"/>
              </a:rPr>
              <a:t>The analogy makes an abstract claim concrete by mapping a known relationship onto an unknown one. Analytical move: how precise is the mapping? Where does it break down? What does the analogy accomplish that a direct argument would not — what emotional or cognitive clarity does the comparison provide?</a:t>
            </a:r>
            <a:endParaRPr lang="en-US" sz="1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1C1200"/>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VI</a:t>
            </a:r>
            <a:endParaRPr lang="en-US" sz="20000" dirty="0"/>
          </a:p>
        </p:txBody>
      </p:sp>
      <p:sp>
        <p:nvSpPr>
          <p:cNvPr id="3" name="Shape 1"/>
          <p:cNvSpPr/>
          <p:nvPr/>
        </p:nvSpPr>
        <p:spPr>
          <a:xfrm>
            <a:off x="-731520" y="-731520"/>
            <a:ext cx="4114800" cy="4114800"/>
          </a:xfrm>
          <a:prstGeom prst="ellipse">
            <a:avLst/>
          </a:prstGeom>
          <a:solidFill>
            <a:srgbClr val="D97706">
              <a:alpha val="12000"/>
            </a:srgbClr>
          </a:solidFill>
          <a:ln w="12700">
            <a:solidFill>
              <a:srgbClr val="D97706">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Near-Synonym Distinctions</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FDE68A"/>
                </a:solidFill>
                <a:latin typeface="Calibri" pitchFamily="34" charset="0"/>
                <a:ea typeface="Calibri" pitchFamily="34" charset="-122"/>
                <a:cs typeface="Calibri" pitchFamily="34" charset="-120"/>
              </a:rPr>
              <a:t>The confusion pairs that AP MC questions are designed around — know these before the exam</a:t>
            </a:r>
            <a:endParaRPr lang="en-US" sz="1650" dirty="0"/>
          </a:p>
        </p:txBody>
      </p:sp>
      <p:sp>
        <p:nvSpPr>
          <p:cNvPr id="6" name="Shape 4"/>
          <p:cNvSpPr/>
          <p:nvPr/>
        </p:nvSpPr>
        <p:spPr>
          <a:xfrm>
            <a:off x="594360" y="4517136"/>
            <a:ext cx="182880" cy="182880"/>
          </a:xfrm>
          <a:prstGeom prst="ellipse">
            <a:avLst/>
          </a:prstGeom>
          <a:solidFill>
            <a:srgbClr val="D97706"/>
          </a:solidFill>
          <a:ln w="12700">
            <a:solidFill>
              <a:srgbClr val="D97706"/>
            </a:solidFill>
            <a:prstDash val="solid"/>
          </a:ln>
        </p:spPr>
      </p:sp>
      <p:sp>
        <p:nvSpPr>
          <p:cNvPr id="7" name="Shape 5"/>
          <p:cNvSpPr/>
          <p:nvPr/>
        </p:nvSpPr>
        <p:spPr>
          <a:xfrm>
            <a:off x="941832" y="4517136"/>
            <a:ext cx="182880" cy="182880"/>
          </a:xfrm>
          <a:prstGeom prst="ellipse">
            <a:avLst/>
          </a:prstGeom>
          <a:solidFill>
            <a:srgbClr val="0E6B8A"/>
          </a:solidFill>
          <a:ln w="12700">
            <a:solidFill>
              <a:srgbClr val="0E6B8A"/>
            </a:solidFill>
            <a:prstDash val="solid"/>
          </a:ln>
        </p:spPr>
      </p:sp>
      <p:sp>
        <p:nvSpPr>
          <p:cNvPr id="8" name="Shape 6"/>
          <p:cNvSpPr/>
          <p:nvPr/>
        </p:nvSpPr>
        <p:spPr>
          <a:xfrm>
            <a:off x="1289304" y="4517136"/>
            <a:ext cx="182880" cy="182880"/>
          </a:xfrm>
          <a:prstGeom prst="ellipse">
            <a:avLst/>
          </a:prstGeom>
          <a:solidFill>
            <a:srgbClr val="1D4ED8"/>
          </a:solidFill>
          <a:ln w="12700">
            <a:solidFill>
              <a:srgbClr val="1D4ED8"/>
            </a:solidFill>
            <a:prstDash val="solid"/>
          </a:ln>
        </p:spPr>
      </p:sp>
      <p:sp>
        <p:nvSpPr>
          <p:cNvPr id="9" name="Shape 7"/>
          <p:cNvSpPr/>
          <p:nvPr/>
        </p:nvSpPr>
        <p:spPr>
          <a:xfrm>
            <a:off x="1636776" y="4517136"/>
            <a:ext cx="182880" cy="182880"/>
          </a:xfrm>
          <a:prstGeom prst="ellipse">
            <a:avLst/>
          </a:prstGeom>
          <a:solidFill>
            <a:srgbClr val="5B21B6"/>
          </a:solidFill>
          <a:ln w="12700">
            <a:solidFill>
              <a:srgbClr val="5B21B6"/>
            </a:solidFill>
            <a:prstDash val="solid"/>
          </a:ln>
        </p:spPr>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Near Synonyms 1: Metaphor vs. Simile vs. Analogy</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400" dirty="0">
                <a:solidFill>
                  <a:srgbClr val="1C1200"/>
                </a:solidFill>
                <a:latin typeface="Calibri" pitchFamily="34" charset="0"/>
                <a:ea typeface="Calibri" pitchFamily="34" charset="-122"/>
                <a:cs typeface="Calibri" pitchFamily="34" charset="-120"/>
              </a:rPr>
              <a:t>The most commonly tested confusion group. One MC question per test section typically exploits this set.</a:t>
            </a:r>
            <a:endParaRPr lang="en-US" sz="1400" dirty="0"/>
          </a:p>
        </p:txBody>
      </p:sp>
      <p:graphicFrame>
        <p:nvGraphicFramePr>
          <p:cNvPr id="24" name="Table 0"/>
          <p:cNvGraphicFramePr>
            <a:graphicFrameLocks noGrp="1"/>
          </p:cNvGraphicFramePr>
          <p:nvPr>
            <p:extLst>
              <p:ext uri="{D42A27DB-BD31-4B8C-83A1-F6EECF244321}">
                <p14:modId xmlns:p14="http://schemas.microsoft.com/office/powerpoint/2010/main" val="1579011935"/>
              </p:ext>
            </p:extLst>
          </p:nvPr>
        </p:nvGraphicFramePr>
        <p:xfrm>
          <a:off x="457200" y="1353312"/>
          <a:ext cx="8229600" cy="3712464"/>
        </p:xfrm>
        <a:graphic>
          <a:graphicData uri="http://schemas.openxmlformats.org/drawingml/2006/table">
            <a:tbl>
              <a:tblPr/>
              <a:tblGrid>
                <a:gridCol w="1188720"/>
                <a:gridCol w="2103120"/>
                <a:gridCol w="2286000"/>
                <a:gridCol w="2651760"/>
              </a:tblGrid>
              <a:tr h="618744">
                <a:tc>
                  <a:txBody>
                    <a:bodyPr/>
                    <a:lstStyle/>
                    <a:p>
                      <a:pPr algn="ctr" indent="0" marL="0">
                        <a:buNone/>
                      </a:pPr>
                      <a:r>
                        <a:rPr lang="en-US" sz="1100" b="1" dirty="0">
                          <a:solidFill>
                            <a:srgbClr val="FFFFFF"/>
                          </a:solidFill>
                        </a:rPr>
                        <a:t>Device</a:t>
                      </a:r>
                      <a:endParaRPr lang="en-US" sz="11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1C1200"/>
                    </a:solidFill>
                  </a:tcPr>
                </a:tc>
                <a:tc>
                  <a:txBody>
                    <a:bodyPr/>
                    <a:lstStyle/>
                    <a:p>
                      <a:pPr indent="0" marL="0">
                        <a:buNone/>
                      </a:pPr>
                      <a:r>
                        <a:rPr lang="en-US" sz="1100" b="1" dirty="0">
                          <a:solidFill>
                            <a:srgbClr val="FFFFFF"/>
                          </a:solidFill>
                        </a:rPr>
                        <a:t>Definition</a:t>
                      </a:r>
                      <a:endParaRPr lang="en-US" sz="11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1C1200"/>
                    </a:solidFill>
                  </a:tcPr>
                </a:tc>
                <a:tc>
                  <a:txBody>
                    <a:bodyPr/>
                    <a:lstStyle/>
                    <a:p>
                      <a:pPr indent="0" marL="0">
                        <a:buNone/>
                      </a:pPr>
                      <a:r>
                        <a:rPr lang="en-US" sz="1100" b="1" dirty="0">
                          <a:solidFill>
                            <a:srgbClr val="FFFFFF"/>
                          </a:solidFill>
                        </a:rPr>
                        <a:t>Example</a:t>
                      </a:r>
                      <a:endParaRPr lang="en-US" sz="11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1C1200"/>
                    </a:solidFill>
                  </a:tcPr>
                </a:tc>
                <a:tc>
                  <a:txBody>
                    <a:bodyPr/>
                    <a:lstStyle/>
                    <a:p>
                      <a:pPr indent="0" marL="0">
                        <a:buNone/>
                      </a:pPr>
                      <a:r>
                        <a:rPr lang="en-US" sz="1100" b="1" dirty="0">
                          <a:solidFill>
                            <a:srgbClr val="FFFFFF"/>
                          </a:solidFill>
                        </a:rPr>
                        <a:t>Diagnostic question</a:t>
                      </a:r>
                      <a:endParaRPr lang="en-US" sz="11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1C1200"/>
                    </a:solidFill>
                  </a:tcPr>
                </a:tc>
              </a:tr>
              <a:tr h="618744">
                <a:tc>
                  <a:txBody>
                    <a:bodyPr/>
                    <a:lstStyle/>
                    <a:p>
                      <a:pPr indent="0" marL="0">
                        <a:buNone/>
                      </a:pPr>
                      <a:r>
                        <a:rPr lang="en-US" sz="1100" b="1" dirty="0">
                          <a:solidFill>
                            <a:srgbClr val="0E6B8A"/>
                          </a:solidFill>
                        </a:rPr>
                        <a:t>Metaphor</a:t>
                      </a:r>
                      <a:endParaRPr lang="en-US" sz="11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E8F5FA"/>
                    </a:solidFill>
                  </a:tcPr>
                </a:tc>
                <a:tc>
                  <a:txBody>
                    <a:bodyPr/>
                    <a:lstStyle/>
                    <a:p>
                      <a:pPr indent="0" marL="0">
                        <a:buNone/>
                      </a:pPr>
                      <a:r>
                        <a:rPr lang="en-US" sz="1000" dirty="0">
                          <a:solidFill>
                            <a:srgbClr val="1C1200"/>
                          </a:solidFill>
                        </a:rPr>
                        <a:t>Direct comparison without 'like' or 'as.' States X IS Y.</a:t>
                      </a:r>
                      <a:endParaRPr lang="en-US" sz="10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FFF"/>
                    </a:solidFill>
                  </a:tcPr>
                </a:tc>
                <a:tc>
                  <a:txBody>
                    <a:bodyPr/>
                    <a:lstStyle/>
                    <a:p>
                      <a:pPr indent="0" marL="0">
                        <a:buNone/>
                      </a:pPr>
                      <a:r>
                        <a:rPr lang="en-US" sz="1000" i="1" dirty="0">
                          <a:solidFill>
                            <a:srgbClr val="1C1200"/>
                          </a:solidFill>
                        </a:rPr>
                        <a:t>"Life is a journey."</a:t>
                      </a:r>
                      <a:endParaRPr lang="en-US" sz="10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BF0"/>
                    </a:solidFill>
                  </a:tcPr>
                </a:tc>
                <a:tc>
                  <a:txBody>
                    <a:bodyPr/>
                    <a:lstStyle/>
                    <a:p>
                      <a:pPr indent="0" marL="0">
                        <a:buNone/>
                      </a:pPr>
                      <a:r>
                        <a:rPr lang="en-US" sz="1000" dirty="0">
                          <a:solidFill>
                            <a:srgbClr val="1C1200"/>
                          </a:solidFill>
                        </a:rPr>
                        <a:t>Does it use 'like' or 'as'? No. Is it comparing two things? Yes. → Metaphor</a:t>
                      </a:r>
                      <a:endParaRPr lang="en-US" sz="10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EF3C7"/>
                    </a:solidFill>
                  </a:tcPr>
                </a:tc>
              </a:tr>
              <a:tr h="618744">
                <a:tc>
                  <a:txBody>
                    <a:bodyPr/>
                    <a:lstStyle/>
                    <a:p>
                      <a:pPr indent="0" marL="0">
                        <a:buNone/>
                      </a:pPr>
                      <a:r>
                        <a:rPr lang="en-US" sz="1100" b="1" dirty="0">
                          <a:solidFill>
                            <a:srgbClr val="0E6B8A"/>
                          </a:solidFill>
                        </a:rPr>
                        <a:t>Simile</a:t>
                      </a:r>
                      <a:endParaRPr lang="en-US" sz="11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E8F5FA"/>
                    </a:solidFill>
                  </a:tcPr>
                </a:tc>
                <a:tc>
                  <a:txBody>
                    <a:bodyPr/>
                    <a:lstStyle/>
                    <a:p>
                      <a:pPr indent="0" marL="0">
                        <a:buNone/>
                      </a:pPr>
                      <a:r>
                        <a:rPr lang="en-US" sz="1000" dirty="0">
                          <a:solidFill>
                            <a:srgbClr val="1C1200"/>
                          </a:solidFill>
                        </a:rPr>
                        <a:t>Comparison using 'like' or 'as' explicitly.</a:t>
                      </a:r>
                      <a:endParaRPr lang="en-US" sz="10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FFF"/>
                    </a:solidFill>
                  </a:tcPr>
                </a:tc>
                <a:tc>
                  <a:txBody>
                    <a:bodyPr/>
                    <a:lstStyle/>
                    <a:p>
                      <a:pPr indent="0" marL="0">
                        <a:buNone/>
                      </a:pPr>
                      <a:r>
                        <a:rPr lang="en-US" sz="1000" i="1" dirty="0">
                          <a:solidFill>
                            <a:srgbClr val="1C1200"/>
                          </a:solidFill>
                        </a:rPr>
                        <a:t>"Life is like a box of chocolates."</a:t>
                      </a:r>
                      <a:endParaRPr lang="en-US" sz="10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BF0"/>
                    </a:solidFill>
                  </a:tcPr>
                </a:tc>
                <a:tc>
                  <a:txBody>
                    <a:bodyPr/>
                    <a:lstStyle/>
                    <a:p>
                      <a:pPr indent="0" marL="0">
                        <a:buNone/>
                      </a:pPr>
                      <a:r>
                        <a:rPr lang="en-US" sz="1000" dirty="0">
                          <a:solidFill>
                            <a:srgbClr val="1C1200"/>
                          </a:solidFill>
                        </a:rPr>
                        <a:t>Does it use 'like' or 'as'? Yes. → Simile. If the 'as' is grammatical (not comparative), it is NOT a simile.</a:t>
                      </a:r>
                      <a:endParaRPr lang="en-US" sz="10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EF3C7"/>
                    </a:solidFill>
                  </a:tcPr>
                </a:tc>
              </a:tr>
              <a:tr h="618744">
                <a:tc>
                  <a:txBody>
                    <a:bodyPr/>
                    <a:lstStyle/>
                    <a:p>
                      <a:pPr indent="0" marL="0">
                        <a:buNone/>
                      </a:pPr>
                      <a:r>
                        <a:rPr lang="en-US" sz="1100" b="1" dirty="0">
                          <a:solidFill>
                            <a:srgbClr val="0E6B8A"/>
                          </a:solidFill>
                        </a:rPr>
                        <a:t>Analogy</a:t>
                      </a:r>
                      <a:endParaRPr lang="en-US" sz="11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E8F5FA"/>
                    </a:solidFill>
                  </a:tcPr>
                </a:tc>
                <a:tc>
                  <a:txBody>
                    <a:bodyPr/>
                    <a:lstStyle/>
                    <a:p>
                      <a:pPr indent="0" marL="0">
                        <a:buNone/>
                      </a:pPr>
                      <a:r>
                        <a:rPr lang="en-US" sz="1000" dirty="0">
                          <a:solidFill>
                            <a:srgbClr val="1C1200"/>
                          </a:solidFill>
                        </a:rPr>
                        <a:t>Extended comparison for the purpose of making a logical point — to clarify or argue, not just create imagery. Usually longer than simile.</a:t>
                      </a:r>
                      <a:endParaRPr lang="en-US" sz="10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FFF"/>
                    </a:solidFill>
                  </a:tcPr>
                </a:tc>
                <a:tc>
                  <a:txBody>
                    <a:bodyPr/>
                    <a:lstStyle/>
                    <a:p>
                      <a:pPr indent="0" marL="0">
                        <a:buNone/>
                      </a:pPr>
                      <a:r>
                        <a:rPr lang="en-US" sz="1000" i="1" dirty="0">
                          <a:solidFill>
                            <a:srgbClr val="1C1200"/>
                          </a:solidFill>
                        </a:rPr>
                        <a:t>"Just as a teacher shapes minds, a leader shapes culture — in both cases, the influence works slowly and invisibly."</a:t>
                      </a:r>
                      <a:endParaRPr lang="en-US" sz="10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BF0"/>
                    </a:solidFill>
                  </a:tcPr>
                </a:tc>
                <a:tc>
                  <a:txBody>
                    <a:bodyPr/>
                    <a:lstStyle/>
                    <a:p>
                      <a:pPr indent="0" marL="0">
                        <a:buNone/>
                      </a:pPr>
                      <a:r>
                        <a:rPr lang="en-US" sz="1000" dirty="0">
                          <a:solidFill>
                            <a:srgbClr val="1C1200"/>
                          </a:solidFill>
                        </a:rPr>
                        <a:t>Does the comparison make a logical argument? Is it explaining or persuading, not just creating imagery? → Analogy</a:t>
                      </a:r>
                      <a:endParaRPr lang="en-US" sz="10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EF3C7"/>
                    </a:solidFill>
                  </a:tcPr>
                </a:tc>
              </a:tr>
              <a:tr h="618744">
                <a:tc>
                  <a:txBody>
                    <a:bodyPr/>
                    <a:lstStyle/>
                    <a:p>
                      <a:pPr indent="0" marL="0">
                        <a:buNone/>
                      </a:pPr>
                      <a:r>
                        <a:rPr lang="en-US" sz="1100" b="1" dirty="0">
                          <a:solidFill>
                            <a:srgbClr val="0E6B8A"/>
                          </a:solidFill>
                        </a:rPr>
                        <a:t>Extended Metaphor</a:t>
                      </a:r>
                      <a:endParaRPr lang="en-US" sz="11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E8F5FA"/>
                    </a:solidFill>
                  </a:tcPr>
                </a:tc>
                <a:tc>
                  <a:txBody>
                    <a:bodyPr/>
                    <a:lstStyle/>
                    <a:p>
                      <a:pPr indent="0" marL="0">
                        <a:buNone/>
                      </a:pPr>
                      <a:r>
                        <a:rPr lang="en-US" sz="1000" dirty="0">
                          <a:solidFill>
                            <a:srgbClr val="1C1200"/>
                          </a:solidFill>
                        </a:rPr>
                        <a:t>A metaphor developed across multiple lines or the entire text.</a:t>
                      </a:r>
                      <a:endParaRPr lang="en-US" sz="10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FFF"/>
                    </a:solidFill>
                  </a:tcPr>
                </a:tc>
                <a:tc>
                  <a:txBody>
                    <a:bodyPr/>
                    <a:lstStyle/>
                    <a:p>
                      <a:pPr indent="0" marL="0">
                        <a:buNone/>
                      </a:pPr>
                      <a:r>
                        <a:rPr lang="en-US" sz="1000" i="1" dirty="0">
                          <a:solidFill>
                            <a:srgbClr val="1C1200"/>
                          </a:solidFill>
                        </a:rPr>
                        <a:t>"All the world’s a stage... and all the men and women merely players... they have their exits and their entrances."</a:t>
                      </a:r>
                      <a:endParaRPr lang="en-US" sz="10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BF0"/>
                    </a:solidFill>
                  </a:tcPr>
                </a:tc>
                <a:tc>
                  <a:txBody>
                    <a:bodyPr/>
                    <a:lstStyle/>
                    <a:p>
                      <a:pPr indent="0" marL="0">
                        <a:buNone/>
                      </a:pPr>
                      <a:r>
                        <a:rPr lang="en-US" sz="1000" dirty="0">
                          <a:solidFill>
                            <a:srgbClr val="1C1200"/>
                          </a:solidFill>
                        </a:rPr>
                        <a:t>Is the metaphor developed across multiple comparisons? Are vehicle terms extended (stage, players, exits)? → Extended Metaphor</a:t>
                      </a:r>
                      <a:endParaRPr lang="en-US" sz="10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EF3C7"/>
                    </a:solidFill>
                  </a:tcPr>
                </a:tc>
              </a:tr>
              <a:tr h="618744">
                <a:tc>
                  <a:txBody>
                    <a:bodyPr/>
                    <a:lstStyle/>
                    <a:p>
                      <a:pPr indent="0" marL="0">
                        <a:buNone/>
                      </a:pPr>
                      <a:r>
                        <a:rPr lang="en-US" sz="1100" b="1" dirty="0">
                          <a:solidFill>
                            <a:srgbClr val="0E6B8A"/>
                          </a:solidFill>
                        </a:rPr>
                        <a:t>Conceit</a:t>
                      </a:r>
                      <a:endParaRPr lang="en-US" sz="11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E8F5FA"/>
                    </a:solidFill>
                  </a:tcPr>
                </a:tc>
                <a:tc>
                  <a:txBody>
                    <a:bodyPr/>
                    <a:lstStyle/>
                    <a:p>
                      <a:pPr indent="0" marL="0">
                        <a:buNone/>
                      </a:pPr>
                      <a:r>
                        <a:rPr lang="en-US" sz="1000" dirty="0">
                          <a:solidFill>
                            <a:srgbClr val="1C1200"/>
                          </a:solidFill>
                        </a:rPr>
                        <a:t>An extended metaphor with a strikingly unexpected, intellectually surprising vehicle.</a:t>
                      </a:r>
                      <a:endParaRPr lang="en-US" sz="10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FFF"/>
                    </a:solidFill>
                  </a:tcPr>
                </a:tc>
                <a:tc>
                  <a:txBody>
                    <a:bodyPr/>
                    <a:lstStyle/>
                    <a:p>
                      <a:pPr indent="0" marL="0">
                        <a:buNone/>
                      </a:pPr>
                      <a:r>
                        <a:rPr lang="en-US" sz="1000" i="1" dirty="0">
                          <a:solidFill>
                            <a:srgbClr val="1C1200"/>
                          </a:solidFill>
                        </a:rPr>
                        <a:t>"Our two souls therefore, which are one / Though I must go, endure not yet / A breach, but an expansion / Like gold to airy thinness beat." (Donne — souls as gold beaten thin)</a:t>
                      </a:r>
                      <a:endParaRPr lang="en-US" sz="10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BF0"/>
                    </a:solidFill>
                  </a:tcPr>
                </a:tc>
                <a:tc>
                  <a:txBody>
                    <a:bodyPr/>
                    <a:lstStyle/>
                    <a:p>
                      <a:pPr indent="0" marL="0">
                        <a:buNone/>
                      </a:pPr>
                      <a:r>
                        <a:rPr lang="en-US" sz="1000" dirty="0">
                          <a:solidFill>
                            <a:srgbClr val="1C1200"/>
                          </a:solidFill>
                        </a:rPr>
                        <a:t>Is the vehicle surprising and intellectually complex? Does the poem work out the logic of an unlikely comparison? → Conceit</a:t>
                      </a:r>
                      <a:endParaRPr lang="en-US" sz="1000" dirty="0"/>
                    </a:p>
                  </a:txBody>
                  <a:tcPr marL="50800" marR="50800" marT="50800" marB="508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EF3C7"/>
                    </a:solid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Near Synonyms 2: Juxtaposition vs. Antithesis vs. Oxymoron — and Tone vs. Mood</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400" dirty="0">
                <a:solidFill>
                  <a:srgbClr val="1C1200"/>
                </a:solidFill>
                <a:latin typeface="Calibri" pitchFamily="34" charset="0"/>
                <a:ea typeface="Calibri" pitchFamily="34" charset="-122"/>
                <a:cs typeface="Calibri" pitchFamily="34" charset="-120"/>
              </a:rPr>
              <a:t>Two of the most tested near-synonym pairs on both AP Lang and AP Lit MC sections.</a:t>
            </a:r>
            <a:endParaRPr lang="en-US" sz="1400" dirty="0"/>
          </a:p>
        </p:txBody>
      </p:sp>
      <p:sp>
        <p:nvSpPr>
          <p:cNvPr id="5" name="Shape 3"/>
          <p:cNvSpPr/>
          <p:nvPr/>
        </p:nvSpPr>
        <p:spPr>
          <a:xfrm>
            <a:off x="457200" y="1353312"/>
            <a:ext cx="5029200" cy="3657600"/>
          </a:xfrm>
          <a:prstGeom prst="roundRect">
            <a:avLst>
              <a:gd name="adj" fmla="val 2000"/>
            </a:avLst>
          </a:prstGeom>
          <a:solidFill>
            <a:srgbClr val="DBEAFE"/>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26464"/>
            <a:ext cx="4663440" cy="310896"/>
          </a:xfrm>
          <a:prstGeom prst="rect">
            <a:avLst/>
          </a:prstGeom>
          <a:noFill/>
          <a:ln/>
        </p:spPr>
        <p:txBody>
          <a:bodyPr wrap="square" rtlCol="0" anchor="ctr"/>
          <a:lstStyle/>
          <a:p>
            <a:pPr indent="0" marL="0">
              <a:buNone/>
            </a:pPr>
            <a:r>
              <a:rPr lang="en-US" sz="1300" b="1" dirty="0">
                <a:solidFill>
                  <a:srgbClr val="1D4ED8"/>
                </a:solidFill>
                <a:latin typeface="Cambria" pitchFamily="34" charset="0"/>
                <a:ea typeface="Cambria" pitchFamily="34" charset="-122"/>
                <a:cs typeface="Cambria" pitchFamily="34" charset="-120"/>
              </a:rPr>
              <a:t>Contrast Devices</a:t>
            </a:r>
            <a:endParaRPr lang="en-US" sz="1300" dirty="0"/>
          </a:p>
        </p:txBody>
      </p:sp>
      <p:graphicFrame>
        <p:nvGraphicFramePr>
          <p:cNvPr id="25" name="Table 0"/>
          <p:cNvGraphicFramePr>
            <a:graphicFrameLocks noGrp="1"/>
          </p:cNvGraphicFramePr>
          <p:nvPr>
            <p:extLst>
              <p:ext uri="{D42A27DB-BD31-4B8C-83A1-F6EECF244321}">
                <p14:modId xmlns:p14="http://schemas.microsoft.com/office/powerpoint/2010/main" val="1579011935"/>
              </p:ext>
            </p:extLst>
          </p:nvPr>
        </p:nvGraphicFramePr>
        <p:xfrm>
          <a:off x="621792" y="1810512"/>
          <a:ext cx="4700016" cy="1572768"/>
        </p:xfrm>
        <a:graphic>
          <a:graphicData uri="http://schemas.openxmlformats.org/drawingml/2006/table">
            <a:tbl>
              <a:tblPr/>
              <a:tblGrid>
                <a:gridCol w="1371600"/>
                <a:gridCol w="1920240"/>
                <a:gridCol w="1408176"/>
              </a:tblGrid>
              <a:tr h="393192">
                <a:tc>
                  <a:txBody>
                    <a:bodyPr/>
                    <a:lstStyle/>
                    <a:p>
                      <a:pPr algn="ctr" indent="0" marL="0">
                        <a:buNone/>
                      </a:pPr>
                      <a:r>
                        <a:rPr lang="en-US" sz="1050" b="1" dirty="0">
                          <a:solidFill>
                            <a:srgbClr val="FFFFFF"/>
                          </a:solidFill>
                        </a:rPr>
                        <a:t>Device</a:t>
                      </a:r>
                      <a:endParaRPr lang="en-US" sz="105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1D4ED8"/>
                    </a:solidFill>
                  </a:tcPr>
                </a:tc>
                <a:tc>
                  <a:txBody>
                    <a:bodyPr/>
                    <a:lstStyle/>
                    <a:p>
                      <a:pPr indent="0" marL="0">
                        <a:buNone/>
                      </a:pPr>
                      <a:r>
                        <a:rPr lang="en-US" sz="1050" b="1" dirty="0">
                          <a:solidFill>
                            <a:srgbClr val="FFFFFF"/>
                          </a:solidFill>
                        </a:rPr>
                        <a:t>Requires parallel structure?</a:t>
                      </a:r>
                      <a:endParaRPr lang="en-US" sz="105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1D4ED8"/>
                    </a:solidFill>
                  </a:tcPr>
                </a:tc>
                <a:tc>
                  <a:txBody>
                    <a:bodyPr/>
                    <a:lstStyle/>
                    <a:p>
                      <a:pPr indent="0" marL="0">
                        <a:buNone/>
                      </a:pPr>
                      <a:r>
                        <a:rPr lang="en-US" sz="1050" b="1" dirty="0">
                          <a:solidFill>
                            <a:srgbClr val="FFFFFF"/>
                          </a:solidFill>
                        </a:rPr>
                        <a:t>Scale</a:t>
                      </a:r>
                      <a:endParaRPr lang="en-US" sz="105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1D4ED8"/>
                    </a:solidFill>
                  </a:tcPr>
                </a:tc>
              </a:tr>
              <a:tr h="393192">
                <a:tc>
                  <a:txBody>
                    <a:bodyPr/>
                    <a:lstStyle/>
                    <a:p>
                      <a:pPr indent="0" marL="0">
                        <a:buNone/>
                      </a:pPr>
                      <a:r>
                        <a:rPr lang="en-US" sz="1000" b="1" dirty="0">
                          <a:solidFill>
                            <a:srgbClr val="1D4ED8"/>
                          </a:solidFill>
                        </a:rPr>
                        <a:t>Juxtaposition</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DBEAFE"/>
                    </a:solidFill>
                  </a:tcPr>
                </a:tc>
                <a:tc>
                  <a:txBody>
                    <a:bodyPr/>
                    <a:lstStyle/>
                    <a:p>
                      <a:pPr indent="0" marL="0">
                        <a:buNone/>
                      </a:pPr>
                      <a:r>
                        <a:rPr lang="en-US" sz="1000" dirty="0">
                          <a:solidFill>
                            <a:srgbClr val="1C1200"/>
                          </a:solidFill>
                        </a:rPr>
                        <a:t>No — contrast by proximity alone</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FFF"/>
                    </a:solidFill>
                  </a:tcPr>
                </a:tc>
                <a:tc>
                  <a:txBody>
                    <a:bodyPr/>
                    <a:lstStyle/>
                    <a:p>
                      <a:pPr indent="0" marL="0">
                        <a:buNone/>
                      </a:pPr>
                      <a:r>
                        <a:rPr lang="en-US" sz="1000" dirty="0">
                          <a:solidFill>
                            <a:srgbClr val="1C1200"/>
                          </a:solidFill>
                        </a:rPr>
                        <a:t>Any — words, sentences, scenes, passages</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8F0"/>
                    </a:solidFill>
                  </a:tcPr>
                </a:tc>
              </a:tr>
              <a:tr h="393192">
                <a:tc>
                  <a:txBody>
                    <a:bodyPr/>
                    <a:lstStyle/>
                    <a:p>
                      <a:pPr indent="0" marL="0">
                        <a:buNone/>
                      </a:pPr>
                      <a:r>
                        <a:rPr lang="en-US" sz="1000" b="1" dirty="0">
                          <a:solidFill>
                            <a:srgbClr val="1D4ED8"/>
                          </a:solidFill>
                        </a:rPr>
                        <a:t>Antithesis</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DBEAFE"/>
                    </a:solidFill>
                  </a:tcPr>
                </a:tc>
                <a:tc>
                  <a:txBody>
                    <a:bodyPr/>
                    <a:lstStyle/>
                    <a:p>
                      <a:pPr indent="0" marL="0">
                        <a:buNone/>
                      </a:pPr>
                      <a:r>
                        <a:rPr lang="en-US" sz="1000" dirty="0">
                          <a:solidFill>
                            <a:srgbClr val="1C1200"/>
                          </a:solidFill>
                        </a:rPr>
                        <a:t>YES — grammatically parallel contrasting clauses required</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FFF"/>
                    </a:solidFill>
                  </a:tcPr>
                </a:tc>
                <a:tc>
                  <a:txBody>
                    <a:bodyPr/>
                    <a:lstStyle/>
                    <a:p>
                      <a:pPr indent="0" marL="0">
                        <a:buNone/>
                      </a:pPr>
                      <a:r>
                        <a:rPr lang="en-US" sz="1000" dirty="0">
                          <a:solidFill>
                            <a:srgbClr val="1C1200"/>
                          </a:solidFill>
                        </a:rPr>
                        <a:t>Usually two clauses or sentences</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8F0"/>
                    </a:solidFill>
                  </a:tcPr>
                </a:tc>
              </a:tr>
              <a:tr h="393192">
                <a:tc>
                  <a:txBody>
                    <a:bodyPr/>
                    <a:lstStyle/>
                    <a:p>
                      <a:pPr indent="0" marL="0">
                        <a:buNone/>
                      </a:pPr>
                      <a:r>
                        <a:rPr lang="en-US" sz="1000" b="1" dirty="0">
                          <a:solidFill>
                            <a:srgbClr val="1D4ED8"/>
                          </a:solidFill>
                        </a:rPr>
                        <a:t>Oxymoron</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DBEAFE"/>
                    </a:solidFill>
                  </a:tcPr>
                </a:tc>
                <a:tc>
                  <a:txBody>
                    <a:bodyPr/>
                    <a:lstStyle/>
                    <a:p>
                      <a:pPr indent="0" marL="0">
                        <a:buNone/>
                      </a:pPr>
                      <a:r>
                        <a:rPr lang="en-US" sz="1000" dirty="0">
                          <a:solidFill>
                            <a:srgbClr val="1C1200"/>
                          </a:solidFill>
                        </a:rPr>
                        <a:t>N/A — compressed paradox in 2–3 words</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FFF"/>
                    </a:solidFill>
                  </a:tcPr>
                </a:tc>
                <a:tc>
                  <a:txBody>
                    <a:bodyPr/>
                    <a:lstStyle/>
                    <a:p>
                      <a:pPr indent="0" marL="0">
                        <a:buNone/>
                      </a:pPr>
                      <a:r>
                        <a:rPr lang="en-US" sz="1000" dirty="0">
                          <a:solidFill>
                            <a:srgbClr val="1C1200"/>
                          </a:solidFill>
                        </a:rPr>
                        <a:t>Always compressed: 'deafening silence'</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8F0"/>
                    </a:solidFill>
                  </a:tcPr>
                </a:tc>
              </a:tr>
            </a:tbl>
          </a:graphicData>
        </a:graphic>
      </p:graphicFrame>
      <p:sp>
        <p:nvSpPr>
          <p:cNvPr id="8" name="Text 5"/>
          <p:cNvSpPr/>
          <p:nvPr/>
        </p:nvSpPr>
        <p:spPr>
          <a:xfrm>
            <a:off x="621792" y="3456432"/>
            <a:ext cx="4700016" cy="1426464"/>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Decision tree: Does it contrast two things? Yes → juxtaposition (at minimum). Does it use grammatically parallel clauses? Yes → antithesis. Is the contrast compressed into 2–3 adjacent words? Yes → oxymoron.</a:t>
            </a:r>
            <a:endParaRPr lang="en-US" sz="1050" dirty="0"/>
          </a:p>
        </p:txBody>
      </p:sp>
      <p:sp>
        <p:nvSpPr>
          <p:cNvPr id="9" name="Shape 6"/>
          <p:cNvSpPr/>
          <p:nvPr/>
        </p:nvSpPr>
        <p:spPr>
          <a:xfrm>
            <a:off x="5614416" y="1353312"/>
            <a:ext cx="3072384" cy="3657600"/>
          </a:xfrm>
          <a:prstGeom prst="roundRect">
            <a:avLst>
              <a:gd name="adj" fmla="val 2381"/>
            </a:avLst>
          </a:prstGeom>
          <a:solidFill>
            <a:srgbClr val="FFE4E6"/>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0" name="Text 7"/>
          <p:cNvSpPr/>
          <p:nvPr/>
        </p:nvSpPr>
        <p:spPr>
          <a:xfrm>
            <a:off x="5797296" y="1426464"/>
            <a:ext cx="2706624" cy="310896"/>
          </a:xfrm>
          <a:prstGeom prst="rect">
            <a:avLst/>
          </a:prstGeom>
          <a:noFill/>
          <a:ln/>
        </p:spPr>
        <p:txBody>
          <a:bodyPr wrap="square" rtlCol="0" anchor="ctr"/>
          <a:lstStyle/>
          <a:p>
            <a:pPr indent="0" marL="0">
              <a:buNone/>
            </a:pPr>
            <a:r>
              <a:rPr lang="en-US" sz="1300" b="1" dirty="0">
                <a:solidFill>
                  <a:srgbClr val="9F1239"/>
                </a:solidFill>
                <a:latin typeface="Cambria" pitchFamily="34" charset="0"/>
                <a:ea typeface="Cambria" pitchFamily="34" charset="-122"/>
                <a:cs typeface="Cambria" pitchFamily="34" charset="-120"/>
              </a:rPr>
              <a:t>Tone vs. Mood</a:t>
            </a:r>
            <a:endParaRPr lang="en-US" sz="1300" dirty="0"/>
          </a:p>
        </p:txBody>
      </p:sp>
      <p:sp>
        <p:nvSpPr>
          <p:cNvPr id="11" name="Shape 8"/>
          <p:cNvSpPr/>
          <p:nvPr/>
        </p:nvSpPr>
        <p:spPr>
          <a:xfrm>
            <a:off x="5779008" y="1828800"/>
            <a:ext cx="2743200" cy="1261872"/>
          </a:xfrm>
          <a:prstGeom prst="roundRect">
            <a:avLst>
              <a:gd name="adj" fmla="val 5797"/>
            </a:avLst>
          </a:prstGeom>
          <a:solidFill>
            <a:srgbClr val="FFE4E6"/>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2" name="Text 9"/>
          <p:cNvSpPr/>
          <p:nvPr/>
        </p:nvSpPr>
        <p:spPr>
          <a:xfrm>
            <a:off x="5925312" y="1901952"/>
            <a:ext cx="2450592" cy="292608"/>
          </a:xfrm>
          <a:prstGeom prst="rect">
            <a:avLst/>
          </a:prstGeom>
          <a:noFill/>
          <a:ln/>
        </p:spPr>
        <p:txBody>
          <a:bodyPr wrap="square" rtlCol="0" anchor="ctr"/>
          <a:lstStyle/>
          <a:p>
            <a:pPr indent="0" marL="0">
              <a:buNone/>
            </a:pPr>
            <a:r>
              <a:rPr lang="en-US" sz="1200" b="1" dirty="0">
                <a:solidFill>
                  <a:srgbClr val="9F1239"/>
                </a:solidFill>
                <a:latin typeface="Calibri" pitchFamily="34" charset="0"/>
                <a:ea typeface="Calibri" pitchFamily="34" charset="-122"/>
                <a:cs typeface="Calibri" pitchFamily="34" charset="-120"/>
              </a:rPr>
              <a:t>Tone</a:t>
            </a:r>
            <a:endParaRPr lang="en-US" sz="1200" dirty="0"/>
          </a:p>
        </p:txBody>
      </p:sp>
      <p:sp>
        <p:nvSpPr>
          <p:cNvPr id="13" name="Text 10"/>
          <p:cNvSpPr/>
          <p:nvPr/>
        </p:nvSpPr>
        <p:spPr>
          <a:xfrm>
            <a:off x="5925312" y="2212848"/>
            <a:ext cx="2450592" cy="78638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Author's ATTITUDE toward the subject. Created by diction, syntax, imagery choices. Can be described: sardonic, reverent, elegiac, clinical, urgent.</a:t>
            </a:r>
            <a:endParaRPr lang="en-US" sz="1000" dirty="0"/>
          </a:p>
        </p:txBody>
      </p:sp>
      <p:sp>
        <p:nvSpPr>
          <p:cNvPr id="14" name="Shape 11"/>
          <p:cNvSpPr/>
          <p:nvPr/>
        </p:nvSpPr>
        <p:spPr>
          <a:xfrm>
            <a:off x="5779008" y="3218688"/>
            <a:ext cx="2743200" cy="1261872"/>
          </a:xfrm>
          <a:prstGeom prst="roundRect">
            <a:avLst>
              <a:gd name="adj" fmla="val 5797"/>
            </a:avLst>
          </a:prstGeom>
          <a:solidFill>
            <a:srgbClr val="FEF3C7"/>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5" name="Text 12"/>
          <p:cNvSpPr/>
          <p:nvPr/>
        </p:nvSpPr>
        <p:spPr>
          <a:xfrm>
            <a:off x="5925312" y="3291840"/>
            <a:ext cx="2450592" cy="292608"/>
          </a:xfrm>
          <a:prstGeom prst="rect">
            <a:avLst/>
          </a:prstGeom>
          <a:noFill/>
          <a:ln/>
        </p:spPr>
        <p:txBody>
          <a:bodyPr wrap="square" rtlCol="0" anchor="ctr"/>
          <a:lstStyle/>
          <a:p>
            <a:pPr indent="0" marL="0">
              <a:buNone/>
            </a:pPr>
            <a:r>
              <a:rPr lang="en-US" sz="1200" b="1" dirty="0">
                <a:solidFill>
                  <a:srgbClr val="D97706"/>
                </a:solidFill>
                <a:latin typeface="Calibri" pitchFamily="34" charset="0"/>
                <a:ea typeface="Calibri" pitchFamily="34" charset="-122"/>
                <a:cs typeface="Calibri" pitchFamily="34" charset="-120"/>
              </a:rPr>
              <a:t>Mood</a:t>
            </a:r>
            <a:endParaRPr lang="en-US" sz="1200" dirty="0"/>
          </a:p>
        </p:txBody>
      </p:sp>
      <p:sp>
        <p:nvSpPr>
          <p:cNvPr id="16" name="Text 13"/>
          <p:cNvSpPr/>
          <p:nvPr/>
        </p:nvSpPr>
        <p:spPr>
          <a:xfrm>
            <a:off x="5925312" y="3602736"/>
            <a:ext cx="2450592" cy="78638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Reader's EMOTIONAL EXPERIENCE of the text. Created by the accumulated effect of tone + content + atmosphere. Can be described: unsettling, nostalgic, tense, melancholic.</a:t>
            </a:r>
            <a:endParaRPr lang="en-US" sz="1000" dirty="0"/>
          </a:p>
        </p:txBody>
      </p:sp>
      <p:sp>
        <p:nvSpPr>
          <p:cNvPr id="17" name="Text 14"/>
          <p:cNvSpPr/>
          <p:nvPr/>
        </p:nvSpPr>
        <p:spPr>
          <a:xfrm>
            <a:off x="5779008" y="4663440"/>
            <a:ext cx="2743200" cy="0"/>
          </a:xfrm>
          <a:prstGeom prst="rect">
            <a:avLst/>
          </a:prstGeom>
          <a:noFill/>
          <a:ln/>
        </p:spPr>
        <p:txBody>
          <a:bodyPr wrap="square" rtlCol="0" anchor="ctr"/>
          <a:lstStyle/>
          <a:p>
            <a:pPr indent="0" marL="0">
              <a:buNone/>
            </a:pPr>
            <a:r>
              <a:rPr lang="en-US" dirty="0">
                <a:solidFill>
                  <a:srgbClr val="000000"/>
                </a:solidFill>
              </a:rPr>
              <a:t>MC diagnostic: Does the question ask about the WRITER'S attitude? → Tone. Does it ask about how the READER FEELS? → Mood. A passage can have a detached tone that creates an anxious mood.</a:t>
            </a:r>
            <a:endParaRPr lang="en-US" dirty="0"/>
          </a:p>
        </p:txBody>
      </p:sp>
      <p:sp>
        <p:nvSpPr>
          <p:cNvPr id="18" name="Text 15"/>
          <p:cNvSpPr/>
          <p:nvPr/>
        </p:nvSpPr>
        <p:spPr>
          <a:xfrm>
            <a:off x="5779008" y="4626864"/>
            <a:ext cx="2743200" cy="329184"/>
          </a:xfrm>
          <a:prstGeom prst="rect">
            <a:avLst/>
          </a:prstGeom>
          <a:noFill/>
          <a:ln/>
        </p:spPr>
        <p:txBody>
          <a:bodyPr wrap="square" rtlCol="0" anchor="ctr"/>
          <a:lstStyle/>
          <a:p>
            <a:pPr indent="0" marL="0">
              <a:buNone/>
            </a:pPr>
            <a:r>
              <a:rPr lang="en-US" sz="1050" b="1" dirty="0">
                <a:solidFill>
                  <a:srgbClr val="9F1239"/>
                </a:solidFill>
                <a:latin typeface="Calibri" pitchFamily="34" charset="0"/>
                <a:ea typeface="Calibri" pitchFamily="34" charset="-122"/>
                <a:cs typeface="Calibri" pitchFamily="34" charset="-120"/>
              </a:rPr>
              <a:t>MC test: author's attitude = tone. reader's feeling = mood.</a:t>
            </a:r>
            <a:endParaRPr lang="en-US" sz="105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Near Synonyms 3: Sound Devices — and Synecdoche vs. Metonymy</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400" dirty="0">
                <a:solidFill>
                  <a:srgbClr val="1C1200"/>
                </a:solidFill>
                <a:latin typeface="Calibri" pitchFamily="34" charset="0"/>
                <a:ea typeface="Calibri" pitchFamily="34" charset="-122"/>
                <a:cs typeface="Calibri" pitchFamily="34" charset="-120"/>
              </a:rPr>
              <a:t>Sound device confusion is the most common error on AP Lit poetry MC. Synecdoche/metonymy confusion appears on AP Lang prose MC.</a:t>
            </a:r>
            <a:endParaRPr lang="en-US" sz="1400" dirty="0"/>
          </a:p>
        </p:txBody>
      </p:sp>
      <p:sp>
        <p:nvSpPr>
          <p:cNvPr id="5" name="Shape 3"/>
          <p:cNvSpPr/>
          <p:nvPr/>
        </p:nvSpPr>
        <p:spPr>
          <a:xfrm>
            <a:off x="457200" y="1353312"/>
            <a:ext cx="5029200" cy="3730752"/>
          </a:xfrm>
          <a:prstGeom prst="roundRect">
            <a:avLst>
              <a:gd name="adj" fmla="val 1961"/>
            </a:avLst>
          </a:prstGeom>
          <a:solidFill>
            <a:srgbClr val="F5F3FF"/>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26464"/>
            <a:ext cx="4663440" cy="310896"/>
          </a:xfrm>
          <a:prstGeom prst="rect">
            <a:avLst/>
          </a:prstGeom>
          <a:noFill/>
          <a:ln/>
        </p:spPr>
        <p:txBody>
          <a:bodyPr wrap="square" rtlCol="0" anchor="ctr"/>
          <a:lstStyle/>
          <a:p>
            <a:pPr indent="0" marL="0">
              <a:buNone/>
            </a:pPr>
            <a:r>
              <a:rPr lang="en-US" sz="1300" b="1" dirty="0">
                <a:solidFill>
                  <a:srgbClr val="5B21B6"/>
                </a:solidFill>
                <a:latin typeface="Cambria" pitchFamily="34" charset="0"/>
                <a:ea typeface="Cambria" pitchFamily="34" charset="-122"/>
                <a:cs typeface="Cambria" pitchFamily="34" charset="-120"/>
              </a:rPr>
              <a:t>Sound Device Distinctions</a:t>
            </a:r>
            <a:endParaRPr lang="en-US" sz="1300" dirty="0"/>
          </a:p>
        </p:txBody>
      </p:sp>
      <p:graphicFrame>
        <p:nvGraphicFramePr>
          <p:cNvPr id="26" name="Table 0"/>
          <p:cNvGraphicFramePr>
            <a:graphicFrameLocks noGrp="1"/>
          </p:cNvGraphicFramePr>
          <p:nvPr>
            <p:extLst>
              <p:ext uri="{D42A27DB-BD31-4B8C-83A1-F6EECF244321}">
                <p14:modId xmlns:p14="http://schemas.microsoft.com/office/powerpoint/2010/main" val="1579011935"/>
              </p:ext>
            </p:extLst>
          </p:nvPr>
        </p:nvGraphicFramePr>
        <p:xfrm>
          <a:off x="621792" y="1810512"/>
          <a:ext cx="4700016" cy="1444752"/>
        </p:xfrm>
        <a:graphic>
          <a:graphicData uri="http://schemas.openxmlformats.org/drawingml/2006/table">
            <a:tbl>
              <a:tblPr/>
              <a:tblGrid>
                <a:gridCol w="1280160"/>
                <a:gridCol w="914400"/>
                <a:gridCol w="1554480"/>
                <a:gridCol w="950976"/>
              </a:tblGrid>
              <a:tr h="361188">
                <a:tc>
                  <a:txBody>
                    <a:bodyPr/>
                    <a:lstStyle/>
                    <a:p>
                      <a:pPr algn="ctr" indent="0" marL="0">
                        <a:buNone/>
                      </a:pPr>
                      <a:r>
                        <a:rPr lang="en-US" sz="1050" b="1" dirty="0">
                          <a:solidFill>
                            <a:srgbClr val="FFFFFF"/>
                          </a:solidFill>
                        </a:rPr>
                        <a:t>Device</a:t>
                      </a:r>
                      <a:endParaRPr lang="en-US" sz="105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5B21B6"/>
                    </a:solidFill>
                  </a:tcPr>
                </a:tc>
                <a:tc>
                  <a:txBody>
                    <a:bodyPr/>
                    <a:lstStyle/>
                    <a:p>
                      <a:pPr indent="0" marL="0">
                        <a:buNone/>
                      </a:pPr>
                      <a:r>
                        <a:rPr lang="en-US" sz="1050" b="1" dirty="0">
                          <a:solidFill>
                            <a:srgbClr val="FFFFFF"/>
                          </a:solidFill>
                        </a:rPr>
                        <a:t>Sound type</a:t>
                      </a:r>
                      <a:endParaRPr lang="en-US" sz="105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5B21B6"/>
                    </a:solidFill>
                  </a:tcPr>
                </a:tc>
                <a:tc>
                  <a:txBody>
                    <a:bodyPr/>
                    <a:lstStyle/>
                    <a:p>
                      <a:pPr indent="0" marL="0">
                        <a:buNone/>
                      </a:pPr>
                      <a:r>
                        <a:rPr lang="en-US" sz="1050" b="1" dirty="0">
                          <a:solidFill>
                            <a:srgbClr val="FFFFFF"/>
                          </a:solidFill>
                        </a:rPr>
                        <a:t>Position</a:t>
                      </a:r>
                      <a:endParaRPr lang="en-US" sz="105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5B21B6"/>
                    </a:solidFill>
                  </a:tcPr>
                </a:tc>
                <a:tc>
                  <a:txBody>
                    <a:bodyPr/>
                    <a:lstStyle/>
                    <a:p>
                      <a:pPr indent="0" marL="0">
                        <a:buNone/>
                      </a:pPr>
                      <a:r>
                        <a:rPr lang="en-US" sz="1050" b="1" dirty="0">
                          <a:solidFill>
                            <a:srgbClr val="FFFFFF"/>
                          </a:solidFill>
                        </a:rPr>
                        <a:t>Example</a:t>
                      </a:r>
                      <a:endParaRPr lang="en-US" sz="105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5B21B6"/>
                    </a:solidFill>
                  </a:tcPr>
                </a:tc>
              </a:tr>
              <a:tr h="361188">
                <a:tc>
                  <a:txBody>
                    <a:bodyPr/>
                    <a:lstStyle/>
                    <a:p>
                      <a:pPr indent="0" marL="0">
                        <a:buNone/>
                      </a:pPr>
                      <a:r>
                        <a:rPr lang="en-US" sz="1000" b="1" dirty="0">
                          <a:solidFill>
                            <a:srgbClr val="5B21B6"/>
                          </a:solidFill>
                        </a:rPr>
                        <a:t>Alliteration</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5F3FF"/>
                    </a:solidFill>
                  </a:tcPr>
                </a:tc>
                <a:tc>
                  <a:txBody>
                    <a:bodyPr/>
                    <a:lstStyle/>
                    <a:p>
                      <a:pPr indent="0" marL="0">
                        <a:buNone/>
                      </a:pPr>
                      <a:r>
                        <a:rPr lang="en-US" sz="1000" dirty="0">
                          <a:solidFill>
                            <a:srgbClr val="1C1200"/>
                          </a:solidFill>
                        </a:rPr>
                        <a:t>Consonant</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FFF"/>
                    </a:solidFill>
                  </a:tcPr>
                </a:tc>
                <a:tc>
                  <a:txBody>
                    <a:bodyPr/>
                    <a:lstStyle/>
                    <a:p>
                      <a:pPr indent="0" marL="0">
                        <a:buNone/>
                      </a:pPr>
                      <a:r>
                        <a:rPr lang="en-US" sz="1000" dirty="0">
                          <a:solidFill>
                            <a:srgbClr val="1C1200"/>
                          </a:solidFill>
                        </a:rPr>
                        <a:t>Initial position of stressed syllables only</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8F0"/>
                    </a:solidFill>
                  </a:tcPr>
                </a:tc>
                <a:tc>
                  <a:txBody>
                    <a:bodyPr/>
                    <a:lstStyle/>
                    <a:p>
                      <a:pPr indent="0" marL="0">
                        <a:buNone/>
                      </a:pPr>
                      <a:r>
                        <a:rPr lang="en-US" sz="1000" i="1" dirty="0">
                          <a:solidFill>
                            <a:srgbClr val="1C1200"/>
                          </a:solidFill>
                        </a:rPr>
                        <a:t>Peter Piper picked...</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BF0"/>
                    </a:solidFill>
                  </a:tcPr>
                </a:tc>
              </a:tr>
              <a:tr h="361188">
                <a:tc>
                  <a:txBody>
                    <a:bodyPr/>
                    <a:lstStyle/>
                    <a:p>
                      <a:pPr indent="0" marL="0">
                        <a:buNone/>
                      </a:pPr>
                      <a:r>
                        <a:rPr lang="en-US" sz="1000" b="1" dirty="0">
                          <a:solidFill>
                            <a:srgbClr val="5B21B6"/>
                          </a:solidFill>
                        </a:rPr>
                        <a:t>Consonance</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5F3FF"/>
                    </a:solidFill>
                  </a:tcPr>
                </a:tc>
                <a:tc>
                  <a:txBody>
                    <a:bodyPr/>
                    <a:lstStyle/>
                    <a:p>
                      <a:pPr indent="0" marL="0">
                        <a:buNone/>
                      </a:pPr>
                      <a:r>
                        <a:rPr lang="en-US" sz="1000" dirty="0">
                          <a:solidFill>
                            <a:srgbClr val="1C1200"/>
                          </a:solidFill>
                        </a:rPr>
                        <a:t>Consonant</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FFF"/>
                    </a:solidFill>
                  </a:tcPr>
                </a:tc>
                <a:tc>
                  <a:txBody>
                    <a:bodyPr/>
                    <a:lstStyle/>
                    <a:p>
                      <a:pPr indent="0" marL="0">
                        <a:buNone/>
                      </a:pPr>
                      <a:r>
                        <a:rPr lang="en-US" sz="1000" dirty="0">
                          <a:solidFill>
                            <a:srgbClr val="1C1200"/>
                          </a:solidFill>
                        </a:rPr>
                        <a:t>Anywhere in the word (including initial)</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8F0"/>
                    </a:solidFill>
                  </a:tcPr>
                </a:tc>
                <a:tc>
                  <a:txBody>
                    <a:bodyPr/>
                    <a:lstStyle/>
                    <a:p>
                      <a:pPr indent="0" marL="0">
                        <a:buNone/>
                      </a:pPr>
                      <a:r>
                        <a:rPr lang="en-US" sz="1000" i="1" dirty="0">
                          <a:solidFill>
                            <a:srgbClr val="1C1200"/>
                          </a:solidFill>
                        </a:rPr>
                        <a:t>Pitter-patter, flip-flop</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BF0"/>
                    </a:solidFill>
                  </a:tcPr>
                </a:tc>
              </a:tr>
              <a:tr h="361188">
                <a:tc>
                  <a:txBody>
                    <a:bodyPr/>
                    <a:lstStyle/>
                    <a:p>
                      <a:pPr indent="0" marL="0">
                        <a:buNone/>
                      </a:pPr>
                      <a:r>
                        <a:rPr lang="en-US" sz="1000" b="1" dirty="0">
                          <a:solidFill>
                            <a:srgbClr val="5B21B6"/>
                          </a:solidFill>
                        </a:rPr>
                        <a:t>Assonance</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5F3FF"/>
                    </a:solidFill>
                  </a:tcPr>
                </a:tc>
                <a:tc>
                  <a:txBody>
                    <a:bodyPr/>
                    <a:lstStyle/>
                    <a:p>
                      <a:pPr indent="0" marL="0">
                        <a:buNone/>
                      </a:pPr>
                      <a:r>
                        <a:rPr lang="en-US" sz="1000" dirty="0">
                          <a:solidFill>
                            <a:srgbClr val="1C1200"/>
                          </a:solidFill>
                        </a:rPr>
                        <a:t>Vowel</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FFF"/>
                    </a:solidFill>
                  </a:tcPr>
                </a:tc>
                <a:tc>
                  <a:txBody>
                    <a:bodyPr/>
                    <a:lstStyle/>
                    <a:p>
                      <a:pPr indent="0" marL="0">
                        <a:buNone/>
                      </a:pPr>
                      <a:r>
                        <a:rPr lang="en-US" sz="1000" dirty="0">
                          <a:solidFill>
                            <a:srgbClr val="1C1200"/>
                          </a:solidFill>
                        </a:rPr>
                        <a:t>Within words</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8F0"/>
                    </a:solidFill>
                  </a:tcPr>
                </a:tc>
                <a:tc>
                  <a:txBody>
                    <a:bodyPr/>
                    <a:lstStyle/>
                    <a:p>
                      <a:pPr indent="0" marL="0">
                        <a:buNone/>
                      </a:pPr>
                      <a:r>
                        <a:rPr lang="en-US" sz="1000" i="1" dirty="0">
                          <a:solidFill>
                            <a:srgbClr val="1C1200"/>
                          </a:solidFill>
                        </a:rPr>
                        <a:t>The rain in Spain falls mainly...</a:t>
                      </a:r>
                      <a:endParaRPr lang="en-US" sz="1000" dirty="0"/>
                    </a:p>
                  </a:txBody>
                  <a:tcPr marL="38100" marR="38100" marT="38100" marB="38100">
                    <a:lnL w="10160" cap="flat" cmpd="sng" algn="ctr">
                      <a:solidFill>
                        <a:srgbClr val="E8D5A0"/>
                      </a:solidFill>
                      <a:prstDash val="solid"/>
                      <a:round/>
                      <a:headEnd type="none" w="med" len="med"/>
                      <a:tailEnd type="none" w="med" len="med"/>
                    </a:lnL>
                    <a:lnR w="10160" cap="flat" cmpd="sng" algn="ctr">
                      <a:solidFill>
                        <a:srgbClr val="E8D5A0"/>
                      </a:solidFill>
                      <a:prstDash val="solid"/>
                      <a:round/>
                      <a:headEnd type="none" w="med" len="med"/>
                      <a:tailEnd type="none" w="med" len="med"/>
                    </a:lnR>
                    <a:lnT w="10160" cap="flat" cmpd="sng" algn="ctr">
                      <a:solidFill>
                        <a:srgbClr val="E8D5A0"/>
                      </a:solidFill>
                      <a:prstDash val="solid"/>
                      <a:round/>
                      <a:headEnd type="none" w="med" len="med"/>
                      <a:tailEnd type="none" w="med" len="med"/>
                    </a:lnT>
                    <a:lnB w="10160" cap="flat" cmpd="sng" algn="ctr">
                      <a:solidFill>
                        <a:srgbClr val="E8D5A0"/>
                      </a:solidFill>
                      <a:prstDash val="solid"/>
                      <a:round/>
                      <a:headEnd type="none" w="med" len="med"/>
                      <a:tailEnd type="none" w="med" len="med"/>
                    </a:lnB>
                    <a:solidFill>
                      <a:srgbClr val="FFFBF0"/>
                    </a:solidFill>
                  </a:tcPr>
                </a:tc>
              </a:tr>
            </a:tbl>
          </a:graphicData>
        </a:graphic>
      </p:graphicFrame>
      <p:sp>
        <p:nvSpPr>
          <p:cNvPr id="8" name="Text 5"/>
          <p:cNvSpPr/>
          <p:nvPr/>
        </p:nvSpPr>
        <p:spPr>
          <a:xfrm>
            <a:off x="621792" y="3328416"/>
            <a:ext cx="4700016" cy="1627632"/>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Note: Alliteration is a SUBTYPE of consonance — all alliteration is consonance, but not all consonance is alliteration. When the consonant repetition is ONLY at the start of stressed syllables, call it alliteration. When it appears anywhere, call it consonance.</a:t>
            </a:r>
            <a:endParaRPr lang="en-US" sz="1050" dirty="0"/>
          </a:p>
        </p:txBody>
      </p:sp>
      <p:sp>
        <p:nvSpPr>
          <p:cNvPr id="9" name="Shape 6"/>
          <p:cNvSpPr/>
          <p:nvPr/>
        </p:nvSpPr>
        <p:spPr>
          <a:xfrm>
            <a:off x="5614416" y="1353312"/>
            <a:ext cx="3072384" cy="3730752"/>
          </a:xfrm>
          <a:prstGeom prst="roundRect">
            <a:avLst>
              <a:gd name="adj" fmla="val 2381"/>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0" name="Text 7"/>
          <p:cNvSpPr/>
          <p:nvPr/>
        </p:nvSpPr>
        <p:spPr>
          <a:xfrm>
            <a:off x="5797296" y="1426464"/>
            <a:ext cx="2706624" cy="310896"/>
          </a:xfrm>
          <a:prstGeom prst="rect">
            <a:avLst/>
          </a:prstGeom>
          <a:noFill/>
          <a:ln/>
        </p:spPr>
        <p:txBody>
          <a:bodyPr wrap="square" rtlCol="0" anchor="ctr"/>
          <a:lstStyle/>
          <a:p>
            <a:pPr indent="0" marL="0">
              <a:buNone/>
            </a:pPr>
            <a:r>
              <a:rPr lang="en-US" sz="1200" b="1" dirty="0">
                <a:solidFill>
                  <a:srgbClr val="0E6B8A"/>
                </a:solidFill>
                <a:latin typeface="Cambria" pitchFamily="34" charset="0"/>
                <a:ea typeface="Cambria" pitchFamily="34" charset="-122"/>
                <a:cs typeface="Cambria" pitchFamily="34" charset="-120"/>
              </a:rPr>
              <a:t>Synecdoche vs. Metonymy</a:t>
            </a:r>
            <a:endParaRPr lang="en-US" sz="1200" dirty="0"/>
          </a:p>
        </p:txBody>
      </p:sp>
      <p:sp>
        <p:nvSpPr>
          <p:cNvPr id="11" name="Shape 8"/>
          <p:cNvSpPr/>
          <p:nvPr/>
        </p:nvSpPr>
        <p:spPr>
          <a:xfrm>
            <a:off x="5779008" y="1865376"/>
            <a:ext cx="2743200" cy="1444752"/>
          </a:xfrm>
          <a:prstGeom prst="roundRect">
            <a:avLst>
              <a:gd name="adj" fmla="val 5063"/>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2" name="Text 9"/>
          <p:cNvSpPr/>
          <p:nvPr/>
        </p:nvSpPr>
        <p:spPr>
          <a:xfrm>
            <a:off x="5925312" y="1938528"/>
            <a:ext cx="2450592" cy="274320"/>
          </a:xfrm>
          <a:prstGeom prst="rect">
            <a:avLst/>
          </a:prstGeom>
          <a:noFill/>
          <a:ln/>
        </p:spPr>
        <p:txBody>
          <a:bodyPr wrap="square" rtlCol="0" anchor="ctr"/>
          <a:lstStyle/>
          <a:p>
            <a:pPr indent="0" marL="0">
              <a:buNone/>
            </a:pPr>
            <a:r>
              <a:rPr lang="en-US" sz="1200" b="1" dirty="0">
                <a:solidFill>
                  <a:srgbClr val="0E6B8A"/>
                </a:solidFill>
                <a:latin typeface="Calibri" pitchFamily="34" charset="0"/>
                <a:ea typeface="Calibri" pitchFamily="34" charset="-122"/>
                <a:cs typeface="Calibri" pitchFamily="34" charset="-120"/>
              </a:rPr>
              <a:t>Synecdoche</a:t>
            </a:r>
            <a:endParaRPr lang="en-US" sz="1200" dirty="0"/>
          </a:p>
        </p:txBody>
      </p:sp>
      <p:sp>
        <p:nvSpPr>
          <p:cNvPr id="13" name="Text 10"/>
          <p:cNvSpPr/>
          <p:nvPr/>
        </p:nvSpPr>
        <p:spPr>
          <a:xfrm>
            <a:off x="5925312" y="2231136"/>
            <a:ext cx="2450592" cy="347472"/>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PART of the thing stands for the WHOLE (or whole for part).</a:t>
            </a:r>
            <a:endParaRPr lang="en-US" sz="1000" dirty="0"/>
          </a:p>
        </p:txBody>
      </p:sp>
      <p:sp>
        <p:nvSpPr>
          <p:cNvPr id="14" name="Text 11"/>
          <p:cNvSpPr/>
          <p:nvPr/>
        </p:nvSpPr>
        <p:spPr>
          <a:xfrm>
            <a:off x="5925312" y="2596896"/>
            <a:ext cx="2450592" cy="256032"/>
          </a:xfrm>
          <a:prstGeom prst="rect">
            <a:avLst/>
          </a:prstGeom>
          <a:noFill/>
          <a:ln/>
        </p:spPr>
        <p:txBody>
          <a:bodyPr wrap="square" rtlCol="0" anchor="ctr"/>
          <a:lstStyle/>
          <a:p>
            <a:pPr indent="0" marL="0">
              <a:buNone/>
            </a:pPr>
            <a:r>
              <a:rPr lang="en-US" sz="950" i="1" dirty="0">
                <a:solidFill>
                  <a:srgbClr val="1C1200"/>
                </a:solidFill>
                <a:latin typeface="Calibri" pitchFamily="34" charset="0"/>
                <a:ea typeface="Calibri" pitchFamily="34" charset="-122"/>
                <a:cs typeface="Calibri" pitchFamily="34" charset="-120"/>
              </a:rPr>
              <a:t>"'All hands on deck' — hands are literally part of sailors."</a:t>
            </a:r>
            <a:endParaRPr lang="en-US" sz="950" dirty="0"/>
          </a:p>
        </p:txBody>
      </p:sp>
      <p:sp>
        <p:nvSpPr>
          <p:cNvPr id="15" name="Text 12"/>
          <p:cNvSpPr/>
          <p:nvPr/>
        </p:nvSpPr>
        <p:spPr>
          <a:xfrm>
            <a:off x="5925312" y="2871216"/>
            <a:ext cx="2450592" cy="329184"/>
          </a:xfrm>
          <a:prstGeom prst="rect">
            <a:avLst/>
          </a:prstGeom>
          <a:noFill/>
          <a:ln/>
        </p:spPr>
        <p:txBody>
          <a:bodyPr wrap="square" rtlCol="0" anchor="ctr"/>
          <a:lstStyle/>
          <a:p>
            <a:pPr indent="0" marL="0">
              <a:buNone/>
            </a:pPr>
            <a:r>
              <a:rPr lang="en-US" sz="950" b="1" dirty="0">
                <a:solidFill>
                  <a:srgbClr val="0E6B8A"/>
                </a:solidFill>
                <a:latin typeface="Calibri" pitchFamily="34" charset="0"/>
                <a:ea typeface="Calibri" pitchFamily="34" charset="-122"/>
                <a:cs typeface="Calibri" pitchFamily="34" charset="-120"/>
              </a:rPr>
              <a:t>Is the substituted term part OF the referent? → Synecdoche</a:t>
            </a:r>
            <a:endParaRPr lang="en-US" sz="950" dirty="0"/>
          </a:p>
        </p:txBody>
      </p:sp>
      <p:sp>
        <p:nvSpPr>
          <p:cNvPr id="16" name="Shape 13"/>
          <p:cNvSpPr/>
          <p:nvPr/>
        </p:nvSpPr>
        <p:spPr>
          <a:xfrm>
            <a:off x="5779008" y="3438144"/>
            <a:ext cx="2743200" cy="1444752"/>
          </a:xfrm>
          <a:prstGeom prst="roundRect">
            <a:avLst>
              <a:gd name="adj" fmla="val 5063"/>
            </a:avLst>
          </a:prstGeom>
          <a:solidFill>
            <a:srgbClr val="FEF3C7"/>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7" name="Text 14"/>
          <p:cNvSpPr/>
          <p:nvPr/>
        </p:nvSpPr>
        <p:spPr>
          <a:xfrm>
            <a:off x="5925312" y="3511296"/>
            <a:ext cx="2450592" cy="274320"/>
          </a:xfrm>
          <a:prstGeom prst="rect">
            <a:avLst/>
          </a:prstGeom>
          <a:noFill/>
          <a:ln/>
        </p:spPr>
        <p:txBody>
          <a:bodyPr wrap="square" rtlCol="0" anchor="ctr"/>
          <a:lstStyle/>
          <a:p>
            <a:pPr indent="0" marL="0">
              <a:buNone/>
            </a:pPr>
            <a:r>
              <a:rPr lang="en-US" sz="1200" b="1" dirty="0">
                <a:solidFill>
                  <a:srgbClr val="0E6B8A"/>
                </a:solidFill>
                <a:latin typeface="Calibri" pitchFamily="34" charset="0"/>
                <a:ea typeface="Calibri" pitchFamily="34" charset="-122"/>
                <a:cs typeface="Calibri" pitchFamily="34" charset="-120"/>
              </a:rPr>
              <a:t>Metonymy</a:t>
            </a:r>
            <a:endParaRPr lang="en-US" sz="1200" dirty="0"/>
          </a:p>
        </p:txBody>
      </p:sp>
      <p:sp>
        <p:nvSpPr>
          <p:cNvPr id="18" name="Text 15"/>
          <p:cNvSpPr/>
          <p:nvPr/>
        </p:nvSpPr>
        <p:spPr>
          <a:xfrm>
            <a:off x="5925312" y="3803904"/>
            <a:ext cx="2450592" cy="347472"/>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An ASSOCIATED term stands for the referent — not part/whole.</a:t>
            </a:r>
            <a:endParaRPr lang="en-US" sz="1000" dirty="0"/>
          </a:p>
        </p:txBody>
      </p:sp>
      <p:sp>
        <p:nvSpPr>
          <p:cNvPr id="19" name="Text 16"/>
          <p:cNvSpPr/>
          <p:nvPr/>
        </p:nvSpPr>
        <p:spPr>
          <a:xfrm>
            <a:off x="5925312" y="4169664"/>
            <a:ext cx="2450592" cy="256032"/>
          </a:xfrm>
          <a:prstGeom prst="rect">
            <a:avLst/>
          </a:prstGeom>
          <a:noFill/>
          <a:ln/>
        </p:spPr>
        <p:txBody>
          <a:bodyPr wrap="square" rtlCol="0" anchor="ctr"/>
          <a:lstStyle/>
          <a:p>
            <a:pPr indent="0" marL="0">
              <a:buNone/>
            </a:pPr>
            <a:r>
              <a:rPr lang="en-US" sz="950" i="1" dirty="0">
                <a:solidFill>
                  <a:srgbClr val="1C1200"/>
                </a:solidFill>
                <a:latin typeface="Calibri" pitchFamily="34" charset="0"/>
                <a:ea typeface="Calibri" pitchFamily="34" charset="-122"/>
                <a:cs typeface="Calibri" pitchFamily="34" charset="-120"/>
              </a:rPr>
              <a:t>"'The White House announced...' — White House is associated with but not part of the President."</a:t>
            </a:r>
            <a:endParaRPr lang="en-US" sz="950" dirty="0"/>
          </a:p>
        </p:txBody>
      </p:sp>
      <p:sp>
        <p:nvSpPr>
          <p:cNvPr id="20" name="Text 17"/>
          <p:cNvSpPr/>
          <p:nvPr/>
        </p:nvSpPr>
        <p:spPr>
          <a:xfrm>
            <a:off x="5925312" y="4443984"/>
            <a:ext cx="2450592" cy="329184"/>
          </a:xfrm>
          <a:prstGeom prst="rect">
            <a:avLst/>
          </a:prstGeom>
          <a:noFill/>
          <a:ln/>
        </p:spPr>
        <p:txBody>
          <a:bodyPr wrap="square" rtlCol="0" anchor="ctr"/>
          <a:lstStyle/>
          <a:p>
            <a:pPr indent="0" marL="0">
              <a:buNone/>
            </a:pPr>
            <a:r>
              <a:rPr lang="en-US" sz="950" b="1" dirty="0">
                <a:solidFill>
                  <a:srgbClr val="0E6B8A"/>
                </a:solidFill>
                <a:latin typeface="Calibri" pitchFamily="34" charset="0"/>
                <a:ea typeface="Calibri" pitchFamily="34" charset="-122"/>
                <a:cs typeface="Calibri" pitchFamily="34" charset="-120"/>
              </a:rPr>
              <a:t>Is the substituted term simply associated WITH (not part of) the referent? → Metonymy</a:t>
            </a:r>
            <a:endParaRPr lang="en-US" sz="95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Near Synonyms 4: Three Types of Irony — and Understatement vs. Hyperbole</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C1200"/>
                </a:solidFill>
                <a:latin typeface="Calibri" pitchFamily="34" charset="0"/>
                <a:ea typeface="Calibri" pitchFamily="34" charset="-122"/>
                <a:cs typeface="Calibri" pitchFamily="34" charset="-120"/>
              </a:rPr>
              <a:t>Irony is the most misused term in AP essays. Each type requires a different analytical approach. Understatement and hyperbole are near-opposites that work through the same gap mechanism.</a:t>
            </a:r>
            <a:endParaRPr lang="en-US" sz="1400" dirty="0"/>
          </a:p>
        </p:txBody>
      </p:sp>
      <p:sp>
        <p:nvSpPr>
          <p:cNvPr id="5" name="Shape 3"/>
          <p:cNvSpPr/>
          <p:nvPr/>
        </p:nvSpPr>
        <p:spPr>
          <a:xfrm>
            <a:off x="457200" y="1353312"/>
            <a:ext cx="5029200" cy="2871216"/>
          </a:xfrm>
          <a:prstGeom prst="roundRect">
            <a:avLst>
              <a:gd name="adj" fmla="val 2548"/>
            </a:avLst>
          </a:prstGeom>
          <a:solidFill>
            <a:srgbClr val="FEF3C7"/>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26464"/>
            <a:ext cx="4663440" cy="310896"/>
          </a:xfrm>
          <a:prstGeom prst="rect">
            <a:avLst/>
          </a:prstGeom>
          <a:noFill/>
          <a:ln/>
        </p:spPr>
        <p:txBody>
          <a:bodyPr wrap="square" rtlCol="0" anchor="ctr"/>
          <a:lstStyle/>
          <a:p>
            <a:pPr indent="0" marL="0">
              <a:buNone/>
            </a:pPr>
            <a:r>
              <a:rPr lang="en-US" sz="1300" b="1" dirty="0">
                <a:solidFill>
                  <a:srgbClr val="D97706"/>
                </a:solidFill>
                <a:latin typeface="Cambria" pitchFamily="34" charset="0"/>
                <a:ea typeface="Cambria" pitchFamily="34" charset="-122"/>
                <a:cs typeface="Cambria" pitchFamily="34" charset="-120"/>
              </a:rPr>
              <a:t>Three Types of Irony</a:t>
            </a:r>
            <a:endParaRPr lang="en-US" sz="1300" dirty="0"/>
          </a:p>
        </p:txBody>
      </p:sp>
      <p:sp>
        <p:nvSpPr>
          <p:cNvPr id="7" name="Shape 5"/>
          <p:cNvSpPr/>
          <p:nvPr/>
        </p:nvSpPr>
        <p:spPr>
          <a:xfrm>
            <a:off x="621792" y="1828800"/>
            <a:ext cx="4700016" cy="676656"/>
          </a:xfrm>
          <a:prstGeom prst="roundRect">
            <a:avLst>
              <a:gd name="adj" fmla="val 10811"/>
            </a:avLst>
          </a:prstGeom>
          <a:solidFill>
            <a:srgbClr val="FEF3C7"/>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768096" y="1901952"/>
            <a:ext cx="1371600" cy="512064"/>
          </a:xfrm>
          <a:prstGeom prst="rect">
            <a:avLst/>
          </a:prstGeom>
          <a:noFill/>
          <a:ln/>
        </p:spPr>
        <p:txBody>
          <a:bodyPr wrap="square" rtlCol="0" anchor="ctr"/>
          <a:lstStyle/>
          <a:p>
            <a:pPr indent="0" marL="0">
              <a:buNone/>
            </a:pPr>
            <a:r>
              <a:rPr lang="en-US" sz="1100" b="1" dirty="0">
                <a:solidFill>
                  <a:srgbClr val="D97706"/>
                </a:solidFill>
                <a:latin typeface="Calibri" pitchFamily="34" charset="0"/>
                <a:ea typeface="Calibri" pitchFamily="34" charset="-122"/>
                <a:cs typeface="Calibri" pitchFamily="34" charset="-120"/>
              </a:rPr>
              <a:t>Verbal Irony</a:t>
            </a:r>
            <a:endParaRPr lang="en-US" sz="1100" dirty="0"/>
          </a:p>
        </p:txBody>
      </p:sp>
      <p:sp>
        <p:nvSpPr>
          <p:cNvPr id="9" name="Text 7"/>
          <p:cNvSpPr/>
          <p:nvPr/>
        </p:nvSpPr>
        <p:spPr>
          <a:xfrm>
            <a:off x="2212848" y="1901952"/>
            <a:ext cx="1828800" cy="512064"/>
          </a:xfrm>
          <a:prstGeom prst="rect">
            <a:avLst/>
          </a:prstGeom>
          <a:noFill/>
          <a:ln/>
        </p:spPr>
        <p:txBody>
          <a:bodyPr wrap="square" rtlCol="0" anchor="ctr"/>
          <a:lstStyle/>
          <a:p>
            <a:pPr indent="0" marL="0">
              <a:buNone/>
            </a:pPr>
            <a:r>
              <a:rPr lang="en-US" sz="950" i="1" dirty="0">
                <a:solidFill>
                  <a:srgbClr val="1C1200"/>
                </a:solidFill>
                <a:latin typeface="Cambria" pitchFamily="34" charset="0"/>
                <a:ea typeface="Cambria" pitchFamily="34" charset="-122"/>
                <a:cs typeface="Cambria" pitchFamily="34" charset="-120"/>
              </a:rPr>
              <a:t>"'Oh, what a lovely day!' (said during a hurricane)"</a:t>
            </a:r>
            <a:endParaRPr lang="en-US" sz="950" dirty="0"/>
          </a:p>
        </p:txBody>
      </p:sp>
      <p:sp>
        <p:nvSpPr>
          <p:cNvPr id="10" name="Text 8"/>
          <p:cNvSpPr/>
          <p:nvPr/>
        </p:nvSpPr>
        <p:spPr>
          <a:xfrm>
            <a:off x="4114800" y="1901952"/>
            <a:ext cx="1115568" cy="512064"/>
          </a:xfrm>
          <a:prstGeom prst="rect">
            <a:avLst/>
          </a:prstGeom>
          <a:noFill/>
          <a:ln/>
        </p:spPr>
        <p:txBody>
          <a:bodyPr wrap="square" rtlCol="0" anchor="ctr"/>
          <a:lstStyle/>
          <a:p>
            <a:pPr indent="0" marL="0">
              <a:buNone/>
            </a:pPr>
            <a:r>
              <a:rPr lang="en-US" sz="900" dirty="0">
                <a:solidFill>
                  <a:srgbClr val="1C1200"/>
                </a:solidFill>
                <a:latin typeface="Calibri" pitchFamily="34" charset="0"/>
                <a:ea typeface="Calibri" pitchFamily="34" charset="-122"/>
                <a:cs typeface="Calibri" pitchFamily="34" charset="-120"/>
              </a:rPr>
              <a:t>Does the speaker intend the opposite of what they say? Was it deliberate?</a:t>
            </a:r>
            <a:endParaRPr lang="en-US" sz="900" dirty="0"/>
          </a:p>
        </p:txBody>
      </p:sp>
      <p:sp>
        <p:nvSpPr>
          <p:cNvPr id="11" name="Shape 9"/>
          <p:cNvSpPr/>
          <p:nvPr/>
        </p:nvSpPr>
        <p:spPr>
          <a:xfrm>
            <a:off x="621792" y="2596896"/>
            <a:ext cx="4700016" cy="676656"/>
          </a:xfrm>
          <a:prstGeom prst="roundRect">
            <a:avLst>
              <a:gd name="adj" fmla="val 10811"/>
            </a:avLst>
          </a:prstGeom>
          <a:solidFill>
            <a:srgbClr val="000000"/>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768096" y="2670048"/>
            <a:ext cx="1371600" cy="512064"/>
          </a:xfrm>
          <a:prstGeom prst="rect">
            <a:avLst/>
          </a:prstGeom>
          <a:noFill/>
          <a:ln/>
        </p:spPr>
        <p:txBody>
          <a:bodyPr wrap="square" rtlCol="0" anchor="ctr"/>
          <a:lstStyle/>
          <a:p>
            <a:pPr indent="0" marL="0">
              <a:buNone/>
            </a:pPr>
            <a:r>
              <a:rPr lang="en-US" sz="1100" b="1" dirty="0">
                <a:solidFill>
                  <a:srgbClr val="D97706"/>
                </a:solidFill>
                <a:latin typeface="Calibri" pitchFamily="34" charset="0"/>
                <a:ea typeface="Calibri" pitchFamily="34" charset="-122"/>
                <a:cs typeface="Calibri" pitchFamily="34" charset="-120"/>
              </a:rPr>
              <a:t>Dramatic Irony</a:t>
            </a:r>
            <a:endParaRPr lang="en-US" sz="1100" dirty="0"/>
          </a:p>
        </p:txBody>
      </p:sp>
      <p:sp>
        <p:nvSpPr>
          <p:cNvPr id="13" name="Text 11"/>
          <p:cNvSpPr/>
          <p:nvPr/>
        </p:nvSpPr>
        <p:spPr>
          <a:xfrm>
            <a:off x="2212848" y="2670048"/>
            <a:ext cx="1828800" cy="512064"/>
          </a:xfrm>
          <a:prstGeom prst="rect">
            <a:avLst/>
          </a:prstGeom>
          <a:noFill/>
          <a:ln/>
        </p:spPr>
        <p:txBody>
          <a:bodyPr wrap="square" rtlCol="0" anchor="ctr"/>
          <a:lstStyle/>
          <a:p>
            <a:pPr indent="0" marL="0">
              <a:buNone/>
            </a:pPr>
            <a:r>
              <a:rPr lang="en-US" sz="950" i="1" dirty="0">
                <a:solidFill>
                  <a:srgbClr val="1C1200"/>
                </a:solidFill>
                <a:latin typeface="Cambria" pitchFamily="34" charset="0"/>
                <a:ea typeface="Cambria" pitchFamily="34" charset="-122"/>
                <a:cs typeface="Cambria" pitchFamily="34" charset="-120"/>
              </a:rPr>
              <a:t>"Audience knows Oedipus is searching for himself. Romeo doesn't know Juliet is merely sleeping."</a:t>
            </a:r>
            <a:endParaRPr lang="en-US" sz="950" dirty="0"/>
          </a:p>
        </p:txBody>
      </p:sp>
      <p:sp>
        <p:nvSpPr>
          <p:cNvPr id="14" name="Text 12"/>
          <p:cNvSpPr/>
          <p:nvPr/>
        </p:nvSpPr>
        <p:spPr>
          <a:xfrm>
            <a:off x="4114800" y="2670048"/>
            <a:ext cx="1115568" cy="512064"/>
          </a:xfrm>
          <a:prstGeom prst="rect">
            <a:avLst/>
          </a:prstGeom>
          <a:noFill/>
          <a:ln/>
        </p:spPr>
        <p:txBody>
          <a:bodyPr wrap="square" rtlCol="0" anchor="ctr"/>
          <a:lstStyle/>
          <a:p>
            <a:pPr indent="0" marL="0">
              <a:buNone/>
            </a:pPr>
            <a:r>
              <a:rPr lang="en-US" sz="900" dirty="0">
                <a:solidFill>
                  <a:srgbClr val="1C1200"/>
                </a:solidFill>
                <a:latin typeface="Calibri" pitchFamily="34" charset="0"/>
                <a:ea typeface="Calibri" pitchFamily="34" charset="-122"/>
                <a:cs typeface="Calibri" pitchFamily="34" charset="-120"/>
              </a:rPr>
              <a:t>Does the AUDIENCE know something the CHARACTER doesn't? → Dramatic irony</a:t>
            </a:r>
            <a:endParaRPr lang="en-US" sz="900" dirty="0"/>
          </a:p>
        </p:txBody>
      </p:sp>
      <p:sp>
        <p:nvSpPr>
          <p:cNvPr id="15" name="Shape 13"/>
          <p:cNvSpPr/>
          <p:nvPr/>
        </p:nvSpPr>
        <p:spPr>
          <a:xfrm>
            <a:off x="621792" y="3364992"/>
            <a:ext cx="4700016" cy="676656"/>
          </a:xfrm>
          <a:prstGeom prst="roundRect">
            <a:avLst>
              <a:gd name="adj" fmla="val 10811"/>
            </a:avLst>
          </a:prstGeom>
          <a:solidFill>
            <a:srgbClr val="FFFBF0"/>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768096" y="3438144"/>
            <a:ext cx="1371600" cy="512064"/>
          </a:xfrm>
          <a:prstGeom prst="rect">
            <a:avLst/>
          </a:prstGeom>
          <a:noFill/>
          <a:ln/>
        </p:spPr>
        <p:txBody>
          <a:bodyPr wrap="square" rtlCol="0" anchor="ctr"/>
          <a:lstStyle/>
          <a:p>
            <a:pPr indent="0" marL="0">
              <a:buNone/>
            </a:pPr>
            <a:r>
              <a:rPr lang="en-US" sz="1100" b="1" dirty="0">
                <a:solidFill>
                  <a:srgbClr val="D97706"/>
                </a:solidFill>
                <a:latin typeface="Calibri" pitchFamily="34" charset="0"/>
                <a:ea typeface="Calibri" pitchFamily="34" charset="-122"/>
                <a:cs typeface="Calibri" pitchFamily="34" charset="-120"/>
              </a:rPr>
              <a:t>Situational Irony</a:t>
            </a:r>
            <a:endParaRPr lang="en-US" sz="1100" dirty="0"/>
          </a:p>
        </p:txBody>
      </p:sp>
      <p:sp>
        <p:nvSpPr>
          <p:cNvPr id="17" name="Text 15"/>
          <p:cNvSpPr/>
          <p:nvPr/>
        </p:nvSpPr>
        <p:spPr>
          <a:xfrm>
            <a:off x="2212848" y="3438144"/>
            <a:ext cx="1828800" cy="512064"/>
          </a:xfrm>
          <a:prstGeom prst="rect">
            <a:avLst/>
          </a:prstGeom>
          <a:noFill/>
          <a:ln/>
        </p:spPr>
        <p:txBody>
          <a:bodyPr wrap="square" rtlCol="0" anchor="ctr"/>
          <a:lstStyle/>
          <a:p>
            <a:pPr indent="0" marL="0">
              <a:buNone/>
            </a:pPr>
            <a:r>
              <a:rPr lang="en-US" sz="950" i="1" dirty="0">
                <a:solidFill>
                  <a:srgbClr val="1C1200"/>
                </a:solidFill>
                <a:latin typeface="Cambria" pitchFamily="34" charset="0"/>
                <a:ea typeface="Cambria" pitchFamily="34" charset="-122"/>
                <a:cs typeface="Cambria" pitchFamily="34" charset="-120"/>
              </a:rPr>
              <a:t>"A fire station burns down. A police station is robbed."</a:t>
            </a:r>
            <a:endParaRPr lang="en-US" sz="950" dirty="0"/>
          </a:p>
        </p:txBody>
      </p:sp>
      <p:sp>
        <p:nvSpPr>
          <p:cNvPr id="18" name="Text 16"/>
          <p:cNvSpPr/>
          <p:nvPr/>
        </p:nvSpPr>
        <p:spPr>
          <a:xfrm>
            <a:off x="4114800" y="3438144"/>
            <a:ext cx="1115568" cy="512064"/>
          </a:xfrm>
          <a:prstGeom prst="rect">
            <a:avLst/>
          </a:prstGeom>
          <a:noFill/>
          <a:ln/>
        </p:spPr>
        <p:txBody>
          <a:bodyPr wrap="square" rtlCol="0" anchor="ctr"/>
          <a:lstStyle/>
          <a:p>
            <a:pPr indent="0" marL="0">
              <a:buNone/>
            </a:pPr>
            <a:r>
              <a:rPr lang="en-US" sz="900" dirty="0">
                <a:solidFill>
                  <a:srgbClr val="1C1200"/>
                </a:solidFill>
                <a:latin typeface="Calibri" pitchFamily="34" charset="0"/>
                <a:ea typeface="Calibri" pitchFamily="34" charset="-122"/>
                <a:cs typeface="Calibri" pitchFamily="34" charset="-120"/>
              </a:rPr>
              <a:t>Does the outcome specifically contradict what was expected or intended? Does the gap reveal something about the situation?</a:t>
            </a:r>
            <a:endParaRPr lang="en-US" sz="900" dirty="0"/>
          </a:p>
        </p:txBody>
      </p:sp>
      <p:sp>
        <p:nvSpPr>
          <p:cNvPr id="19" name="Shape 17"/>
          <p:cNvSpPr/>
          <p:nvPr/>
        </p:nvSpPr>
        <p:spPr>
          <a:xfrm>
            <a:off x="5614416" y="1353312"/>
            <a:ext cx="3072384" cy="2871216"/>
          </a:xfrm>
          <a:prstGeom prst="roundRect">
            <a:avLst>
              <a:gd name="adj" fmla="val 2548"/>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20" name="Text 18"/>
          <p:cNvSpPr/>
          <p:nvPr/>
        </p:nvSpPr>
        <p:spPr>
          <a:xfrm>
            <a:off x="5797296" y="1426464"/>
            <a:ext cx="2706624" cy="310896"/>
          </a:xfrm>
          <a:prstGeom prst="rect">
            <a:avLst/>
          </a:prstGeom>
          <a:noFill/>
          <a:ln/>
        </p:spPr>
        <p:txBody>
          <a:bodyPr wrap="square" rtlCol="0" anchor="ctr"/>
          <a:lstStyle/>
          <a:p>
            <a:pPr indent="0" marL="0">
              <a:buNone/>
            </a:pPr>
            <a:r>
              <a:rPr lang="en-US" sz="1200" b="1" dirty="0">
                <a:solidFill>
                  <a:srgbClr val="0E6B8A"/>
                </a:solidFill>
                <a:latin typeface="Cambria" pitchFamily="34" charset="0"/>
                <a:ea typeface="Cambria" pitchFamily="34" charset="-122"/>
                <a:cs typeface="Cambria" pitchFamily="34" charset="-120"/>
              </a:rPr>
              <a:t>Understatement vs. Hyperbole</a:t>
            </a:r>
            <a:endParaRPr lang="en-US" sz="1200" dirty="0"/>
          </a:p>
        </p:txBody>
      </p:sp>
      <p:sp>
        <p:nvSpPr>
          <p:cNvPr id="21" name="Shape 19"/>
          <p:cNvSpPr/>
          <p:nvPr/>
        </p:nvSpPr>
        <p:spPr>
          <a:xfrm>
            <a:off x="5779008" y="1865376"/>
            <a:ext cx="2743200" cy="1042416"/>
          </a:xfrm>
          <a:prstGeom prst="roundRect">
            <a:avLst>
              <a:gd name="adj" fmla="val 7018"/>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22" name="Text 20"/>
          <p:cNvSpPr/>
          <p:nvPr/>
        </p:nvSpPr>
        <p:spPr>
          <a:xfrm>
            <a:off x="5925312" y="1938528"/>
            <a:ext cx="2450592" cy="256032"/>
          </a:xfrm>
          <a:prstGeom prst="rect">
            <a:avLst/>
          </a:prstGeom>
          <a:noFill/>
          <a:ln/>
        </p:spPr>
        <p:txBody>
          <a:bodyPr wrap="square" rtlCol="0" anchor="ctr"/>
          <a:lstStyle/>
          <a:p>
            <a:pPr indent="0" marL="0">
              <a:buNone/>
            </a:pPr>
            <a:r>
              <a:rPr lang="en-US" sz="1200" b="1" dirty="0">
                <a:solidFill>
                  <a:srgbClr val="0E6B8A"/>
                </a:solidFill>
                <a:latin typeface="Calibri" pitchFamily="34" charset="0"/>
                <a:ea typeface="Calibri" pitchFamily="34" charset="-122"/>
                <a:cs typeface="Calibri" pitchFamily="34" charset="-120"/>
              </a:rPr>
              <a:t>Hyperbole</a:t>
            </a:r>
            <a:endParaRPr lang="en-US" sz="1200" dirty="0"/>
          </a:p>
        </p:txBody>
      </p:sp>
      <p:sp>
        <p:nvSpPr>
          <p:cNvPr id="23" name="Text 21"/>
          <p:cNvSpPr/>
          <p:nvPr/>
        </p:nvSpPr>
        <p:spPr>
          <a:xfrm>
            <a:off x="5925312" y="2212848"/>
            <a:ext cx="2450592" cy="237744"/>
          </a:xfrm>
          <a:prstGeom prst="rect">
            <a:avLst/>
          </a:prstGeom>
          <a:noFill/>
          <a:ln/>
        </p:spPr>
        <p:txBody>
          <a:bodyPr wrap="square" rtlCol="0" anchor="ctr"/>
          <a:lstStyle/>
          <a:p>
            <a:pPr indent="0" marL="0">
              <a:buNone/>
            </a:pPr>
            <a:r>
              <a:rPr lang="en-US" sz="950" i="1" dirty="0">
                <a:solidFill>
                  <a:srgbClr val="1C1200"/>
                </a:solidFill>
                <a:latin typeface="Cambria" pitchFamily="34" charset="0"/>
                <a:ea typeface="Cambria" pitchFamily="34" charset="-122"/>
                <a:cs typeface="Cambria" pitchFamily="34" charset="-120"/>
              </a:rPr>
              <a:t>"'I've told you a million times.'"</a:t>
            </a:r>
            <a:endParaRPr lang="en-US" sz="950" dirty="0"/>
          </a:p>
        </p:txBody>
      </p:sp>
      <p:sp>
        <p:nvSpPr>
          <p:cNvPr id="24" name="Text 22"/>
          <p:cNvSpPr/>
          <p:nvPr/>
        </p:nvSpPr>
        <p:spPr>
          <a:xfrm>
            <a:off x="5925312" y="2468880"/>
            <a:ext cx="2450592" cy="365760"/>
          </a:xfrm>
          <a:prstGeom prst="rect">
            <a:avLst/>
          </a:prstGeom>
          <a:noFill/>
          <a:ln/>
        </p:spPr>
        <p:txBody>
          <a:bodyPr wrap="square" rtlCol="0" anchor="ctr"/>
          <a:lstStyle/>
          <a:p>
            <a:pPr indent="0" marL="0">
              <a:buNone/>
            </a:pPr>
            <a:r>
              <a:rPr lang="en-US" sz="950" dirty="0">
                <a:solidFill>
                  <a:srgbClr val="1C1200"/>
                </a:solidFill>
                <a:latin typeface="Calibri" pitchFamily="34" charset="0"/>
                <a:ea typeface="Calibri" pitchFamily="34" charset="-122"/>
                <a:cs typeface="Calibri" pitchFamily="34" charset="-120"/>
              </a:rPr>
              <a:t>The excess signals that the actual quantity exceeds rational measurement — frustration beyond counting.</a:t>
            </a:r>
            <a:endParaRPr lang="en-US" sz="950" dirty="0"/>
          </a:p>
        </p:txBody>
      </p:sp>
      <p:sp>
        <p:nvSpPr>
          <p:cNvPr id="25" name="Shape 23"/>
          <p:cNvSpPr/>
          <p:nvPr/>
        </p:nvSpPr>
        <p:spPr>
          <a:xfrm>
            <a:off x="5779008" y="3035808"/>
            <a:ext cx="2743200" cy="1042416"/>
          </a:xfrm>
          <a:prstGeom prst="roundRect">
            <a:avLst>
              <a:gd name="adj" fmla="val 7018"/>
            </a:avLst>
          </a:prstGeom>
          <a:solidFill>
            <a:srgbClr val="FEF3C7"/>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26" name="Text 24"/>
          <p:cNvSpPr/>
          <p:nvPr/>
        </p:nvSpPr>
        <p:spPr>
          <a:xfrm>
            <a:off x="5925312" y="3108960"/>
            <a:ext cx="2450592" cy="256032"/>
          </a:xfrm>
          <a:prstGeom prst="rect">
            <a:avLst/>
          </a:prstGeom>
          <a:noFill/>
          <a:ln/>
        </p:spPr>
        <p:txBody>
          <a:bodyPr wrap="square" rtlCol="0" anchor="ctr"/>
          <a:lstStyle/>
          <a:p>
            <a:pPr indent="0" marL="0">
              <a:buNone/>
            </a:pPr>
            <a:r>
              <a:rPr lang="en-US" sz="1200" b="1" dirty="0">
                <a:solidFill>
                  <a:srgbClr val="0E6B8A"/>
                </a:solidFill>
                <a:latin typeface="Calibri" pitchFamily="34" charset="0"/>
                <a:ea typeface="Calibri" pitchFamily="34" charset="-122"/>
                <a:cs typeface="Calibri" pitchFamily="34" charset="-120"/>
              </a:rPr>
              <a:t>Understatement</a:t>
            </a:r>
            <a:endParaRPr lang="en-US" sz="1200" dirty="0"/>
          </a:p>
        </p:txBody>
      </p:sp>
      <p:sp>
        <p:nvSpPr>
          <p:cNvPr id="27" name="Text 25"/>
          <p:cNvSpPr/>
          <p:nvPr/>
        </p:nvSpPr>
        <p:spPr>
          <a:xfrm>
            <a:off x="5925312" y="3383280"/>
            <a:ext cx="2450592" cy="237744"/>
          </a:xfrm>
          <a:prstGeom prst="rect">
            <a:avLst/>
          </a:prstGeom>
          <a:noFill/>
          <a:ln/>
        </p:spPr>
        <p:txBody>
          <a:bodyPr wrap="square" rtlCol="0" anchor="ctr"/>
          <a:lstStyle/>
          <a:p>
            <a:pPr indent="0" marL="0">
              <a:buNone/>
            </a:pPr>
            <a:r>
              <a:rPr lang="en-US" sz="950" i="1" dirty="0">
                <a:solidFill>
                  <a:srgbClr val="1C1200"/>
                </a:solidFill>
                <a:latin typeface="Cambria" pitchFamily="34" charset="0"/>
                <a:ea typeface="Cambria" pitchFamily="34" charset="-122"/>
                <a:cs typeface="Cambria" pitchFamily="34" charset="-120"/>
              </a:rPr>
              <a:t>"'The Titanic suffered a slight inconvenience.'"</a:t>
            </a:r>
            <a:endParaRPr lang="en-US" sz="950" dirty="0"/>
          </a:p>
        </p:txBody>
      </p:sp>
      <p:sp>
        <p:nvSpPr>
          <p:cNvPr id="28" name="Text 26"/>
          <p:cNvSpPr/>
          <p:nvPr/>
        </p:nvSpPr>
        <p:spPr>
          <a:xfrm>
            <a:off x="5925312" y="3639312"/>
            <a:ext cx="2450592" cy="365760"/>
          </a:xfrm>
          <a:prstGeom prst="rect">
            <a:avLst/>
          </a:prstGeom>
          <a:noFill/>
          <a:ln/>
        </p:spPr>
        <p:txBody>
          <a:bodyPr wrap="square" rtlCol="0" anchor="ctr"/>
          <a:lstStyle/>
          <a:p>
            <a:pPr indent="0" marL="0">
              <a:buNone/>
            </a:pPr>
            <a:r>
              <a:rPr lang="en-US" sz="950" dirty="0">
                <a:solidFill>
                  <a:srgbClr val="1C1200"/>
                </a:solidFill>
                <a:latin typeface="Calibri" pitchFamily="34" charset="0"/>
                <a:ea typeface="Calibri" pitchFamily="34" charset="-122"/>
                <a:cs typeface="Calibri" pitchFamily="34" charset="-120"/>
              </a:rPr>
              <a:t>The minimization creates ironic distance. The gap between language scale and event scale is the analytical content — what does the refusal to name the full weight accomplish?</a:t>
            </a:r>
            <a:endParaRPr lang="en-US" sz="950" dirty="0"/>
          </a:p>
        </p:txBody>
      </p:sp>
      <p:sp>
        <p:nvSpPr>
          <p:cNvPr id="29" name="Shape 27"/>
          <p:cNvSpPr/>
          <p:nvPr/>
        </p:nvSpPr>
        <p:spPr>
          <a:xfrm>
            <a:off x="457200" y="4315968"/>
            <a:ext cx="8229600" cy="749808"/>
          </a:xfrm>
          <a:prstGeom prst="roundRect">
            <a:avLst>
              <a:gd name="adj" fmla="val 9756"/>
            </a:avLst>
          </a:prstGeom>
          <a:solidFill>
            <a:srgbClr val="FDF0EF"/>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30" name="Text 28"/>
          <p:cNvSpPr/>
          <p:nvPr/>
        </p:nvSpPr>
        <p:spPr>
          <a:xfrm>
            <a:off x="640080" y="4389120"/>
            <a:ext cx="1097280" cy="256032"/>
          </a:xfrm>
          <a:prstGeom prst="rect">
            <a:avLst/>
          </a:prstGeom>
          <a:noFill/>
          <a:ln/>
        </p:spPr>
        <p:txBody>
          <a:bodyPr wrap="square" rtlCol="0" anchor="ctr"/>
          <a:lstStyle/>
          <a:p>
            <a:pPr indent="0" marL="0">
              <a:buNone/>
            </a:pPr>
            <a:r>
              <a:rPr lang="en-US" sz="1200" b="1" dirty="0">
                <a:solidFill>
                  <a:srgbClr val="A71F17"/>
                </a:solidFill>
                <a:latin typeface="Calibri" pitchFamily="34" charset="0"/>
                <a:ea typeface="Calibri" pitchFamily="34" charset="-122"/>
                <a:cs typeface="Calibri" pitchFamily="34" charset="-120"/>
              </a:rPr>
              <a:t>NOT irony:</a:t>
            </a:r>
            <a:endParaRPr lang="en-US" sz="1200" dirty="0"/>
          </a:p>
        </p:txBody>
      </p:sp>
      <p:sp>
        <p:nvSpPr>
          <p:cNvPr id="31" name="Text 29"/>
          <p:cNvSpPr/>
          <p:nvPr/>
        </p:nvSpPr>
        <p:spPr>
          <a:xfrm>
            <a:off x="1810512" y="4389120"/>
            <a:ext cx="6693408" cy="566928"/>
          </a:xfrm>
          <a:prstGeom prst="rect">
            <a:avLst/>
          </a:prstGeom>
          <a:noFill/>
          <a:ln/>
        </p:spPr>
        <p:txBody>
          <a:bodyPr wrap="square" rtlCol="0" anchor="ctr"/>
          <a:lstStyle/>
          <a:p>
            <a:pPr indent="0" marL="0">
              <a:buNone/>
            </a:pPr>
            <a:r>
              <a:rPr lang="en-US" sz="1100" dirty="0">
                <a:solidFill>
                  <a:srgbClr val="1C1200"/>
                </a:solidFill>
                <a:latin typeface="Calibri" pitchFamily="34" charset="0"/>
                <a:ea typeface="Calibri" pitchFamily="34" charset="-122"/>
                <a:cs typeface="Calibri" pitchFamily="34" charset="-120"/>
              </a:rPr>
              <a:t>Coincidence is not irony. Surprise is not irony. Bad luck is not irony. The gap between expectation and outcome must be MEANINGFUL — it must reveal something about the human condition, the situation, or the characters involved.</a:t>
            </a:r>
            <a:endParaRPr lang="en-US" sz="11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1C1200"/>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VII</a:t>
            </a:r>
            <a:endParaRPr lang="en-US" sz="20000" dirty="0"/>
          </a:p>
        </p:txBody>
      </p:sp>
      <p:sp>
        <p:nvSpPr>
          <p:cNvPr id="3" name="Shape 1"/>
          <p:cNvSpPr/>
          <p:nvPr/>
        </p:nvSpPr>
        <p:spPr>
          <a:xfrm>
            <a:off x="-731520" y="-731520"/>
            <a:ext cx="4114800" cy="4114800"/>
          </a:xfrm>
          <a:prstGeom prst="ellipse">
            <a:avLst/>
          </a:prstGeom>
          <a:solidFill>
            <a:srgbClr val="D97706">
              <a:alpha val="12000"/>
            </a:srgbClr>
          </a:solidFill>
          <a:ln w="12700">
            <a:solidFill>
              <a:srgbClr val="D97706">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Drills and Practice</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FDE68A"/>
                </a:solidFill>
                <a:latin typeface="Calibri" pitchFamily="34" charset="0"/>
                <a:ea typeface="Calibri" pitchFamily="34" charset="-122"/>
                <a:cs typeface="Calibri" pitchFamily="34" charset="-120"/>
              </a:rPr>
              <a:t>Device identification · Analysis sentences · Bell ringers · Exit ticket · MC</a:t>
            </a:r>
            <a:endParaRPr lang="en-US" sz="1650" dirty="0"/>
          </a:p>
        </p:txBody>
      </p:sp>
      <p:sp>
        <p:nvSpPr>
          <p:cNvPr id="6" name="Shape 4"/>
          <p:cNvSpPr/>
          <p:nvPr/>
        </p:nvSpPr>
        <p:spPr>
          <a:xfrm>
            <a:off x="594360" y="4517136"/>
            <a:ext cx="182880" cy="182880"/>
          </a:xfrm>
          <a:prstGeom prst="ellipse">
            <a:avLst/>
          </a:prstGeom>
          <a:solidFill>
            <a:srgbClr val="D97706"/>
          </a:solidFill>
          <a:ln w="12700">
            <a:solidFill>
              <a:srgbClr val="D97706"/>
            </a:solidFill>
            <a:prstDash val="solid"/>
          </a:ln>
        </p:spPr>
      </p:sp>
      <p:sp>
        <p:nvSpPr>
          <p:cNvPr id="7" name="Shape 5"/>
          <p:cNvSpPr/>
          <p:nvPr/>
        </p:nvSpPr>
        <p:spPr>
          <a:xfrm>
            <a:off x="941832" y="4517136"/>
            <a:ext cx="182880" cy="182880"/>
          </a:xfrm>
          <a:prstGeom prst="ellipse">
            <a:avLst/>
          </a:prstGeom>
          <a:solidFill>
            <a:srgbClr val="0E6B8A"/>
          </a:solidFill>
          <a:ln w="12700">
            <a:solidFill>
              <a:srgbClr val="0E6B8A"/>
            </a:solidFill>
            <a:prstDash val="solid"/>
          </a:ln>
        </p:spPr>
      </p:sp>
      <p:sp>
        <p:nvSpPr>
          <p:cNvPr id="8" name="Shape 6"/>
          <p:cNvSpPr/>
          <p:nvPr/>
        </p:nvSpPr>
        <p:spPr>
          <a:xfrm>
            <a:off x="1289304" y="4517136"/>
            <a:ext cx="182880" cy="182880"/>
          </a:xfrm>
          <a:prstGeom prst="ellipse">
            <a:avLst/>
          </a:prstGeom>
          <a:solidFill>
            <a:srgbClr val="1D4ED8"/>
          </a:solidFill>
          <a:ln w="12700">
            <a:solidFill>
              <a:srgbClr val="1D4ED8"/>
            </a:solidFill>
            <a:prstDash val="solid"/>
          </a:ln>
        </p:spPr>
      </p:sp>
      <p:sp>
        <p:nvSpPr>
          <p:cNvPr id="9" name="Shape 7"/>
          <p:cNvSpPr/>
          <p:nvPr/>
        </p:nvSpPr>
        <p:spPr>
          <a:xfrm>
            <a:off x="1636776" y="4517136"/>
            <a:ext cx="182880" cy="182880"/>
          </a:xfrm>
          <a:prstGeom prst="ellipse">
            <a:avLst/>
          </a:prstGeom>
          <a:solidFill>
            <a:srgbClr val="5B21B6"/>
          </a:solidFill>
          <a:ln w="12700">
            <a:solidFill>
              <a:srgbClr val="5B21B6"/>
            </a:solidFill>
            <a:prstDash val="solid"/>
          </a:ln>
        </p:spPr>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Device Identification Drill — Fragments 1–8</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350" i="1" dirty="0">
                <a:solidFill>
                  <a:srgbClr val="78716C"/>
                </a:solidFill>
                <a:latin typeface="Calibri" pitchFamily="34" charset="0"/>
                <a:ea typeface="Calibri" pitchFamily="34" charset="-122"/>
                <a:cs typeface="Calibri" pitchFamily="34" charset="-120"/>
              </a:rPr>
              <a:t>For each fragment: (1) identify the device and (2) write one analysis sentence using the frame. Answers on the following slide.</a:t>
            </a:r>
            <a:endParaRPr lang="en-US" sz="1350" dirty="0"/>
          </a:p>
        </p:txBody>
      </p:sp>
      <p:sp>
        <p:nvSpPr>
          <p:cNvPr id="5" name="Shape 3"/>
          <p:cNvSpPr/>
          <p:nvPr/>
        </p:nvSpPr>
        <p:spPr>
          <a:xfrm>
            <a:off x="457200" y="1353312"/>
            <a:ext cx="4160520" cy="859536"/>
          </a:xfrm>
          <a:prstGeom prst="roundRect">
            <a:avLst>
              <a:gd name="adj" fmla="val 8511"/>
            </a:avLst>
          </a:prstGeom>
          <a:solidFill>
            <a:srgbClr val="FEF3C7"/>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566928" y="1463040"/>
            <a:ext cx="310896" cy="310896"/>
          </a:xfrm>
          <a:prstGeom prst="ellipse">
            <a:avLst/>
          </a:prstGeom>
          <a:solidFill>
            <a:srgbClr val="D97706"/>
          </a:solidFill>
          <a:ln w="12700">
            <a:solidFill>
              <a:srgbClr val="D97706"/>
            </a:solidFill>
            <a:prstDash val="solid"/>
          </a:ln>
        </p:spPr>
      </p:sp>
      <p:sp>
        <p:nvSpPr>
          <p:cNvPr id="7" name="Text 5"/>
          <p:cNvSpPr/>
          <p:nvPr/>
        </p:nvSpPr>
        <p:spPr>
          <a:xfrm>
            <a:off x="566928" y="1463040"/>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8" name="Text 6"/>
          <p:cNvSpPr/>
          <p:nvPr/>
        </p:nvSpPr>
        <p:spPr>
          <a:xfrm>
            <a:off x="950976" y="1444752"/>
            <a:ext cx="3538728" cy="457200"/>
          </a:xfrm>
          <a:prstGeom prst="rect">
            <a:avLst/>
          </a:prstGeom>
          <a:noFill/>
          <a:ln/>
        </p:spPr>
        <p:txBody>
          <a:bodyPr wrap="square" rtlCol="0" anchor="ctr"/>
          <a:lstStyle/>
          <a:p>
            <a:pPr indent="0" marL="0">
              <a:buNone/>
            </a:pPr>
            <a:r>
              <a:rPr lang="en-US" sz="1000" i="1" dirty="0">
                <a:solidFill>
                  <a:srgbClr val="1C1200"/>
                </a:solidFill>
                <a:latin typeface="Cambria" pitchFamily="34" charset="0"/>
                <a:ea typeface="Cambria" pitchFamily="34" charset="-122"/>
                <a:cs typeface="Cambria" pitchFamily="34" charset="-120"/>
              </a:rPr>
              <a:t>"'We shall fight on the beaches, we shall fight on the landing grounds, we shall fight in the fields and in the streets.'"</a:t>
            </a:r>
            <a:endParaRPr lang="en-US" sz="1000" dirty="0"/>
          </a:p>
        </p:txBody>
      </p:sp>
      <p:sp>
        <p:nvSpPr>
          <p:cNvPr id="9" name="Text 7"/>
          <p:cNvSpPr/>
          <p:nvPr/>
        </p:nvSpPr>
        <p:spPr>
          <a:xfrm>
            <a:off x="950976" y="1938528"/>
            <a:ext cx="3538728" cy="219456"/>
          </a:xfrm>
          <a:prstGeom prst="rect">
            <a:avLst/>
          </a:prstGeom>
          <a:noFill/>
          <a:ln/>
        </p:spPr>
        <p:txBody>
          <a:bodyPr wrap="square" rtlCol="0" anchor="ctr"/>
          <a:lstStyle/>
          <a:p>
            <a:pPr indent="0" marL="0">
              <a:buNone/>
            </a:pPr>
            <a:r>
              <a:rPr lang="en-US" sz="950" b="1" dirty="0">
                <a:solidFill>
                  <a:srgbClr val="D97706"/>
                </a:solidFill>
                <a:latin typeface="Calibri" pitchFamily="34" charset="0"/>
                <a:ea typeface="Calibri" pitchFamily="34" charset="-122"/>
                <a:cs typeface="Calibri" pitchFamily="34" charset="-120"/>
              </a:rPr>
              <a:t>Answer: Anaphora</a:t>
            </a:r>
            <a:endParaRPr lang="en-US" sz="950" dirty="0"/>
          </a:p>
        </p:txBody>
      </p:sp>
      <p:sp>
        <p:nvSpPr>
          <p:cNvPr id="10" name="Shape 8"/>
          <p:cNvSpPr/>
          <p:nvPr/>
        </p:nvSpPr>
        <p:spPr>
          <a:xfrm>
            <a:off x="4800600" y="1353312"/>
            <a:ext cx="4160520" cy="859536"/>
          </a:xfrm>
          <a:prstGeom prst="roundRect">
            <a:avLst>
              <a:gd name="adj" fmla="val 8511"/>
            </a:avLst>
          </a:prstGeom>
          <a:solidFill>
            <a:srgbClr val="FFF8F0"/>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1" name="Shape 9"/>
          <p:cNvSpPr/>
          <p:nvPr/>
        </p:nvSpPr>
        <p:spPr>
          <a:xfrm>
            <a:off x="4910328" y="1463040"/>
            <a:ext cx="310896" cy="310896"/>
          </a:xfrm>
          <a:prstGeom prst="ellipse">
            <a:avLst/>
          </a:prstGeom>
          <a:solidFill>
            <a:srgbClr val="D97706"/>
          </a:solidFill>
          <a:ln w="12700">
            <a:solidFill>
              <a:srgbClr val="D97706"/>
            </a:solidFill>
            <a:prstDash val="solid"/>
          </a:ln>
        </p:spPr>
      </p:sp>
      <p:sp>
        <p:nvSpPr>
          <p:cNvPr id="12" name="Text 10"/>
          <p:cNvSpPr/>
          <p:nvPr/>
        </p:nvSpPr>
        <p:spPr>
          <a:xfrm>
            <a:off x="4910328" y="1463040"/>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3" name="Text 11"/>
          <p:cNvSpPr/>
          <p:nvPr/>
        </p:nvSpPr>
        <p:spPr>
          <a:xfrm>
            <a:off x="5294376" y="1444752"/>
            <a:ext cx="3538728" cy="457200"/>
          </a:xfrm>
          <a:prstGeom prst="rect">
            <a:avLst/>
          </a:prstGeom>
          <a:noFill/>
          <a:ln/>
        </p:spPr>
        <p:txBody>
          <a:bodyPr wrap="square" rtlCol="0" anchor="ctr"/>
          <a:lstStyle/>
          <a:p>
            <a:pPr indent="0" marL="0">
              <a:buNone/>
            </a:pPr>
            <a:r>
              <a:rPr lang="en-US" sz="1000" i="1" dirty="0">
                <a:solidFill>
                  <a:srgbClr val="1C1200"/>
                </a:solidFill>
                <a:latin typeface="Cambria" pitchFamily="34" charset="0"/>
                <a:ea typeface="Cambria" pitchFamily="34" charset="-122"/>
                <a:cs typeface="Cambria" pitchFamily="34" charset="-120"/>
              </a:rPr>
              <a:t>"'Death, be not proud, though some have called thee / Mighty and dreadful, for thou art not so.'"</a:t>
            </a:r>
            <a:endParaRPr lang="en-US" sz="1000" dirty="0"/>
          </a:p>
        </p:txBody>
      </p:sp>
      <p:sp>
        <p:nvSpPr>
          <p:cNvPr id="14" name="Text 12"/>
          <p:cNvSpPr/>
          <p:nvPr/>
        </p:nvSpPr>
        <p:spPr>
          <a:xfrm>
            <a:off x="5294376" y="1938528"/>
            <a:ext cx="3538728" cy="219456"/>
          </a:xfrm>
          <a:prstGeom prst="rect">
            <a:avLst/>
          </a:prstGeom>
          <a:noFill/>
          <a:ln/>
        </p:spPr>
        <p:txBody>
          <a:bodyPr wrap="square" rtlCol="0" anchor="ctr"/>
          <a:lstStyle/>
          <a:p>
            <a:pPr indent="0" marL="0">
              <a:buNone/>
            </a:pPr>
            <a:r>
              <a:rPr lang="en-US" sz="950" b="1" dirty="0">
                <a:solidFill>
                  <a:srgbClr val="D97706"/>
                </a:solidFill>
                <a:latin typeface="Calibri" pitchFamily="34" charset="0"/>
                <a:ea typeface="Calibri" pitchFamily="34" charset="-122"/>
                <a:cs typeface="Calibri" pitchFamily="34" charset="-120"/>
              </a:rPr>
              <a:t>Answer: Apostrophe</a:t>
            </a:r>
            <a:endParaRPr lang="en-US" sz="950" dirty="0"/>
          </a:p>
        </p:txBody>
      </p:sp>
      <p:sp>
        <p:nvSpPr>
          <p:cNvPr id="15" name="Shape 13"/>
          <p:cNvSpPr/>
          <p:nvPr/>
        </p:nvSpPr>
        <p:spPr>
          <a:xfrm>
            <a:off x="457200" y="2322576"/>
            <a:ext cx="4160520" cy="859536"/>
          </a:xfrm>
          <a:prstGeom prst="roundRect">
            <a:avLst>
              <a:gd name="adj" fmla="val 8511"/>
            </a:avLst>
          </a:prstGeom>
          <a:solidFill>
            <a:srgbClr val="FEF3C7"/>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6" name="Shape 14"/>
          <p:cNvSpPr/>
          <p:nvPr/>
        </p:nvSpPr>
        <p:spPr>
          <a:xfrm>
            <a:off x="566928" y="2432304"/>
            <a:ext cx="310896" cy="310896"/>
          </a:xfrm>
          <a:prstGeom prst="ellipse">
            <a:avLst/>
          </a:prstGeom>
          <a:solidFill>
            <a:srgbClr val="D97706"/>
          </a:solidFill>
          <a:ln w="12700">
            <a:solidFill>
              <a:srgbClr val="D97706"/>
            </a:solidFill>
            <a:prstDash val="solid"/>
          </a:ln>
        </p:spPr>
      </p:sp>
      <p:sp>
        <p:nvSpPr>
          <p:cNvPr id="17" name="Text 15"/>
          <p:cNvSpPr/>
          <p:nvPr/>
        </p:nvSpPr>
        <p:spPr>
          <a:xfrm>
            <a:off x="566928" y="2432304"/>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18" name="Text 16"/>
          <p:cNvSpPr/>
          <p:nvPr/>
        </p:nvSpPr>
        <p:spPr>
          <a:xfrm>
            <a:off x="950976" y="2414016"/>
            <a:ext cx="3538728" cy="457200"/>
          </a:xfrm>
          <a:prstGeom prst="rect">
            <a:avLst/>
          </a:prstGeom>
          <a:noFill/>
          <a:ln/>
        </p:spPr>
        <p:txBody>
          <a:bodyPr wrap="square" rtlCol="0" anchor="ctr"/>
          <a:lstStyle/>
          <a:p>
            <a:pPr indent="0" marL="0">
              <a:buNone/>
            </a:pPr>
            <a:r>
              <a:rPr lang="en-US" sz="1000" i="1" dirty="0">
                <a:solidFill>
                  <a:srgbClr val="1C1200"/>
                </a:solidFill>
                <a:latin typeface="Cambria" pitchFamily="34" charset="0"/>
                <a:ea typeface="Cambria" pitchFamily="34" charset="-122"/>
                <a:cs typeface="Cambria" pitchFamily="34" charset="-120"/>
              </a:rPr>
              <a:t>"'She is the sun: her presence warms everything and everything grows toward her.'"</a:t>
            </a:r>
            <a:endParaRPr lang="en-US" sz="1000" dirty="0"/>
          </a:p>
        </p:txBody>
      </p:sp>
      <p:sp>
        <p:nvSpPr>
          <p:cNvPr id="19" name="Text 17"/>
          <p:cNvSpPr/>
          <p:nvPr/>
        </p:nvSpPr>
        <p:spPr>
          <a:xfrm>
            <a:off x="950976" y="2907792"/>
            <a:ext cx="3538728" cy="219456"/>
          </a:xfrm>
          <a:prstGeom prst="rect">
            <a:avLst/>
          </a:prstGeom>
          <a:noFill/>
          <a:ln/>
        </p:spPr>
        <p:txBody>
          <a:bodyPr wrap="square" rtlCol="0" anchor="ctr"/>
          <a:lstStyle/>
          <a:p>
            <a:pPr indent="0" marL="0">
              <a:buNone/>
            </a:pPr>
            <a:r>
              <a:rPr lang="en-US" sz="950" b="1" dirty="0">
                <a:solidFill>
                  <a:srgbClr val="D97706"/>
                </a:solidFill>
                <a:latin typeface="Calibri" pitchFamily="34" charset="0"/>
                <a:ea typeface="Calibri" pitchFamily="34" charset="-122"/>
                <a:cs typeface="Calibri" pitchFamily="34" charset="-120"/>
              </a:rPr>
              <a:t>Answer: Metaphor (extended)</a:t>
            </a:r>
            <a:endParaRPr lang="en-US" sz="950" dirty="0"/>
          </a:p>
        </p:txBody>
      </p:sp>
      <p:sp>
        <p:nvSpPr>
          <p:cNvPr id="20" name="Shape 18"/>
          <p:cNvSpPr/>
          <p:nvPr/>
        </p:nvSpPr>
        <p:spPr>
          <a:xfrm>
            <a:off x="4800600" y="2322576"/>
            <a:ext cx="4160520" cy="859536"/>
          </a:xfrm>
          <a:prstGeom prst="roundRect">
            <a:avLst>
              <a:gd name="adj" fmla="val 8511"/>
            </a:avLst>
          </a:prstGeom>
          <a:solidFill>
            <a:srgbClr val="FFF8F0"/>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21" name="Shape 19"/>
          <p:cNvSpPr/>
          <p:nvPr/>
        </p:nvSpPr>
        <p:spPr>
          <a:xfrm>
            <a:off x="4910328" y="2432304"/>
            <a:ext cx="310896" cy="310896"/>
          </a:xfrm>
          <a:prstGeom prst="ellipse">
            <a:avLst/>
          </a:prstGeom>
          <a:solidFill>
            <a:srgbClr val="D97706"/>
          </a:solidFill>
          <a:ln w="12700">
            <a:solidFill>
              <a:srgbClr val="D97706"/>
            </a:solidFill>
            <a:prstDash val="solid"/>
          </a:ln>
        </p:spPr>
      </p:sp>
      <p:sp>
        <p:nvSpPr>
          <p:cNvPr id="22" name="Text 20"/>
          <p:cNvSpPr/>
          <p:nvPr/>
        </p:nvSpPr>
        <p:spPr>
          <a:xfrm>
            <a:off x="4910328" y="2432304"/>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23" name="Text 21"/>
          <p:cNvSpPr/>
          <p:nvPr/>
        </p:nvSpPr>
        <p:spPr>
          <a:xfrm>
            <a:off x="5294376" y="2414016"/>
            <a:ext cx="3538728" cy="457200"/>
          </a:xfrm>
          <a:prstGeom prst="rect">
            <a:avLst/>
          </a:prstGeom>
          <a:noFill/>
          <a:ln/>
        </p:spPr>
        <p:txBody>
          <a:bodyPr wrap="square" rtlCol="0" anchor="ctr"/>
          <a:lstStyle/>
          <a:p>
            <a:pPr indent="0" marL="0">
              <a:buNone/>
            </a:pPr>
            <a:r>
              <a:rPr lang="en-US" sz="1000" i="1" dirty="0">
                <a:solidFill>
                  <a:srgbClr val="1C1200"/>
                </a:solidFill>
                <a:latin typeface="Cambria" pitchFamily="34" charset="0"/>
                <a:ea typeface="Cambria" pitchFamily="34" charset="-122"/>
                <a:cs typeface="Cambria" pitchFamily="34" charset="-120"/>
              </a:rPr>
              <a:t>"'The fog came on little cat feet.'"</a:t>
            </a:r>
            <a:endParaRPr lang="en-US" sz="1000" dirty="0"/>
          </a:p>
        </p:txBody>
      </p:sp>
      <p:sp>
        <p:nvSpPr>
          <p:cNvPr id="24" name="Text 22"/>
          <p:cNvSpPr/>
          <p:nvPr/>
        </p:nvSpPr>
        <p:spPr>
          <a:xfrm>
            <a:off x="5294376" y="2907792"/>
            <a:ext cx="3538728" cy="219456"/>
          </a:xfrm>
          <a:prstGeom prst="rect">
            <a:avLst/>
          </a:prstGeom>
          <a:noFill/>
          <a:ln/>
        </p:spPr>
        <p:txBody>
          <a:bodyPr wrap="square" rtlCol="0" anchor="ctr"/>
          <a:lstStyle/>
          <a:p>
            <a:pPr indent="0" marL="0">
              <a:buNone/>
            </a:pPr>
            <a:r>
              <a:rPr lang="en-US" sz="950" b="1" dirty="0">
                <a:solidFill>
                  <a:srgbClr val="D97706"/>
                </a:solidFill>
                <a:latin typeface="Calibri" pitchFamily="34" charset="0"/>
                <a:ea typeface="Calibri" pitchFamily="34" charset="-122"/>
                <a:cs typeface="Calibri" pitchFamily="34" charset="-120"/>
              </a:rPr>
              <a:t>Answer: Metaphor (personification)</a:t>
            </a:r>
            <a:endParaRPr lang="en-US" sz="950" dirty="0"/>
          </a:p>
        </p:txBody>
      </p:sp>
      <p:sp>
        <p:nvSpPr>
          <p:cNvPr id="25" name="Shape 23"/>
          <p:cNvSpPr/>
          <p:nvPr/>
        </p:nvSpPr>
        <p:spPr>
          <a:xfrm>
            <a:off x="457200" y="3291840"/>
            <a:ext cx="4160520" cy="859536"/>
          </a:xfrm>
          <a:prstGeom prst="roundRect">
            <a:avLst>
              <a:gd name="adj" fmla="val 8511"/>
            </a:avLst>
          </a:prstGeom>
          <a:solidFill>
            <a:srgbClr val="FEF3C7"/>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26" name="Shape 24"/>
          <p:cNvSpPr/>
          <p:nvPr/>
        </p:nvSpPr>
        <p:spPr>
          <a:xfrm>
            <a:off x="566928" y="3401568"/>
            <a:ext cx="310896" cy="310896"/>
          </a:xfrm>
          <a:prstGeom prst="ellipse">
            <a:avLst/>
          </a:prstGeom>
          <a:solidFill>
            <a:srgbClr val="D97706"/>
          </a:solidFill>
          <a:ln w="12700">
            <a:solidFill>
              <a:srgbClr val="D97706"/>
            </a:solidFill>
            <a:prstDash val="solid"/>
          </a:ln>
        </p:spPr>
      </p:sp>
      <p:sp>
        <p:nvSpPr>
          <p:cNvPr id="27" name="Text 25"/>
          <p:cNvSpPr/>
          <p:nvPr/>
        </p:nvSpPr>
        <p:spPr>
          <a:xfrm>
            <a:off x="566928" y="3401568"/>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28" name="Text 26"/>
          <p:cNvSpPr/>
          <p:nvPr/>
        </p:nvSpPr>
        <p:spPr>
          <a:xfrm>
            <a:off x="950976" y="3383280"/>
            <a:ext cx="3538728" cy="457200"/>
          </a:xfrm>
          <a:prstGeom prst="rect">
            <a:avLst/>
          </a:prstGeom>
          <a:noFill/>
          <a:ln/>
        </p:spPr>
        <p:txBody>
          <a:bodyPr wrap="square" rtlCol="0" anchor="ctr"/>
          <a:lstStyle/>
          <a:p>
            <a:pPr indent="0" marL="0">
              <a:buNone/>
            </a:pPr>
            <a:r>
              <a:rPr lang="en-US" sz="1000" i="1" dirty="0">
                <a:solidFill>
                  <a:srgbClr val="1C1200"/>
                </a:solidFill>
                <a:latin typeface="Cambria" pitchFamily="34" charset="0"/>
                <a:ea typeface="Cambria" pitchFamily="34" charset="-122"/>
                <a:cs typeface="Cambria" pitchFamily="34" charset="-120"/>
              </a:rPr>
              <a:t>"'All hands were lost at sea.'"</a:t>
            </a:r>
            <a:endParaRPr lang="en-US" sz="1000" dirty="0"/>
          </a:p>
        </p:txBody>
      </p:sp>
      <p:sp>
        <p:nvSpPr>
          <p:cNvPr id="29" name="Text 27"/>
          <p:cNvSpPr/>
          <p:nvPr/>
        </p:nvSpPr>
        <p:spPr>
          <a:xfrm>
            <a:off x="950976" y="3877056"/>
            <a:ext cx="3538728" cy="219456"/>
          </a:xfrm>
          <a:prstGeom prst="rect">
            <a:avLst/>
          </a:prstGeom>
          <a:noFill/>
          <a:ln/>
        </p:spPr>
        <p:txBody>
          <a:bodyPr wrap="square" rtlCol="0" anchor="ctr"/>
          <a:lstStyle/>
          <a:p>
            <a:pPr indent="0" marL="0">
              <a:buNone/>
            </a:pPr>
            <a:r>
              <a:rPr lang="en-US" sz="950" b="1" dirty="0">
                <a:solidFill>
                  <a:srgbClr val="D97706"/>
                </a:solidFill>
                <a:latin typeface="Calibri" pitchFamily="34" charset="0"/>
                <a:ea typeface="Calibri" pitchFamily="34" charset="-122"/>
                <a:cs typeface="Calibri" pitchFamily="34" charset="-120"/>
              </a:rPr>
              <a:t>Answer: Synecdoche</a:t>
            </a:r>
            <a:endParaRPr lang="en-US" sz="950" dirty="0"/>
          </a:p>
        </p:txBody>
      </p:sp>
      <p:sp>
        <p:nvSpPr>
          <p:cNvPr id="30" name="Shape 28"/>
          <p:cNvSpPr/>
          <p:nvPr/>
        </p:nvSpPr>
        <p:spPr>
          <a:xfrm>
            <a:off x="4800600" y="3291840"/>
            <a:ext cx="4160520" cy="859536"/>
          </a:xfrm>
          <a:prstGeom prst="roundRect">
            <a:avLst>
              <a:gd name="adj" fmla="val 8511"/>
            </a:avLst>
          </a:prstGeom>
          <a:solidFill>
            <a:srgbClr val="FFF8F0"/>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31" name="Shape 29"/>
          <p:cNvSpPr/>
          <p:nvPr/>
        </p:nvSpPr>
        <p:spPr>
          <a:xfrm>
            <a:off x="4910328" y="3401568"/>
            <a:ext cx="310896" cy="310896"/>
          </a:xfrm>
          <a:prstGeom prst="ellipse">
            <a:avLst/>
          </a:prstGeom>
          <a:solidFill>
            <a:srgbClr val="D97706"/>
          </a:solidFill>
          <a:ln w="12700">
            <a:solidFill>
              <a:srgbClr val="D97706"/>
            </a:solidFill>
            <a:prstDash val="solid"/>
          </a:ln>
        </p:spPr>
      </p:sp>
      <p:sp>
        <p:nvSpPr>
          <p:cNvPr id="32" name="Text 30"/>
          <p:cNvSpPr/>
          <p:nvPr/>
        </p:nvSpPr>
        <p:spPr>
          <a:xfrm>
            <a:off x="4910328" y="3401568"/>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6</a:t>
            </a:r>
            <a:endParaRPr lang="en-US" sz="1100" dirty="0"/>
          </a:p>
        </p:txBody>
      </p:sp>
      <p:sp>
        <p:nvSpPr>
          <p:cNvPr id="33" name="Text 31"/>
          <p:cNvSpPr/>
          <p:nvPr/>
        </p:nvSpPr>
        <p:spPr>
          <a:xfrm>
            <a:off x="5294376" y="3383280"/>
            <a:ext cx="3538728" cy="457200"/>
          </a:xfrm>
          <a:prstGeom prst="rect">
            <a:avLst/>
          </a:prstGeom>
          <a:noFill/>
          <a:ln/>
        </p:spPr>
        <p:txBody>
          <a:bodyPr wrap="square" rtlCol="0" anchor="ctr"/>
          <a:lstStyle/>
          <a:p>
            <a:pPr indent="0" marL="0">
              <a:buNone/>
            </a:pPr>
            <a:r>
              <a:rPr lang="en-US" sz="1000" i="1" dirty="0">
                <a:solidFill>
                  <a:srgbClr val="1C1200"/>
                </a:solidFill>
                <a:latin typeface="Cambria" pitchFamily="34" charset="0"/>
                <a:ea typeface="Cambria" pitchFamily="34" charset="-122"/>
                <a:cs typeface="Cambria" pitchFamily="34" charset="-120"/>
              </a:rPr>
              <a:t>"'Government of the people, by the people, for the people.'"</a:t>
            </a:r>
            <a:endParaRPr lang="en-US" sz="1000" dirty="0"/>
          </a:p>
        </p:txBody>
      </p:sp>
      <p:sp>
        <p:nvSpPr>
          <p:cNvPr id="34" name="Text 32"/>
          <p:cNvSpPr/>
          <p:nvPr/>
        </p:nvSpPr>
        <p:spPr>
          <a:xfrm>
            <a:off x="5294376" y="3877056"/>
            <a:ext cx="3538728" cy="219456"/>
          </a:xfrm>
          <a:prstGeom prst="rect">
            <a:avLst/>
          </a:prstGeom>
          <a:noFill/>
          <a:ln/>
        </p:spPr>
        <p:txBody>
          <a:bodyPr wrap="square" rtlCol="0" anchor="ctr"/>
          <a:lstStyle/>
          <a:p>
            <a:pPr indent="0" marL="0">
              <a:buNone/>
            </a:pPr>
            <a:r>
              <a:rPr lang="en-US" sz="950" b="1" dirty="0">
                <a:solidFill>
                  <a:srgbClr val="D97706"/>
                </a:solidFill>
                <a:latin typeface="Calibri" pitchFamily="34" charset="0"/>
                <a:ea typeface="Calibri" pitchFamily="34" charset="-122"/>
                <a:cs typeface="Calibri" pitchFamily="34" charset="-120"/>
              </a:rPr>
              <a:t>Answer: Parallelism (also: anaphora — 'the people')</a:t>
            </a:r>
            <a:endParaRPr lang="en-US" sz="950" dirty="0"/>
          </a:p>
        </p:txBody>
      </p:sp>
      <p:sp>
        <p:nvSpPr>
          <p:cNvPr id="35" name="Shape 33"/>
          <p:cNvSpPr/>
          <p:nvPr/>
        </p:nvSpPr>
        <p:spPr>
          <a:xfrm>
            <a:off x="457200" y="4261104"/>
            <a:ext cx="4160520" cy="859536"/>
          </a:xfrm>
          <a:prstGeom prst="roundRect">
            <a:avLst>
              <a:gd name="adj" fmla="val 8511"/>
            </a:avLst>
          </a:prstGeom>
          <a:solidFill>
            <a:srgbClr val="FEF3C7"/>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36" name="Shape 34"/>
          <p:cNvSpPr/>
          <p:nvPr/>
        </p:nvSpPr>
        <p:spPr>
          <a:xfrm>
            <a:off x="566928" y="4370832"/>
            <a:ext cx="310896" cy="310896"/>
          </a:xfrm>
          <a:prstGeom prst="ellipse">
            <a:avLst/>
          </a:prstGeom>
          <a:solidFill>
            <a:srgbClr val="D97706"/>
          </a:solidFill>
          <a:ln w="12700">
            <a:solidFill>
              <a:srgbClr val="D97706"/>
            </a:solidFill>
            <a:prstDash val="solid"/>
          </a:ln>
        </p:spPr>
      </p:sp>
      <p:sp>
        <p:nvSpPr>
          <p:cNvPr id="37" name="Text 35"/>
          <p:cNvSpPr/>
          <p:nvPr/>
        </p:nvSpPr>
        <p:spPr>
          <a:xfrm>
            <a:off x="566928" y="4370832"/>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7</a:t>
            </a:r>
            <a:endParaRPr lang="en-US" sz="1100" dirty="0"/>
          </a:p>
        </p:txBody>
      </p:sp>
      <p:sp>
        <p:nvSpPr>
          <p:cNvPr id="38" name="Text 36"/>
          <p:cNvSpPr/>
          <p:nvPr/>
        </p:nvSpPr>
        <p:spPr>
          <a:xfrm>
            <a:off x="950976" y="4352544"/>
            <a:ext cx="3538728" cy="457200"/>
          </a:xfrm>
          <a:prstGeom prst="rect">
            <a:avLst/>
          </a:prstGeom>
          <a:noFill/>
          <a:ln/>
        </p:spPr>
        <p:txBody>
          <a:bodyPr wrap="square" rtlCol="0" anchor="ctr"/>
          <a:lstStyle/>
          <a:p>
            <a:pPr indent="0" marL="0">
              <a:buNone/>
            </a:pPr>
            <a:r>
              <a:rPr lang="en-US" sz="1000" i="1" dirty="0">
                <a:solidFill>
                  <a:srgbClr val="1C1200"/>
                </a:solidFill>
                <a:latin typeface="Cambria" pitchFamily="34" charset="0"/>
                <a:ea typeface="Cambria" pitchFamily="34" charset="-122"/>
                <a:cs typeface="Cambria" pitchFamily="34" charset="-120"/>
              </a:rPr>
              <a:t>"'It was the best of times, it was the worst of times.'"</a:t>
            </a:r>
            <a:endParaRPr lang="en-US" sz="1000" dirty="0"/>
          </a:p>
        </p:txBody>
      </p:sp>
      <p:sp>
        <p:nvSpPr>
          <p:cNvPr id="39" name="Text 37"/>
          <p:cNvSpPr/>
          <p:nvPr/>
        </p:nvSpPr>
        <p:spPr>
          <a:xfrm>
            <a:off x="950976" y="4846320"/>
            <a:ext cx="3538728" cy="219456"/>
          </a:xfrm>
          <a:prstGeom prst="rect">
            <a:avLst/>
          </a:prstGeom>
          <a:noFill/>
          <a:ln/>
        </p:spPr>
        <p:txBody>
          <a:bodyPr wrap="square" rtlCol="0" anchor="ctr"/>
          <a:lstStyle/>
          <a:p>
            <a:pPr indent="0" marL="0">
              <a:buNone/>
            </a:pPr>
            <a:r>
              <a:rPr lang="en-US" sz="950" b="1" dirty="0">
                <a:solidFill>
                  <a:srgbClr val="D97706"/>
                </a:solidFill>
                <a:latin typeface="Calibri" pitchFamily="34" charset="0"/>
                <a:ea typeface="Calibri" pitchFamily="34" charset="-122"/>
                <a:cs typeface="Calibri" pitchFamily="34" charset="-120"/>
              </a:rPr>
              <a:t>Answer: Antithesis</a:t>
            </a:r>
            <a:endParaRPr lang="en-US" sz="950" dirty="0"/>
          </a:p>
        </p:txBody>
      </p:sp>
      <p:sp>
        <p:nvSpPr>
          <p:cNvPr id="40" name="Shape 38"/>
          <p:cNvSpPr/>
          <p:nvPr/>
        </p:nvSpPr>
        <p:spPr>
          <a:xfrm>
            <a:off x="4800600" y="4261104"/>
            <a:ext cx="4160520" cy="859536"/>
          </a:xfrm>
          <a:prstGeom prst="roundRect">
            <a:avLst>
              <a:gd name="adj" fmla="val 8511"/>
            </a:avLst>
          </a:prstGeom>
          <a:solidFill>
            <a:srgbClr val="FFF8F0"/>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41" name="Shape 39"/>
          <p:cNvSpPr/>
          <p:nvPr/>
        </p:nvSpPr>
        <p:spPr>
          <a:xfrm>
            <a:off x="4910328" y="4370832"/>
            <a:ext cx="310896" cy="310896"/>
          </a:xfrm>
          <a:prstGeom prst="ellipse">
            <a:avLst/>
          </a:prstGeom>
          <a:solidFill>
            <a:srgbClr val="D97706"/>
          </a:solidFill>
          <a:ln w="12700">
            <a:solidFill>
              <a:srgbClr val="D97706"/>
            </a:solidFill>
            <a:prstDash val="solid"/>
          </a:ln>
        </p:spPr>
      </p:sp>
      <p:sp>
        <p:nvSpPr>
          <p:cNvPr id="42" name="Text 40"/>
          <p:cNvSpPr/>
          <p:nvPr/>
        </p:nvSpPr>
        <p:spPr>
          <a:xfrm>
            <a:off x="4910328" y="4370832"/>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8</a:t>
            </a:r>
            <a:endParaRPr lang="en-US" sz="1100" dirty="0"/>
          </a:p>
        </p:txBody>
      </p:sp>
      <p:sp>
        <p:nvSpPr>
          <p:cNvPr id="43" name="Text 41"/>
          <p:cNvSpPr/>
          <p:nvPr/>
        </p:nvSpPr>
        <p:spPr>
          <a:xfrm>
            <a:off x="5294376" y="4352544"/>
            <a:ext cx="3538728" cy="457200"/>
          </a:xfrm>
          <a:prstGeom prst="rect">
            <a:avLst/>
          </a:prstGeom>
          <a:noFill/>
          <a:ln/>
        </p:spPr>
        <p:txBody>
          <a:bodyPr wrap="square" rtlCol="0" anchor="ctr"/>
          <a:lstStyle/>
          <a:p>
            <a:pPr indent="0" marL="0">
              <a:buNone/>
            </a:pPr>
            <a:r>
              <a:rPr lang="en-US" sz="1000" i="1" dirty="0">
                <a:solidFill>
                  <a:srgbClr val="1C1200"/>
                </a:solidFill>
                <a:latin typeface="Cambria" pitchFamily="34" charset="0"/>
                <a:ea typeface="Cambria" pitchFamily="34" charset="-122"/>
                <a:cs typeface="Cambria" pitchFamily="34" charset="-120"/>
              </a:rPr>
              <a:t>"'Hear the mellow wedding bells — Golden bells!'"</a:t>
            </a:r>
            <a:endParaRPr lang="en-US" sz="1000" dirty="0"/>
          </a:p>
        </p:txBody>
      </p:sp>
      <p:sp>
        <p:nvSpPr>
          <p:cNvPr id="44" name="Text 42"/>
          <p:cNvSpPr/>
          <p:nvPr/>
        </p:nvSpPr>
        <p:spPr>
          <a:xfrm>
            <a:off x="5294376" y="4846320"/>
            <a:ext cx="3538728" cy="219456"/>
          </a:xfrm>
          <a:prstGeom prst="rect">
            <a:avLst/>
          </a:prstGeom>
          <a:noFill/>
          <a:ln/>
        </p:spPr>
        <p:txBody>
          <a:bodyPr wrap="square" rtlCol="0" anchor="ctr"/>
          <a:lstStyle/>
          <a:p>
            <a:pPr indent="0" marL="0">
              <a:buNone/>
            </a:pPr>
            <a:r>
              <a:rPr lang="en-US" sz="950" b="1" dirty="0">
                <a:solidFill>
                  <a:srgbClr val="D97706"/>
                </a:solidFill>
                <a:latin typeface="Calibri" pitchFamily="34" charset="0"/>
                <a:ea typeface="Calibri" pitchFamily="34" charset="-122"/>
                <a:cs typeface="Calibri" pitchFamily="34" charset="-120"/>
              </a:rPr>
              <a:t>Answer: Assonance (long 'e' in hear/bells; also onomatopoeia)</a:t>
            </a:r>
            <a:endParaRPr lang="en-US" sz="95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Device Identification Drill — Fragments 9–15 + Analysis Focus</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350" i="1" dirty="0">
                <a:solidFill>
                  <a:srgbClr val="78716C"/>
                </a:solidFill>
                <a:latin typeface="Calibri" pitchFamily="34" charset="0"/>
                <a:ea typeface="Calibri" pitchFamily="34" charset="-122"/>
                <a:cs typeface="Calibri" pitchFamily="34" charset="-120"/>
              </a:rPr>
              <a:t>These fragments emphasize devices where the analysis sentence is most commonly vague. Focus on writing the MECHANISM.</a:t>
            </a:r>
            <a:endParaRPr lang="en-US" sz="1350" dirty="0"/>
          </a:p>
        </p:txBody>
      </p:sp>
      <p:sp>
        <p:nvSpPr>
          <p:cNvPr id="5" name="Shape 3"/>
          <p:cNvSpPr/>
          <p:nvPr/>
        </p:nvSpPr>
        <p:spPr>
          <a:xfrm>
            <a:off x="457200" y="1353312"/>
            <a:ext cx="4160520" cy="841248"/>
          </a:xfrm>
          <a:prstGeom prst="roundRect">
            <a:avLst>
              <a:gd name="adj" fmla="val 8696"/>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566928" y="1444752"/>
            <a:ext cx="310896" cy="310896"/>
          </a:xfrm>
          <a:prstGeom prst="ellipse">
            <a:avLst/>
          </a:prstGeom>
          <a:solidFill>
            <a:srgbClr val="0E6B8A"/>
          </a:solidFill>
          <a:ln w="12700">
            <a:solidFill>
              <a:srgbClr val="0E6B8A"/>
            </a:solidFill>
            <a:prstDash val="solid"/>
          </a:ln>
        </p:spPr>
      </p:sp>
      <p:sp>
        <p:nvSpPr>
          <p:cNvPr id="7" name="Text 5"/>
          <p:cNvSpPr/>
          <p:nvPr/>
        </p:nvSpPr>
        <p:spPr>
          <a:xfrm>
            <a:off x="566928" y="1444752"/>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9</a:t>
            </a:r>
            <a:endParaRPr lang="en-US" sz="1100" dirty="0"/>
          </a:p>
        </p:txBody>
      </p:sp>
      <p:sp>
        <p:nvSpPr>
          <p:cNvPr id="8" name="Text 6"/>
          <p:cNvSpPr/>
          <p:nvPr/>
        </p:nvSpPr>
        <p:spPr>
          <a:xfrm>
            <a:off x="950976" y="1426464"/>
            <a:ext cx="3538728" cy="457200"/>
          </a:xfrm>
          <a:prstGeom prst="rect">
            <a:avLst/>
          </a:prstGeom>
          <a:noFill/>
          <a:ln/>
        </p:spPr>
        <p:txBody>
          <a:bodyPr wrap="square" rtlCol="0" anchor="ctr"/>
          <a:lstStyle/>
          <a:p>
            <a:pPr indent="0" marL="0">
              <a:buNone/>
            </a:pPr>
            <a:r>
              <a:rPr lang="en-US" sz="1000" i="1" dirty="0">
                <a:solidFill>
                  <a:srgbClr val="1C1200"/>
                </a:solidFill>
                <a:latin typeface="Cambria" pitchFamily="34" charset="0"/>
                <a:ea typeface="Cambria" pitchFamily="34" charset="-122"/>
                <a:cs typeface="Cambria" pitchFamily="34" charset="-120"/>
              </a:rPr>
              <a:t>"'The pen is mightier than the sword.'"</a:t>
            </a:r>
            <a:endParaRPr lang="en-US" sz="1000" dirty="0"/>
          </a:p>
        </p:txBody>
      </p:sp>
      <p:sp>
        <p:nvSpPr>
          <p:cNvPr id="9" name="Text 7"/>
          <p:cNvSpPr/>
          <p:nvPr/>
        </p:nvSpPr>
        <p:spPr>
          <a:xfrm>
            <a:off x="950976" y="1920240"/>
            <a:ext cx="3538728" cy="219456"/>
          </a:xfrm>
          <a:prstGeom prst="rect">
            <a:avLst/>
          </a:prstGeom>
          <a:noFill/>
          <a:ln/>
        </p:spPr>
        <p:txBody>
          <a:bodyPr wrap="square" rtlCol="0" anchor="ctr"/>
          <a:lstStyle/>
          <a:p>
            <a:pPr indent="0" marL="0">
              <a:buNone/>
            </a:pPr>
            <a:r>
              <a:rPr lang="en-US" sz="950" b="1" dirty="0">
                <a:solidFill>
                  <a:srgbClr val="0E6B8A"/>
                </a:solidFill>
                <a:latin typeface="Calibri" pitchFamily="34" charset="0"/>
                <a:ea typeface="Calibri" pitchFamily="34" charset="-122"/>
                <a:cs typeface="Calibri" pitchFamily="34" charset="-120"/>
              </a:rPr>
              <a:t>Answer: Metonymy (pen = written word; sword = violence/power)</a:t>
            </a:r>
            <a:endParaRPr lang="en-US" sz="950" dirty="0"/>
          </a:p>
        </p:txBody>
      </p:sp>
      <p:sp>
        <p:nvSpPr>
          <p:cNvPr id="10" name="Shape 8"/>
          <p:cNvSpPr/>
          <p:nvPr/>
        </p:nvSpPr>
        <p:spPr>
          <a:xfrm>
            <a:off x="4800600" y="1353312"/>
            <a:ext cx="4160520" cy="841248"/>
          </a:xfrm>
          <a:prstGeom prst="roundRect">
            <a:avLst>
              <a:gd name="adj" fmla="val 8696"/>
            </a:avLst>
          </a:prstGeom>
          <a:solidFill>
            <a:srgbClr val="FFF8F0"/>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1" name="Shape 9"/>
          <p:cNvSpPr/>
          <p:nvPr/>
        </p:nvSpPr>
        <p:spPr>
          <a:xfrm>
            <a:off x="4910328" y="1444752"/>
            <a:ext cx="310896" cy="310896"/>
          </a:xfrm>
          <a:prstGeom prst="ellipse">
            <a:avLst/>
          </a:prstGeom>
          <a:solidFill>
            <a:srgbClr val="0E6B8A"/>
          </a:solidFill>
          <a:ln w="12700">
            <a:solidFill>
              <a:srgbClr val="0E6B8A"/>
            </a:solidFill>
            <a:prstDash val="solid"/>
          </a:ln>
        </p:spPr>
      </p:sp>
      <p:sp>
        <p:nvSpPr>
          <p:cNvPr id="12" name="Text 10"/>
          <p:cNvSpPr/>
          <p:nvPr/>
        </p:nvSpPr>
        <p:spPr>
          <a:xfrm>
            <a:off x="4910328" y="1444752"/>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10</a:t>
            </a:r>
            <a:endParaRPr lang="en-US" sz="1100" dirty="0"/>
          </a:p>
        </p:txBody>
      </p:sp>
      <p:sp>
        <p:nvSpPr>
          <p:cNvPr id="13" name="Text 11"/>
          <p:cNvSpPr/>
          <p:nvPr/>
        </p:nvSpPr>
        <p:spPr>
          <a:xfrm>
            <a:off x="5294376" y="1426464"/>
            <a:ext cx="3538728" cy="457200"/>
          </a:xfrm>
          <a:prstGeom prst="rect">
            <a:avLst/>
          </a:prstGeom>
          <a:noFill/>
          <a:ln/>
        </p:spPr>
        <p:txBody>
          <a:bodyPr wrap="square" rtlCol="0" anchor="ctr"/>
          <a:lstStyle/>
          <a:p>
            <a:pPr indent="0" marL="0">
              <a:buNone/>
            </a:pPr>
            <a:r>
              <a:rPr lang="en-US" sz="1000" i="1" dirty="0">
                <a:solidFill>
                  <a:srgbClr val="1C1200"/>
                </a:solidFill>
                <a:latin typeface="Cambria" pitchFamily="34" charset="0"/>
                <a:ea typeface="Cambria" pitchFamily="34" charset="-122"/>
                <a:cs typeface="Cambria" pitchFamily="34" charset="-120"/>
              </a:rPr>
              <a:t>"'Out, out, brief candle! Life's but a walking shadow.'"</a:t>
            </a:r>
            <a:endParaRPr lang="en-US" sz="1000" dirty="0"/>
          </a:p>
        </p:txBody>
      </p:sp>
      <p:sp>
        <p:nvSpPr>
          <p:cNvPr id="14" name="Text 12"/>
          <p:cNvSpPr/>
          <p:nvPr/>
        </p:nvSpPr>
        <p:spPr>
          <a:xfrm>
            <a:off x="5294376" y="1920240"/>
            <a:ext cx="3538728" cy="219456"/>
          </a:xfrm>
          <a:prstGeom prst="rect">
            <a:avLst/>
          </a:prstGeom>
          <a:noFill/>
          <a:ln/>
        </p:spPr>
        <p:txBody>
          <a:bodyPr wrap="square" rtlCol="0" anchor="ctr"/>
          <a:lstStyle/>
          <a:p>
            <a:pPr indent="0" marL="0">
              <a:buNone/>
            </a:pPr>
            <a:r>
              <a:rPr lang="en-US" sz="950" b="1" dirty="0">
                <a:solidFill>
                  <a:srgbClr val="0E6B8A"/>
                </a:solidFill>
                <a:latin typeface="Calibri" pitchFamily="34" charset="0"/>
                <a:ea typeface="Calibri" pitchFamily="34" charset="-122"/>
                <a:cs typeface="Calibri" pitchFamily="34" charset="-120"/>
              </a:rPr>
              <a:t>Answer: Apostrophe + Metaphor</a:t>
            </a:r>
            <a:endParaRPr lang="en-US" sz="950" dirty="0"/>
          </a:p>
        </p:txBody>
      </p:sp>
      <p:sp>
        <p:nvSpPr>
          <p:cNvPr id="15" name="Shape 13"/>
          <p:cNvSpPr/>
          <p:nvPr/>
        </p:nvSpPr>
        <p:spPr>
          <a:xfrm>
            <a:off x="457200" y="2304288"/>
            <a:ext cx="4160520" cy="841248"/>
          </a:xfrm>
          <a:prstGeom prst="roundRect">
            <a:avLst>
              <a:gd name="adj" fmla="val 8696"/>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6" name="Shape 14"/>
          <p:cNvSpPr/>
          <p:nvPr/>
        </p:nvSpPr>
        <p:spPr>
          <a:xfrm>
            <a:off x="566928" y="2395728"/>
            <a:ext cx="310896" cy="310896"/>
          </a:xfrm>
          <a:prstGeom prst="ellipse">
            <a:avLst/>
          </a:prstGeom>
          <a:solidFill>
            <a:srgbClr val="0E6B8A"/>
          </a:solidFill>
          <a:ln w="12700">
            <a:solidFill>
              <a:srgbClr val="0E6B8A"/>
            </a:solidFill>
            <a:prstDash val="solid"/>
          </a:ln>
        </p:spPr>
      </p:sp>
      <p:sp>
        <p:nvSpPr>
          <p:cNvPr id="17" name="Text 15"/>
          <p:cNvSpPr/>
          <p:nvPr/>
        </p:nvSpPr>
        <p:spPr>
          <a:xfrm>
            <a:off x="566928" y="2395728"/>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11</a:t>
            </a:r>
            <a:endParaRPr lang="en-US" sz="1100" dirty="0"/>
          </a:p>
        </p:txBody>
      </p:sp>
      <p:sp>
        <p:nvSpPr>
          <p:cNvPr id="18" name="Text 16"/>
          <p:cNvSpPr/>
          <p:nvPr/>
        </p:nvSpPr>
        <p:spPr>
          <a:xfrm>
            <a:off x="950976" y="2377440"/>
            <a:ext cx="3538728" cy="457200"/>
          </a:xfrm>
          <a:prstGeom prst="rect">
            <a:avLst/>
          </a:prstGeom>
          <a:noFill/>
          <a:ln/>
        </p:spPr>
        <p:txBody>
          <a:bodyPr wrap="square" rtlCol="0" anchor="ctr"/>
          <a:lstStyle/>
          <a:p>
            <a:pPr indent="0" marL="0">
              <a:buNone/>
            </a:pPr>
            <a:r>
              <a:rPr lang="en-US" sz="1000" i="1" dirty="0">
                <a:solidFill>
                  <a:srgbClr val="1C1200"/>
                </a:solidFill>
                <a:latin typeface="Cambria" pitchFamily="34" charset="0"/>
                <a:ea typeface="Cambria" pitchFamily="34" charset="-122"/>
                <a:cs typeface="Cambria" pitchFamily="34" charset="-120"/>
              </a:rPr>
              <a:t>"'Stone walls do not a prison make, / Nor iron bars a cage.'"</a:t>
            </a:r>
            <a:endParaRPr lang="en-US" sz="1000" dirty="0"/>
          </a:p>
        </p:txBody>
      </p:sp>
      <p:sp>
        <p:nvSpPr>
          <p:cNvPr id="19" name="Text 17"/>
          <p:cNvSpPr/>
          <p:nvPr/>
        </p:nvSpPr>
        <p:spPr>
          <a:xfrm>
            <a:off x="950976" y="2871216"/>
            <a:ext cx="3538728" cy="219456"/>
          </a:xfrm>
          <a:prstGeom prst="rect">
            <a:avLst/>
          </a:prstGeom>
          <a:noFill/>
          <a:ln/>
        </p:spPr>
        <p:txBody>
          <a:bodyPr wrap="square" rtlCol="0" anchor="ctr"/>
          <a:lstStyle/>
          <a:p>
            <a:pPr indent="0" marL="0">
              <a:buNone/>
            </a:pPr>
            <a:r>
              <a:rPr lang="en-US" sz="950" b="1" dirty="0">
                <a:solidFill>
                  <a:srgbClr val="0E6B8A"/>
                </a:solidFill>
                <a:latin typeface="Calibri" pitchFamily="34" charset="0"/>
                <a:ea typeface="Calibri" pitchFamily="34" charset="-122"/>
                <a:cs typeface="Calibri" pitchFamily="34" charset="-120"/>
              </a:rPr>
              <a:t>Answer: Paradox (also: antithesis — stone/iron, not-make/make)</a:t>
            </a:r>
            <a:endParaRPr lang="en-US" sz="950" dirty="0"/>
          </a:p>
        </p:txBody>
      </p:sp>
      <p:sp>
        <p:nvSpPr>
          <p:cNvPr id="20" name="Shape 18"/>
          <p:cNvSpPr/>
          <p:nvPr/>
        </p:nvSpPr>
        <p:spPr>
          <a:xfrm>
            <a:off x="4800600" y="2304288"/>
            <a:ext cx="4160520" cy="841248"/>
          </a:xfrm>
          <a:prstGeom prst="roundRect">
            <a:avLst>
              <a:gd name="adj" fmla="val 8696"/>
            </a:avLst>
          </a:prstGeom>
          <a:solidFill>
            <a:srgbClr val="FFF8F0"/>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21" name="Shape 19"/>
          <p:cNvSpPr/>
          <p:nvPr/>
        </p:nvSpPr>
        <p:spPr>
          <a:xfrm>
            <a:off x="4910328" y="2395728"/>
            <a:ext cx="310896" cy="310896"/>
          </a:xfrm>
          <a:prstGeom prst="ellipse">
            <a:avLst/>
          </a:prstGeom>
          <a:solidFill>
            <a:srgbClr val="0E6B8A"/>
          </a:solidFill>
          <a:ln w="12700">
            <a:solidFill>
              <a:srgbClr val="0E6B8A"/>
            </a:solidFill>
            <a:prstDash val="solid"/>
          </a:ln>
        </p:spPr>
      </p:sp>
      <p:sp>
        <p:nvSpPr>
          <p:cNvPr id="22" name="Text 20"/>
          <p:cNvSpPr/>
          <p:nvPr/>
        </p:nvSpPr>
        <p:spPr>
          <a:xfrm>
            <a:off x="4910328" y="2395728"/>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12</a:t>
            </a:r>
            <a:endParaRPr lang="en-US" sz="1100" dirty="0"/>
          </a:p>
        </p:txBody>
      </p:sp>
      <p:sp>
        <p:nvSpPr>
          <p:cNvPr id="23" name="Text 21"/>
          <p:cNvSpPr/>
          <p:nvPr/>
        </p:nvSpPr>
        <p:spPr>
          <a:xfrm>
            <a:off x="5294376" y="2377440"/>
            <a:ext cx="3538728" cy="457200"/>
          </a:xfrm>
          <a:prstGeom prst="rect">
            <a:avLst/>
          </a:prstGeom>
          <a:noFill/>
          <a:ln/>
        </p:spPr>
        <p:txBody>
          <a:bodyPr wrap="square" rtlCol="0" anchor="ctr"/>
          <a:lstStyle/>
          <a:p>
            <a:pPr indent="0" marL="0">
              <a:buNone/>
            </a:pPr>
            <a:r>
              <a:rPr lang="en-US" sz="1000" i="1" dirty="0">
                <a:solidFill>
                  <a:srgbClr val="1C1200"/>
                </a:solidFill>
                <a:latin typeface="Cambria" pitchFamily="34" charset="0"/>
                <a:ea typeface="Cambria" pitchFamily="34" charset="-122"/>
                <a:cs typeface="Cambria" pitchFamily="34" charset="-120"/>
              </a:rPr>
              <a:t>"'The old gray mare ain't what she used to be.'"</a:t>
            </a:r>
            <a:endParaRPr lang="en-US" sz="1000" dirty="0"/>
          </a:p>
        </p:txBody>
      </p:sp>
      <p:sp>
        <p:nvSpPr>
          <p:cNvPr id="24" name="Text 22"/>
          <p:cNvSpPr/>
          <p:nvPr/>
        </p:nvSpPr>
        <p:spPr>
          <a:xfrm>
            <a:off x="5294376" y="2871216"/>
            <a:ext cx="3538728" cy="219456"/>
          </a:xfrm>
          <a:prstGeom prst="rect">
            <a:avLst/>
          </a:prstGeom>
          <a:noFill/>
          <a:ln/>
        </p:spPr>
        <p:txBody>
          <a:bodyPr wrap="square" rtlCol="0" anchor="ctr"/>
          <a:lstStyle/>
          <a:p>
            <a:pPr indent="0" marL="0">
              <a:buNone/>
            </a:pPr>
            <a:r>
              <a:rPr lang="en-US" sz="950" b="1" dirty="0">
                <a:solidFill>
                  <a:srgbClr val="0E6B8A"/>
                </a:solidFill>
                <a:latin typeface="Calibri" pitchFamily="34" charset="0"/>
                <a:ea typeface="Calibri" pitchFamily="34" charset="-122"/>
                <a:cs typeface="Calibri" pitchFamily="34" charset="-120"/>
              </a:rPr>
              <a:t>Answer: Understatement (or: litotes via negation)</a:t>
            </a:r>
            <a:endParaRPr lang="en-US" sz="950" dirty="0"/>
          </a:p>
        </p:txBody>
      </p:sp>
      <p:sp>
        <p:nvSpPr>
          <p:cNvPr id="25" name="Shape 23"/>
          <p:cNvSpPr/>
          <p:nvPr/>
        </p:nvSpPr>
        <p:spPr>
          <a:xfrm>
            <a:off x="457200" y="3255264"/>
            <a:ext cx="4160520" cy="841248"/>
          </a:xfrm>
          <a:prstGeom prst="roundRect">
            <a:avLst>
              <a:gd name="adj" fmla="val 8696"/>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26" name="Shape 24"/>
          <p:cNvSpPr/>
          <p:nvPr/>
        </p:nvSpPr>
        <p:spPr>
          <a:xfrm>
            <a:off x="566928" y="3346704"/>
            <a:ext cx="310896" cy="310896"/>
          </a:xfrm>
          <a:prstGeom prst="ellipse">
            <a:avLst/>
          </a:prstGeom>
          <a:solidFill>
            <a:srgbClr val="0E6B8A"/>
          </a:solidFill>
          <a:ln w="12700">
            <a:solidFill>
              <a:srgbClr val="0E6B8A"/>
            </a:solidFill>
            <a:prstDash val="solid"/>
          </a:ln>
        </p:spPr>
      </p:sp>
      <p:sp>
        <p:nvSpPr>
          <p:cNvPr id="27" name="Text 25"/>
          <p:cNvSpPr/>
          <p:nvPr/>
        </p:nvSpPr>
        <p:spPr>
          <a:xfrm>
            <a:off x="566928" y="3346704"/>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13</a:t>
            </a:r>
            <a:endParaRPr lang="en-US" sz="1100" dirty="0"/>
          </a:p>
        </p:txBody>
      </p:sp>
      <p:sp>
        <p:nvSpPr>
          <p:cNvPr id="28" name="Text 26"/>
          <p:cNvSpPr/>
          <p:nvPr/>
        </p:nvSpPr>
        <p:spPr>
          <a:xfrm>
            <a:off x="950976" y="3328416"/>
            <a:ext cx="3538728" cy="457200"/>
          </a:xfrm>
          <a:prstGeom prst="rect">
            <a:avLst/>
          </a:prstGeom>
          <a:noFill/>
          <a:ln/>
        </p:spPr>
        <p:txBody>
          <a:bodyPr wrap="square" rtlCol="0" anchor="ctr"/>
          <a:lstStyle/>
          <a:p>
            <a:pPr indent="0" marL="0">
              <a:buNone/>
            </a:pPr>
            <a:r>
              <a:rPr lang="en-US" sz="1000" i="1" dirty="0">
                <a:solidFill>
                  <a:srgbClr val="1C1200"/>
                </a:solidFill>
                <a:latin typeface="Cambria" pitchFamily="34" charset="0"/>
                <a:ea typeface="Cambria" pitchFamily="34" charset="-122"/>
                <a:cs typeface="Cambria" pitchFamily="34" charset="-120"/>
              </a:rPr>
              <a:t>"'This is the beginning of the end.'"</a:t>
            </a:r>
            <a:endParaRPr lang="en-US" sz="1000" dirty="0"/>
          </a:p>
        </p:txBody>
      </p:sp>
      <p:sp>
        <p:nvSpPr>
          <p:cNvPr id="29" name="Text 27"/>
          <p:cNvSpPr/>
          <p:nvPr/>
        </p:nvSpPr>
        <p:spPr>
          <a:xfrm>
            <a:off x="950976" y="3822192"/>
            <a:ext cx="3538728" cy="219456"/>
          </a:xfrm>
          <a:prstGeom prst="rect">
            <a:avLst/>
          </a:prstGeom>
          <a:noFill/>
          <a:ln/>
        </p:spPr>
        <p:txBody>
          <a:bodyPr wrap="square" rtlCol="0" anchor="ctr"/>
          <a:lstStyle/>
          <a:p>
            <a:pPr indent="0" marL="0">
              <a:buNone/>
            </a:pPr>
            <a:r>
              <a:rPr lang="en-US" sz="950" b="1" dirty="0">
                <a:solidFill>
                  <a:srgbClr val="0E6B8A"/>
                </a:solidFill>
                <a:latin typeface="Calibri" pitchFamily="34" charset="0"/>
                <a:ea typeface="Calibri" pitchFamily="34" charset="-122"/>
                <a:cs typeface="Calibri" pitchFamily="34" charset="-120"/>
              </a:rPr>
              <a:t>Answer: Oxymoron (beginning/end are antonyms compressed)</a:t>
            </a:r>
            <a:endParaRPr lang="en-US" sz="950" dirty="0"/>
          </a:p>
        </p:txBody>
      </p:sp>
      <p:sp>
        <p:nvSpPr>
          <p:cNvPr id="30" name="Shape 28"/>
          <p:cNvSpPr/>
          <p:nvPr/>
        </p:nvSpPr>
        <p:spPr>
          <a:xfrm>
            <a:off x="4800600" y="3255264"/>
            <a:ext cx="4160520" cy="841248"/>
          </a:xfrm>
          <a:prstGeom prst="roundRect">
            <a:avLst>
              <a:gd name="adj" fmla="val 8696"/>
            </a:avLst>
          </a:prstGeom>
          <a:solidFill>
            <a:srgbClr val="FFF8F0"/>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31" name="Shape 29"/>
          <p:cNvSpPr/>
          <p:nvPr/>
        </p:nvSpPr>
        <p:spPr>
          <a:xfrm>
            <a:off x="4910328" y="3346704"/>
            <a:ext cx="310896" cy="310896"/>
          </a:xfrm>
          <a:prstGeom prst="ellipse">
            <a:avLst/>
          </a:prstGeom>
          <a:solidFill>
            <a:srgbClr val="0E6B8A"/>
          </a:solidFill>
          <a:ln w="12700">
            <a:solidFill>
              <a:srgbClr val="0E6B8A"/>
            </a:solidFill>
            <a:prstDash val="solid"/>
          </a:ln>
        </p:spPr>
      </p:sp>
      <p:sp>
        <p:nvSpPr>
          <p:cNvPr id="32" name="Text 30"/>
          <p:cNvSpPr/>
          <p:nvPr/>
        </p:nvSpPr>
        <p:spPr>
          <a:xfrm>
            <a:off x="4910328" y="3346704"/>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14</a:t>
            </a:r>
            <a:endParaRPr lang="en-US" sz="1100" dirty="0"/>
          </a:p>
        </p:txBody>
      </p:sp>
      <p:sp>
        <p:nvSpPr>
          <p:cNvPr id="33" name="Text 31"/>
          <p:cNvSpPr/>
          <p:nvPr/>
        </p:nvSpPr>
        <p:spPr>
          <a:xfrm>
            <a:off x="5294376" y="3328416"/>
            <a:ext cx="3538728" cy="457200"/>
          </a:xfrm>
          <a:prstGeom prst="rect">
            <a:avLst/>
          </a:prstGeom>
          <a:noFill/>
          <a:ln/>
        </p:spPr>
        <p:txBody>
          <a:bodyPr wrap="square" rtlCol="0" anchor="ctr"/>
          <a:lstStyle/>
          <a:p>
            <a:pPr indent="0" marL="0">
              <a:buNone/>
            </a:pPr>
            <a:r>
              <a:rPr lang="en-US" sz="1000" i="1" dirty="0">
                <a:solidFill>
                  <a:srgbClr val="1C1200"/>
                </a:solidFill>
                <a:latin typeface="Cambria" pitchFamily="34" charset="0"/>
                <a:ea typeface="Cambria" pitchFamily="34" charset="-122"/>
                <a:cs typeface="Cambria" pitchFamily="34" charset="-120"/>
              </a:rPr>
              <a:t>"'Fair is foul and foul is fair.' (Macbeth)"</a:t>
            </a:r>
            <a:endParaRPr lang="en-US" sz="1000" dirty="0"/>
          </a:p>
        </p:txBody>
      </p:sp>
      <p:sp>
        <p:nvSpPr>
          <p:cNvPr id="34" name="Text 32"/>
          <p:cNvSpPr/>
          <p:nvPr/>
        </p:nvSpPr>
        <p:spPr>
          <a:xfrm>
            <a:off x="5294376" y="3822192"/>
            <a:ext cx="3538728" cy="219456"/>
          </a:xfrm>
          <a:prstGeom prst="rect">
            <a:avLst/>
          </a:prstGeom>
          <a:noFill/>
          <a:ln/>
        </p:spPr>
        <p:txBody>
          <a:bodyPr wrap="square" rtlCol="0" anchor="ctr"/>
          <a:lstStyle/>
          <a:p>
            <a:pPr indent="0" marL="0">
              <a:buNone/>
            </a:pPr>
            <a:r>
              <a:rPr lang="en-US" sz="950" b="1" dirty="0">
                <a:solidFill>
                  <a:srgbClr val="0E6B8A"/>
                </a:solidFill>
                <a:latin typeface="Calibri" pitchFamily="34" charset="0"/>
                <a:ea typeface="Calibri" pitchFamily="34" charset="-122"/>
                <a:cs typeface="Calibri" pitchFamily="34" charset="-120"/>
              </a:rPr>
              <a:t>Answer: Chiasmus (A-B / B-A reversal) + Paradox</a:t>
            </a:r>
            <a:endParaRPr lang="en-US" sz="950" dirty="0"/>
          </a:p>
        </p:txBody>
      </p:sp>
      <p:sp>
        <p:nvSpPr>
          <p:cNvPr id="35" name="Shape 33"/>
          <p:cNvSpPr/>
          <p:nvPr/>
        </p:nvSpPr>
        <p:spPr>
          <a:xfrm>
            <a:off x="457200" y="4206240"/>
            <a:ext cx="8229600" cy="841248"/>
          </a:xfrm>
          <a:prstGeom prst="roundRect">
            <a:avLst>
              <a:gd name="adj" fmla="val 8696"/>
            </a:avLst>
          </a:prstGeom>
          <a:solidFill>
            <a:srgbClr val="F5F3FF"/>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36" name="Shape 34"/>
          <p:cNvSpPr/>
          <p:nvPr/>
        </p:nvSpPr>
        <p:spPr>
          <a:xfrm>
            <a:off x="621792" y="4297680"/>
            <a:ext cx="310896" cy="310896"/>
          </a:xfrm>
          <a:prstGeom prst="ellipse">
            <a:avLst/>
          </a:prstGeom>
          <a:solidFill>
            <a:srgbClr val="5B21B6"/>
          </a:solidFill>
          <a:ln w="12700">
            <a:solidFill>
              <a:srgbClr val="5B21B6"/>
            </a:solidFill>
            <a:prstDash val="solid"/>
          </a:ln>
        </p:spPr>
      </p:sp>
      <p:sp>
        <p:nvSpPr>
          <p:cNvPr id="37" name="Text 35"/>
          <p:cNvSpPr/>
          <p:nvPr/>
        </p:nvSpPr>
        <p:spPr>
          <a:xfrm>
            <a:off x="621792" y="4297680"/>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15</a:t>
            </a:r>
            <a:endParaRPr lang="en-US" sz="1100" dirty="0"/>
          </a:p>
        </p:txBody>
      </p:sp>
      <p:sp>
        <p:nvSpPr>
          <p:cNvPr id="38" name="Text 36"/>
          <p:cNvSpPr/>
          <p:nvPr/>
        </p:nvSpPr>
        <p:spPr>
          <a:xfrm>
            <a:off x="1005840" y="4279392"/>
            <a:ext cx="7498080" cy="310896"/>
          </a:xfrm>
          <a:prstGeom prst="rect">
            <a:avLst/>
          </a:prstGeom>
          <a:noFill/>
          <a:ln/>
        </p:spPr>
        <p:txBody>
          <a:bodyPr wrap="square" rtlCol="0" anchor="ctr"/>
          <a:lstStyle/>
          <a:p>
            <a:pPr indent="0" marL="0">
              <a:buNone/>
            </a:pPr>
            <a:r>
              <a:rPr lang="en-US" sz="1100" dirty="0">
                <a:solidFill>
                  <a:srgbClr val="1C1200"/>
                </a:solidFill>
                <a:latin typeface="Calibri" pitchFamily="34" charset="0"/>
                <a:ea typeface="Calibri" pitchFamily="34" charset="-122"/>
                <a:cs typeface="Calibri" pitchFamily="34" charset="-120"/>
              </a:rPr>
              <a:t>"'The Oval Office announced today...'"  →  Device: Metonymy (Oval Office = the President or administration)</a:t>
            </a:r>
            <a:endParaRPr lang="en-US" sz="1100" dirty="0"/>
          </a:p>
        </p:txBody>
      </p:sp>
      <p:sp>
        <p:nvSpPr>
          <p:cNvPr id="39" name="Text 37"/>
          <p:cNvSpPr/>
          <p:nvPr/>
        </p:nvSpPr>
        <p:spPr>
          <a:xfrm>
            <a:off x="1005840" y="4608576"/>
            <a:ext cx="7498080" cy="402336"/>
          </a:xfrm>
          <a:prstGeom prst="rect">
            <a:avLst/>
          </a:prstGeom>
          <a:noFill/>
          <a:ln/>
        </p:spPr>
        <p:txBody>
          <a:bodyPr wrap="square" rtlCol="0" anchor="ctr"/>
          <a:lstStyle/>
          <a:p>
            <a:pPr indent="0" marL="0">
              <a:buNone/>
            </a:pPr>
            <a:r>
              <a:rPr lang="en-US" sz="1000" i="1" dirty="0">
                <a:solidFill>
                  <a:srgbClr val="1C1200"/>
                </a:solidFill>
                <a:latin typeface="Calibri" pitchFamily="34" charset="0"/>
                <a:ea typeface="Calibri" pitchFamily="34" charset="-122"/>
                <a:cs typeface="Calibri" pitchFamily="34" charset="-120"/>
              </a:rPr>
              <a:t>Model analysis sentence: 'The metonymy — 'Oval Office' for the President — substitutes the physical location of authority for the person who inhabits it, which depersonalizes the announcement and makes the decision seem institutional rather than individual, suggesting that the choice belongs to the office (and its permanence) rather than to any particular occupant.'</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Learning Objectives</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350" dirty="0">
                <a:solidFill>
                  <a:srgbClr val="78716C"/>
                </a:solidFill>
                <a:latin typeface="Calibri" pitchFamily="34" charset="0"/>
                <a:ea typeface="Calibri" pitchFamily="34" charset="-122"/>
                <a:cs typeface="Calibri" pitchFamily="34" charset="-120"/>
              </a:rPr>
              <a:t>By the end of this unit, students will be able to:</a:t>
            </a:r>
            <a:endParaRPr lang="en-US" sz="1350" dirty="0"/>
          </a:p>
        </p:txBody>
      </p:sp>
      <p:sp>
        <p:nvSpPr>
          <p:cNvPr id="5" name="Shape 3"/>
          <p:cNvSpPr/>
          <p:nvPr/>
        </p:nvSpPr>
        <p:spPr>
          <a:xfrm>
            <a:off x="457200" y="1490472"/>
            <a:ext cx="274320" cy="274320"/>
          </a:xfrm>
          <a:prstGeom prst="ellipse">
            <a:avLst/>
          </a:prstGeom>
          <a:solidFill>
            <a:srgbClr val="D97706"/>
          </a:solidFill>
          <a:ln w="12700">
            <a:solidFill>
              <a:srgbClr val="D97706"/>
            </a:solidFill>
            <a:prstDash val="solid"/>
          </a:ln>
        </p:spPr>
      </p:sp>
      <p:sp>
        <p:nvSpPr>
          <p:cNvPr id="6" name="Text 4"/>
          <p:cNvSpPr/>
          <p:nvPr/>
        </p:nvSpPr>
        <p:spPr>
          <a:xfrm>
            <a:off x="457200" y="1490472"/>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7" name="Text 5"/>
          <p:cNvSpPr/>
          <p:nvPr/>
        </p:nvSpPr>
        <p:spPr>
          <a:xfrm>
            <a:off x="877824" y="1408176"/>
            <a:ext cx="7808976" cy="457200"/>
          </a:xfrm>
          <a:prstGeom prst="rect">
            <a:avLst/>
          </a:prstGeom>
          <a:noFill/>
          <a:ln/>
        </p:spPr>
        <p:txBody>
          <a:bodyPr wrap="square" rtlCol="0" anchor="ctr"/>
          <a:lstStyle/>
          <a:p>
            <a:pPr indent="0" marL="0">
              <a:buNone/>
            </a:pPr>
            <a:r>
              <a:rPr lang="en-US" sz="1300" dirty="0">
                <a:solidFill>
                  <a:srgbClr val="1C1200"/>
                </a:solidFill>
                <a:latin typeface="Calibri" pitchFamily="34" charset="0"/>
                <a:ea typeface="Calibri" pitchFamily="34" charset="-122"/>
                <a:cs typeface="Calibri" pitchFamily="34" charset="-120"/>
              </a:rPr>
              <a:t>Define and identify all 30 core rhetorical and literary devices when they appear in AP exam passages</a:t>
            </a:r>
            <a:endParaRPr lang="en-US" sz="1300" dirty="0"/>
          </a:p>
        </p:txBody>
      </p:sp>
      <p:sp>
        <p:nvSpPr>
          <p:cNvPr id="8" name="Shape 6"/>
          <p:cNvSpPr/>
          <p:nvPr/>
        </p:nvSpPr>
        <p:spPr>
          <a:xfrm>
            <a:off x="457200" y="2157984"/>
            <a:ext cx="274320" cy="274320"/>
          </a:xfrm>
          <a:prstGeom prst="ellipse">
            <a:avLst/>
          </a:prstGeom>
          <a:solidFill>
            <a:srgbClr val="D97706"/>
          </a:solidFill>
          <a:ln w="12700">
            <a:solidFill>
              <a:srgbClr val="D97706"/>
            </a:solidFill>
            <a:prstDash val="solid"/>
          </a:ln>
        </p:spPr>
      </p:sp>
      <p:sp>
        <p:nvSpPr>
          <p:cNvPr id="9" name="Text 7"/>
          <p:cNvSpPr/>
          <p:nvPr/>
        </p:nvSpPr>
        <p:spPr>
          <a:xfrm>
            <a:off x="457200" y="2157984"/>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0" name="Text 8"/>
          <p:cNvSpPr/>
          <p:nvPr/>
        </p:nvSpPr>
        <p:spPr>
          <a:xfrm>
            <a:off x="877824" y="2075688"/>
            <a:ext cx="7808976" cy="457200"/>
          </a:xfrm>
          <a:prstGeom prst="rect">
            <a:avLst/>
          </a:prstGeom>
          <a:noFill/>
          <a:ln/>
        </p:spPr>
        <p:txBody>
          <a:bodyPr wrap="square" rtlCol="0" anchor="ctr"/>
          <a:lstStyle/>
          <a:p>
            <a:pPr indent="0" marL="0">
              <a:buNone/>
            </a:pPr>
            <a:r>
              <a:rPr lang="en-US" sz="1300" dirty="0">
                <a:solidFill>
                  <a:srgbClr val="1C1200"/>
                </a:solidFill>
                <a:latin typeface="Calibri" pitchFamily="34" charset="0"/>
                <a:ea typeface="Calibri" pitchFamily="34" charset="-122"/>
                <a:cs typeface="Calibri" pitchFamily="34" charset="-120"/>
              </a:rPr>
              <a:t>Distinguish near-synonym devices that appear on MC questions: metaphor vs. simile, juxtaposition vs. antithesis, tone vs. mood, assonance vs. consonance</a:t>
            </a:r>
            <a:endParaRPr lang="en-US" sz="1300" dirty="0"/>
          </a:p>
        </p:txBody>
      </p:sp>
      <p:sp>
        <p:nvSpPr>
          <p:cNvPr id="11" name="Shape 9"/>
          <p:cNvSpPr/>
          <p:nvPr/>
        </p:nvSpPr>
        <p:spPr>
          <a:xfrm>
            <a:off x="457200" y="2825496"/>
            <a:ext cx="274320" cy="274320"/>
          </a:xfrm>
          <a:prstGeom prst="ellipse">
            <a:avLst/>
          </a:prstGeom>
          <a:solidFill>
            <a:srgbClr val="D97706"/>
          </a:solidFill>
          <a:ln w="12700">
            <a:solidFill>
              <a:srgbClr val="D97706"/>
            </a:solidFill>
            <a:prstDash val="solid"/>
          </a:ln>
        </p:spPr>
      </p:sp>
      <p:sp>
        <p:nvSpPr>
          <p:cNvPr id="12" name="Text 10"/>
          <p:cNvSpPr/>
          <p:nvPr/>
        </p:nvSpPr>
        <p:spPr>
          <a:xfrm>
            <a:off x="457200" y="2825496"/>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13" name="Text 11"/>
          <p:cNvSpPr/>
          <p:nvPr/>
        </p:nvSpPr>
        <p:spPr>
          <a:xfrm>
            <a:off x="877824" y="2743200"/>
            <a:ext cx="7808976" cy="457200"/>
          </a:xfrm>
          <a:prstGeom prst="rect">
            <a:avLst/>
          </a:prstGeom>
          <a:noFill/>
          <a:ln/>
        </p:spPr>
        <p:txBody>
          <a:bodyPr wrap="square" rtlCol="0" anchor="ctr"/>
          <a:lstStyle/>
          <a:p>
            <a:pPr indent="0" marL="0">
              <a:buNone/>
            </a:pPr>
            <a:r>
              <a:rPr lang="en-US" sz="1300" dirty="0">
                <a:solidFill>
                  <a:srgbClr val="1C1200"/>
                </a:solidFill>
                <a:latin typeface="Calibri" pitchFamily="34" charset="0"/>
                <a:ea typeface="Calibri" pitchFamily="34" charset="-122"/>
                <a:cs typeface="Calibri" pitchFamily="34" charset="-120"/>
              </a:rPr>
              <a:t>Write an analysis sentence for any identified device — naming the device, explaining its mechanism, and stating what effect it creates</a:t>
            </a:r>
            <a:endParaRPr lang="en-US" sz="1300" dirty="0"/>
          </a:p>
        </p:txBody>
      </p:sp>
      <p:sp>
        <p:nvSpPr>
          <p:cNvPr id="14" name="Shape 12"/>
          <p:cNvSpPr/>
          <p:nvPr/>
        </p:nvSpPr>
        <p:spPr>
          <a:xfrm>
            <a:off x="457200" y="3493008"/>
            <a:ext cx="274320" cy="274320"/>
          </a:xfrm>
          <a:prstGeom prst="ellipse">
            <a:avLst/>
          </a:prstGeom>
          <a:solidFill>
            <a:srgbClr val="D97706"/>
          </a:solidFill>
          <a:ln w="12700">
            <a:solidFill>
              <a:srgbClr val="D97706"/>
            </a:solidFill>
            <a:prstDash val="solid"/>
          </a:ln>
        </p:spPr>
      </p:sp>
      <p:sp>
        <p:nvSpPr>
          <p:cNvPr id="15" name="Text 13"/>
          <p:cNvSpPr/>
          <p:nvPr/>
        </p:nvSpPr>
        <p:spPr>
          <a:xfrm>
            <a:off x="457200" y="3493008"/>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16" name="Text 14"/>
          <p:cNvSpPr/>
          <p:nvPr/>
        </p:nvSpPr>
        <p:spPr>
          <a:xfrm>
            <a:off x="877824" y="3410712"/>
            <a:ext cx="7808976" cy="457200"/>
          </a:xfrm>
          <a:prstGeom prst="rect">
            <a:avLst/>
          </a:prstGeom>
          <a:noFill/>
          <a:ln/>
        </p:spPr>
        <p:txBody>
          <a:bodyPr wrap="square" rtlCol="0" anchor="ctr"/>
          <a:lstStyle/>
          <a:p>
            <a:pPr indent="0" marL="0">
              <a:buNone/>
            </a:pPr>
            <a:r>
              <a:rPr lang="en-US" sz="1300" dirty="0">
                <a:solidFill>
                  <a:srgbClr val="1C1200"/>
                </a:solidFill>
                <a:latin typeface="Calibri" pitchFamily="34" charset="0"/>
                <a:ea typeface="Calibri" pitchFamily="34" charset="-122"/>
                <a:cs typeface="Calibri" pitchFamily="34" charset="-120"/>
              </a:rPr>
              <a:t>Choose the more precise device name when two or more could apply — using the near-synonym distinctions as tiebreakers</a:t>
            </a:r>
            <a:endParaRPr lang="en-US" sz="1300" dirty="0"/>
          </a:p>
        </p:txBody>
      </p:sp>
      <p:sp>
        <p:nvSpPr>
          <p:cNvPr id="17" name="Shape 15"/>
          <p:cNvSpPr/>
          <p:nvPr/>
        </p:nvSpPr>
        <p:spPr>
          <a:xfrm>
            <a:off x="457200" y="4160520"/>
            <a:ext cx="274320" cy="274320"/>
          </a:xfrm>
          <a:prstGeom prst="ellipse">
            <a:avLst/>
          </a:prstGeom>
          <a:solidFill>
            <a:srgbClr val="D97706"/>
          </a:solidFill>
          <a:ln w="12700">
            <a:solidFill>
              <a:srgbClr val="D97706"/>
            </a:solidFill>
            <a:prstDash val="solid"/>
          </a:ln>
        </p:spPr>
      </p:sp>
      <p:sp>
        <p:nvSpPr>
          <p:cNvPr id="18" name="Text 16"/>
          <p:cNvSpPr/>
          <p:nvPr/>
        </p:nvSpPr>
        <p:spPr>
          <a:xfrm>
            <a:off x="457200" y="4160520"/>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19" name="Text 17"/>
          <p:cNvSpPr/>
          <p:nvPr/>
        </p:nvSpPr>
        <p:spPr>
          <a:xfrm>
            <a:off x="877824" y="4078224"/>
            <a:ext cx="7808976" cy="457200"/>
          </a:xfrm>
          <a:prstGeom prst="rect">
            <a:avLst/>
          </a:prstGeom>
          <a:noFill/>
          <a:ln/>
        </p:spPr>
        <p:txBody>
          <a:bodyPr wrap="square" rtlCol="0" anchor="ctr"/>
          <a:lstStyle/>
          <a:p>
            <a:pPr indent="0" marL="0">
              <a:buNone/>
            </a:pPr>
            <a:r>
              <a:rPr lang="en-US" sz="1300" dirty="0">
                <a:solidFill>
                  <a:srgbClr val="1C1200"/>
                </a:solidFill>
                <a:latin typeface="Calibri" pitchFamily="34" charset="0"/>
                <a:ea typeface="Calibri" pitchFamily="34" charset="-122"/>
                <a:cs typeface="Calibri" pitchFamily="34" charset="-120"/>
              </a:rPr>
              <a:t>Apply device identification and analysis under timed conditions: 30 seconds to identify, 90 seconds to write the analysis sentence</a:t>
            </a:r>
            <a:endParaRPr lang="en-US" sz="13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1C1200"/>
        </a:solidFill>
      </p:bgPr>
    </p:bg>
    <p:spTree>
      <p:nvGrpSpPr>
        <p:cNvPr id="1" name=""/>
        <p:cNvGrpSpPr/>
        <p:nvPr/>
      </p:nvGrpSpPr>
      <p:grpSpPr>
        <a:xfrm>
          <a:off x="0" y="0"/>
          <a:ext cx="0" cy="0"/>
          <a:chOff x="0" y="0"/>
          <a:chExt cx="0" cy="0"/>
        </a:xfrm>
      </p:grpSpPr>
      <p:sp>
        <p:nvSpPr>
          <p:cNvPr id="2" name="Text 0"/>
          <p:cNvSpPr/>
          <p:nvPr/>
        </p:nvSpPr>
        <p:spPr>
          <a:xfrm>
            <a:off x="457200" y="164592"/>
            <a:ext cx="8229600" cy="402336"/>
          </a:xfrm>
          <a:prstGeom prst="rect">
            <a:avLst/>
          </a:prstGeom>
          <a:noFill/>
          <a:ln/>
        </p:spPr>
        <p:txBody>
          <a:bodyPr wrap="square" rtlCol="0" anchor="ctr"/>
          <a:lstStyle/>
          <a:p>
            <a:pPr indent="0" marL="0">
              <a:buNone/>
            </a:pPr>
            <a:r>
              <a:rPr lang="en-US" sz="1300" b="1" spc="400" kern="0" dirty="0">
                <a:solidFill>
                  <a:srgbClr val="000000"/>
                </a:solidFill>
                <a:latin typeface="Calibri" pitchFamily="34" charset="0"/>
                <a:ea typeface="Calibri" pitchFamily="34" charset="-122"/>
                <a:cs typeface="Calibri" pitchFamily="34" charset="-120"/>
              </a:rPr>
              <a:t>BELL RINGER SERIES — 5 Daily Cards</a:t>
            </a:r>
            <a:endParaRPr lang="en-US" sz="1300" dirty="0"/>
          </a:p>
        </p:txBody>
      </p:sp>
      <p:sp>
        <p:nvSpPr>
          <p:cNvPr id="3" name="Text 1"/>
          <p:cNvSpPr/>
          <p:nvPr/>
        </p:nvSpPr>
        <p:spPr>
          <a:xfrm>
            <a:off x="457200" y="621792"/>
            <a:ext cx="8229600" cy="310896"/>
          </a:xfrm>
          <a:prstGeom prst="rect">
            <a:avLst/>
          </a:prstGeom>
          <a:noFill/>
          <a:ln/>
        </p:spPr>
        <p:txBody>
          <a:bodyPr wrap="square" rtlCol="0" anchor="ctr"/>
          <a:lstStyle/>
          <a:p>
            <a:pPr indent="0" marL="0">
              <a:buNone/>
            </a:pPr>
            <a:r>
              <a:rPr lang="en-US" sz="1300" dirty="0">
                <a:solidFill>
                  <a:srgbClr val="FDE68A"/>
                </a:solidFill>
                <a:latin typeface="Calibri" pitchFamily="34" charset="0"/>
                <a:ea typeface="Calibri" pitchFamily="34" charset="-122"/>
                <a:cs typeface="Calibri" pitchFamily="34" charset="-120"/>
              </a:rPr>
              <a:t>One device per day for a full week. Each card presents an exam-wording scenario and asks for identification + analysis.</a:t>
            </a:r>
            <a:endParaRPr lang="en-US" sz="1300" dirty="0"/>
          </a:p>
        </p:txBody>
      </p:sp>
      <p:sp>
        <p:nvSpPr>
          <p:cNvPr id="4" name="Shape 2"/>
          <p:cNvSpPr/>
          <p:nvPr/>
        </p:nvSpPr>
        <p:spPr>
          <a:xfrm>
            <a:off x="457200" y="1005840"/>
            <a:ext cx="2651760" cy="1920240"/>
          </a:xfrm>
          <a:prstGeom prst="roundRect">
            <a:avLst>
              <a:gd name="adj" fmla="val 3810"/>
            </a:avLst>
          </a:prstGeom>
          <a:solidFill>
            <a:srgbClr val="0C0A00"/>
          </a:solidFill>
          <a:ln w="10160">
            <a:solidFill>
              <a:srgbClr val="D97706"/>
            </a:solidFill>
            <a:prstDash val="solid"/>
          </a:ln>
        </p:spPr>
      </p:sp>
      <p:sp>
        <p:nvSpPr>
          <p:cNvPr id="5" name="Shape 3"/>
          <p:cNvSpPr/>
          <p:nvPr/>
        </p:nvSpPr>
        <p:spPr>
          <a:xfrm>
            <a:off x="566928" y="1097280"/>
            <a:ext cx="914400" cy="237744"/>
          </a:xfrm>
          <a:prstGeom prst="roundRect">
            <a:avLst>
              <a:gd name="adj" fmla="val 15385"/>
            </a:avLst>
          </a:prstGeom>
          <a:solidFill>
            <a:srgbClr val="D97706"/>
          </a:solidFill>
          <a:ln w="12700">
            <a:solidFill>
              <a:srgbClr val="D97706"/>
            </a:solidFill>
            <a:prstDash val="solid"/>
          </a:ln>
        </p:spPr>
      </p:sp>
      <p:sp>
        <p:nvSpPr>
          <p:cNvPr id="6" name="Text 4"/>
          <p:cNvSpPr/>
          <p:nvPr/>
        </p:nvSpPr>
        <p:spPr>
          <a:xfrm>
            <a:off x="566928" y="1097280"/>
            <a:ext cx="914400" cy="237744"/>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Day 1</a:t>
            </a:r>
            <a:endParaRPr lang="en-US" sz="1000" dirty="0"/>
          </a:p>
        </p:txBody>
      </p:sp>
      <p:sp>
        <p:nvSpPr>
          <p:cNvPr id="7" name="Text 5"/>
          <p:cNvSpPr/>
          <p:nvPr/>
        </p:nvSpPr>
        <p:spPr>
          <a:xfrm>
            <a:off x="1554480" y="1097280"/>
            <a:ext cx="1444752" cy="237744"/>
          </a:xfrm>
          <a:prstGeom prst="rect">
            <a:avLst/>
          </a:prstGeom>
          <a:noFill/>
          <a:ln/>
        </p:spPr>
        <p:txBody>
          <a:bodyPr wrap="square" rtlCol="0" anchor="ctr"/>
          <a:lstStyle/>
          <a:p>
            <a:pPr indent="0" marL="0">
              <a:buNone/>
            </a:pPr>
            <a:r>
              <a:rPr lang="en-US" sz="950" b="1" dirty="0">
                <a:solidFill>
                  <a:srgbClr val="D97706"/>
                </a:solidFill>
                <a:latin typeface="Calibri" pitchFamily="34" charset="0"/>
                <a:ea typeface="Calibri" pitchFamily="34" charset="-122"/>
                <a:cs typeface="Calibri" pitchFamily="34" charset="-120"/>
              </a:rPr>
              <a:t>ANAPHORA</a:t>
            </a:r>
            <a:endParaRPr lang="en-US" sz="950" dirty="0"/>
          </a:p>
        </p:txBody>
      </p:sp>
      <p:sp>
        <p:nvSpPr>
          <p:cNvPr id="8" name="Text 6"/>
          <p:cNvSpPr/>
          <p:nvPr/>
        </p:nvSpPr>
        <p:spPr>
          <a:xfrm>
            <a:off x="585216" y="1408176"/>
            <a:ext cx="2395728" cy="1078992"/>
          </a:xfrm>
          <a:prstGeom prst="rect">
            <a:avLst/>
          </a:prstGeom>
          <a:noFill/>
          <a:ln/>
        </p:spPr>
        <p:txBody>
          <a:bodyPr wrap="square" rtlCol="0" anchor="ctr"/>
          <a:lstStyle/>
          <a:p>
            <a:pPr indent="0" marL="0">
              <a:buNone/>
            </a:pPr>
            <a:r>
              <a:rPr lang="en-US" sz="950" dirty="0">
                <a:solidFill>
                  <a:srgbClr val="CADCFC"/>
                </a:solidFill>
                <a:latin typeface="Calibri" pitchFamily="34" charset="0"/>
                <a:ea typeface="Calibri" pitchFamily="34" charset="-122"/>
                <a:cs typeface="Calibri" pitchFamily="34" charset="-120"/>
              </a:rPr>
              <a:t>The following passage opens Lincoln's Gettysburg Address: 'We cannot dedicate — we cannot consecrate — we cannot hallow — this ground.' Identify the device and explain its function in this specific context.</a:t>
            </a:r>
            <a:endParaRPr lang="en-US" sz="950" dirty="0"/>
          </a:p>
        </p:txBody>
      </p:sp>
      <p:sp>
        <p:nvSpPr>
          <p:cNvPr id="9" name="Text 7"/>
          <p:cNvSpPr/>
          <p:nvPr/>
        </p:nvSpPr>
        <p:spPr>
          <a:xfrm>
            <a:off x="585216" y="2523744"/>
            <a:ext cx="2395728" cy="329184"/>
          </a:xfrm>
          <a:prstGeom prst="rect">
            <a:avLst/>
          </a:prstGeom>
          <a:noFill/>
          <a:ln/>
        </p:spPr>
        <p:txBody>
          <a:bodyPr wrap="square" rtlCol="0" anchor="ctr"/>
          <a:lstStyle/>
          <a:p>
            <a:pPr indent="0" marL="0">
              <a:buNone/>
            </a:pPr>
            <a:r>
              <a:rPr lang="en-US" sz="850" i="1" dirty="0">
                <a:solidFill>
                  <a:srgbClr val="FDE68A"/>
                </a:solidFill>
                <a:latin typeface="Calibri" pitchFamily="34" charset="0"/>
                <a:ea typeface="Calibri" pitchFamily="34" charset="-122"/>
                <a:cs typeface="Calibri" pitchFamily="34" charset="-120"/>
              </a:rPr>
              <a:t>Ans: Anaphora. The repeated 'we cannot' does two things simultaneously: it performs the insufficiency of ...</a:t>
            </a:r>
            <a:endParaRPr lang="en-US" sz="850" dirty="0"/>
          </a:p>
        </p:txBody>
      </p:sp>
      <p:sp>
        <p:nvSpPr>
          <p:cNvPr id="10" name="Shape 8"/>
          <p:cNvSpPr/>
          <p:nvPr/>
        </p:nvSpPr>
        <p:spPr>
          <a:xfrm>
            <a:off x="3291840" y="1005840"/>
            <a:ext cx="2651760" cy="1920240"/>
          </a:xfrm>
          <a:prstGeom prst="roundRect">
            <a:avLst>
              <a:gd name="adj" fmla="val 3810"/>
            </a:avLst>
          </a:prstGeom>
          <a:solidFill>
            <a:srgbClr val="0C0A00"/>
          </a:solidFill>
          <a:ln w="10160">
            <a:solidFill>
              <a:srgbClr val="D97706"/>
            </a:solidFill>
            <a:prstDash val="solid"/>
          </a:ln>
        </p:spPr>
      </p:sp>
      <p:sp>
        <p:nvSpPr>
          <p:cNvPr id="11" name="Shape 9"/>
          <p:cNvSpPr/>
          <p:nvPr/>
        </p:nvSpPr>
        <p:spPr>
          <a:xfrm>
            <a:off x="3401568" y="1097280"/>
            <a:ext cx="914400" cy="237744"/>
          </a:xfrm>
          <a:prstGeom prst="roundRect">
            <a:avLst>
              <a:gd name="adj" fmla="val 15385"/>
            </a:avLst>
          </a:prstGeom>
          <a:solidFill>
            <a:srgbClr val="D97706"/>
          </a:solidFill>
          <a:ln w="12700">
            <a:solidFill>
              <a:srgbClr val="D97706"/>
            </a:solidFill>
            <a:prstDash val="solid"/>
          </a:ln>
        </p:spPr>
      </p:sp>
      <p:sp>
        <p:nvSpPr>
          <p:cNvPr id="12" name="Text 10"/>
          <p:cNvSpPr/>
          <p:nvPr/>
        </p:nvSpPr>
        <p:spPr>
          <a:xfrm>
            <a:off x="3401568" y="1097280"/>
            <a:ext cx="914400" cy="237744"/>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Day 2</a:t>
            </a:r>
            <a:endParaRPr lang="en-US" sz="1000" dirty="0"/>
          </a:p>
        </p:txBody>
      </p:sp>
      <p:sp>
        <p:nvSpPr>
          <p:cNvPr id="13" name="Text 11"/>
          <p:cNvSpPr/>
          <p:nvPr/>
        </p:nvSpPr>
        <p:spPr>
          <a:xfrm>
            <a:off x="4389120" y="1097280"/>
            <a:ext cx="1444752" cy="237744"/>
          </a:xfrm>
          <a:prstGeom prst="rect">
            <a:avLst/>
          </a:prstGeom>
          <a:noFill/>
          <a:ln/>
        </p:spPr>
        <p:txBody>
          <a:bodyPr wrap="square" rtlCol="0" anchor="ctr"/>
          <a:lstStyle/>
          <a:p>
            <a:pPr indent="0" marL="0">
              <a:buNone/>
            </a:pPr>
            <a:r>
              <a:rPr lang="en-US" sz="950" b="1" dirty="0">
                <a:solidFill>
                  <a:srgbClr val="D97706"/>
                </a:solidFill>
                <a:latin typeface="Calibri" pitchFamily="34" charset="0"/>
                <a:ea typeface="Calibri" pitchFamily="34" charset="-122"/>
                <a:cs typeface="Calibri" pitchFamily="34" charset="-120"/>
              </a:rPr>
              <a:t>TONE VS. MOOD</a:t>
            </a:r>
            <a:endParaRPr lang="en-US" sz="950" dirty="0"/>
          </a:p>
        </p:txBody>
      </p:sp>
      <p:sp>
        <p:nvSpPr>
          <p:cNvPr id="14" name="Text 12"/>
          <p:cNvSpPr/>
          <p:nvPr/>
        </p:nvSpPr>
        <p:spPr>
          <a:xfrm>
            <a:off x="3419856" y="1408176"/>
            <a:ext cx="2395728" cy="1078992"/>
          </a:xfrm>
          <a:prstGeom prst="rect">
            <a:avLst/>
          </a:prstGeom>
          <a:noFill/>
          <a:ln/>
        </p:spPr>
        <p:txBody>
          <a:bodyPr wrap="square" rtlCol="0" anchor="ctr"/>
          <a:lstStyle/>
          <a:p>
            <a:pPr indent="0" marL="0">
              <a:buNone/>
            </a:pPr>
            <a:r>
              <a:rPr lang="en-US" sz="950" dirty="0">
                <a:solidFill>
                  <a:srgbClr val="CADCFC"/>
                </a:solidFill>
                <a:latin typeface="Calibri" pitchFamily="34" charset="0"/>
                <a:ea typeface="Calibri" pitchFamily="34" charset="-122"/>
                <a:cs typeface="Calibri" pitchFamily="34" charset="-120"/>
              </a:rPr>
              <a:t>A medical examiner's report describes a violent crime scene using precise clinical language: measurements, temperatures, times. The tone is _______ and the mood it creates in a non-specialist reader is _______.</a:t>
            </a:r>
            <a:endParaRPr lang="en-US" sz="950" dirty="0"/>
          </a:p>
        </p:txBody>
      </p:sp>
      <p:sp>
        <p:nvSpPr>
          <p:cNvPr id="15" name="Text 13"/>
          <p:cNvSpPr/>
          <p:nvPr/>
        </p:nvSpPr>
        <p:spPr>
          <a:xfrm>
            <a:off x="3419856" y="2523744"/>
            <a:ext cx="2395728" cy="329184"/>
          </a:xfrm>
          <a:prstGeom prst="rect">
            <a:avLst/>
          </a:prstGeom>
          <a:noFill/>
          <a:ln/>
        </p:spPr>
        <p:txBody>
          <a:bodyPr wrap="square" rtlCol="0" anchor="ctr"/>
          <a:lstStyle/>
          <a:p>
            <a:pPr indent="0" marL="0">
              <a:buNone/>
            </a:pPr>
            <a:r>
              <a:rPr lang="en-US" sz="850" i="1" dirty="0">
                <a:solidFill>
                  <a:srgbClr val="FDE68A"/>
                </a:solidFill>
                <a:latin typeface="Calibri" pitchFamily="34" charset="0"/>
                <a:ea typeface="Calibri" pitchFamily="34" charset="-122"/>
                <a:cs typeface="Calibri" pitchFamily="34" charset="-120"/>
              </a:rPr>
              <a:t>Ans: Tone: clinical, detached, dispassionate. Mood: unsettling, possibly disturbing. The clinical tone an...</a:t>
            </a:r>
            <a:endParaRPr lang="en-US" sz="850" dirty="0"/>
          </a:p>
        </p:txBody>
      </p:sp>
      <p:sp>
        <p:nvSpPr>
          <p:cNvPr id="16" name="Shape 14"/>
          <p:cNvSpPr/>
          <p:nvPr/>
        </p:nvSpPr>
        <p:spPr>
          <a:xfrm>
            <a:off x="6126480" y="1005840"/>
            <a:ext cx="2651760" cy="1920240"/>
          </a:xfrm>
          <a:prstGeom prst="roundRect">
            <a:avLst>
              <a:gd name="adj" fmla="val 3810"/>
            </a:avLst>
          </a:prstGeom>
          <a:solidFill>
            <a:srgbClr val="0C0A00"/>
          </a:solidFill>
          <a:ln w="10160">
            <a:solidFill>
              <a:srgbClr val="D97706"/>
            </a:solidFill>
            <a:prstDash val="solid"/>
          </a:ln>
        </p:spPr>
      </p:sp>
      <p:sp>
        <p:nvSpPr>
          <p:cNvPr id="17" name="Shape 15"/>
          <p:cNvSpPr/>
          <p:nvPr/>
        </p:nvSpPr>
        <p:spPr>
          <a:xfrm>
            <a:off x="6236208" y="1097280"/>
            <a:ext cx="914400" cy="237744"/>
          </a:xfrm>
          <a:prstGeom prst="roundRect">
            <a:avLst>
              <a:gd name="adj" fmla="val 15385"/>
            </a:avLst>
          </a:prstGeom>
          <a:solidFill>
            <a:srgbClr val="D97706"/>
          </a:solidFill>
          <a:ln w="12700">
            <a:solidFill>
              <a:srgbClr val="D97706"/>
            </a:solidFill>
            <a:prstDash val="solid"/>
          </a:ln>
        </p:spPr>
      </p:sp>
      <p:sp>
        <p:nvSpPr>
          <p:cNvPr id="18" name="Text 16"/>
          <p:cNvSpPr/>
          <p:nvPr/>
        </p:nvSpPr>
        <p:spPr>
          <a:xfrm>
            <a:off x="6236208" y="1097280"/>
            <a:ext cx="914400" cy="237744"/>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Day 3</a:t>
            </a:r>
            <a:endParaRPr lang="en-US" sz="1000" dirty="0"/>
          </a:p>
        </p:txBody>
      </p:sp>
      <p:sp>
        <p:nvSpPr>
          <p:cNvPr id="19" name="Text 17"/>
          <p:cNvSpPr/>
          <p:nvPr/>
        </p:nvSpPr>
        <p:spPr>
          <a:xfrm>
            <a:off x="7223760" y="1097280"/>
            <a:ext cx="1444752" cy="237744"/>
          </a:xfrm>
          <a:prstGeom prst="rect">
            <a:avLst/>
          </a:prstGeom>
          <a:noFill/>
          <a:ln/>
        </p:spPr>
        <p:txBody>
          <a:bodyPr wrap="square" rtlCol="0" anchor="ctr"/>
          <a:lstStyle/>
          <a:p>
            <a:pPr indent="0" marL="0">
              <a:buNone/>
            </a:pPr>
            <a:r>
              <a:rPr lang="en-US" sz="950" b="1" dirty="0">
                <a:solidFill>
                  <a:srgbClr val="D97706"/>
                </a:solidFill>
                <a:latin typeface="Calibri" pitchFamily="34" charset="0"/>
                <a:ea typeface="Calibri" pitchFamily="34" charset="-122"/>
                <a:cs typeface="Calibri" pitchFamily="34" charset="-120"/>
              </a:rPr>
              <a:t>ANTITHESIS OR JUXTAPOSITION?</a:t>
            </a:r>
            <a:endParaRPr lang="en-US" sz="950" dirty="0"/>
          </a:p>
        </p:txBody>
      </p:sp>
      <p:sp>
        <p:nvSpPr>
          <p:cNvPr id="20" name="Text 18"/>
          <p:cNvSpPr/>
          <p:nvPr/>
        </p:nvSpPr>
        <p:spPr>
          <a:xfrm>
            <a:off x="6254496" y="1408176"/>
            <a:ext cx="2395728" cy="1078992"/>
          </a:xfrm>
          <a:prstGeom prst="rect">
            <a:avLst/>
          </a:prstGeom>
          <a:noFill/>
          <a:ln/>
        </p:spPr>
        <p:txBody>
          <a:bodyPr wrap="square" rtlCol="0" anchor="ctr"/>
          <a:lstStyle/>
          <a:p>
            <a:pPr indent="0" marL="0">
              <a:buNone/>
            </a:pPr>
            <a:r>
              <a:rPr lang="en-US" sz="950" dirty="0">
                <a:solidFill>
                  <a:srgbClr val="CADCFC"/>
                </a:solidFill>
                <a:latin typeface="Calibri" pitchFamily="34" charset="0"/>
                <a:ea typeface="Calibri" pitchFamily="34" charset="-122"/>
                <a:cs typeface="Calibri" pitchFamily="34" charset="-120"/>
              </a:rPr>
              <a:t>'It was the best of times, it was the worst of times, it was the age of wisdom, it was the age of foolishness.' (Dickens) — Is this antithesis, juxtaposition, or both? Defend your choice.</a:t>
            </a:r>
            <a:endParaRPr lang="en-US" sz="950" dirty="0"/>
          </a:p>
        </p:txBody>
      </p:sp>
      <p:sp>
        <p:nvSpPr>
          <p:cNvPr id="21" name="Text 19"/>
          <p:cNvSpPr/>
          <p:nvPr/>
        </p:nvSpPr>
        <p:spPr>
          <a:xfrm>
            <a:off x="6254496" y="2523744"/>
            <a:ext cx="2395728" cy="329184"/>
          </a:xfrm>
          <a:prstGeom prst="rect">
            <a:avLst/>
          </a:prstGeom>
          <a:noFill/>
          <a:ln/>
        </p:spPr>
        <p:txBody>
          <a:bodyPr wrap="square" rtlCol="0" anchor="ctr"/>
          <a:lstStyle/>
          <a:p>
            <a:pPr indent="0" marL="0">
              <a:buNone/>
            </a:pPr>
            <a:r>
              <a:rPr lang="en-US" sz="850" i="1" dirty="0">
                <a:solidFill>
                  <a:srgbClr val="FDE68A"/>
                </a:solidFill>
                <a:latin typeface="Calibri" pitchFamily="34" charset="0"/>
                <a:ea typeface="Calibri" pitchFamily="34" charset="-122"/>
                <a:cs typeface="Calibri" pitchFamily="34" charset="-120"/>
              </a:rPr>
              <a:t>Ans: Both — and antithesis is the more precise term. The four clauses are grammatically parallel (subject...</a:t>
            </a:r>
            <a:endParaRPr lang="en-US" sz="850" dirty="0"/>
          </a:p>
        </p:txBody>
      </p:sp>
      <p:sp>
        <p:nvSpPr>
          <p:cNvPr id="22" name="Shape 20"/>
          <p:cNvSpPr/>
          <p:nvPr/>
        </p:nvSpPr>
        <p:spPr>
          <a:xfrm>
            <a:off x="457200" y="3035808"/>
            <a:ext cx="2651760" cy="1920240"/>
          </a:xfrm>
          <a:prstGeom prst="roundRect">
            <a:avLst>
              <a:gd name="adj" fmla="val 3810"/>
            </a:avLst>
          </a:prstGeom>
          <a:solidFill>
            <a:srgbClr val="0C0A00"/>
          </a:solidFill>
          <a:ln w="10160">
            <a:solidFill>
              <a:srgbClr val="D97706"/>
            </a:solidFill>
            <a:prstDash val="solid"/>
          </a:ln>
        </p:spPr>
      </p:sp>
      <p:sp>
        <p:nvSpPr>
          <p:cNvPr id="23" name="Shape 21"/>
          <p:cNvSpPr/>
          <p:nvPr/>
        </p:nvSpPr>
        <p:spPr>
          <a:xfrm>
            <a:off x="566928" y="3127248"/>
            <a:ext cx="914400" cy="237744"/>
          </a:xfrm>
          <a:prstGeom prst="roundRect">
            <a:avLst>
              <a:gd name="adj" fmla="val 15385"/>
            </a:avLst>
          </a:prstGeom>
          <a:solidFill>
            <a:srgbClr val="D97706"/>
          </a:solidFill>
          <a:ln w="12700">
            <a:solidFill>
              <a:srgbClr val="D97706"/>
            </a:solidFill>
            <a:prstDash val="solid"/>
          </a:ln>
        </p:spPr>
      </p:sp>
      <p:sp>
        <p:nvSpPr>
          <p:cNvPr id="24" name="Text 22"/>
          <p:cNvSpPr/>
          <p:nvPr/>
        </p:nvSpPr>
        <p:spPr>
          <a:xfrm>
            <a:off x="566928" y="3127248"/>
            <a:ext cx="914400" cy="237744"/>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Day 4</a:t>
            </a:r>
            <a:endParaRPr lang="en-US" sz="1000" dirty="0"/>
          </a:p>
        </p:txBody>
      </p:sp>
      <p:sp>
        <p:nvSpPr>
          <p:cNvPr id="25" name="Text 23"/>
          <p:cNvSpPr/>
          <p:nvPr/>
        </p:nvSpPr>
        <p:spPr>
          <a:xfrm>
            <a:off x="1554480" y="3127248"/>
            <a:ext cx="1444752" cy="237744"/>
          </a:xfrm>
          <a:prstGeom prst="rect">
            <a:avLst/>
          </a:prstGeom>
          <a:noFill/>
          <a:ln/>
        </p:spPr>
        <p:txBody>
          <a:bodyPr wrap="square" rtlCol="0" anchor="ctr"/>
          <a:lstStyle/>
          <a:p>
            <a:pPr indent="0" marL="0">
              <a:buNone/>
            </a:pPr>
            <a:r>
              <a:rPr lang="en-US" sz="950" b="1" dirty="0">
                <a:solidFill>
                  <a:srgbClr val="D97706"/>
                </a:solidFill>
                <a:latin typeface="Calibri" pitchFamily="34" charset="0"/>
                <a:ea typeface="Calibri" pitchFamily="34" charset="-122"/>
                <a:cs typeface="Calibri" pitchFamily="34" charset="-120"/>
              </a:rPr>
              <a:t>SYNECDOCHE VS. METONYMY</a:t>
            </a:r>
            <a:endParaRPr lang="en-US" sz="950" dirty="0"/>
          </a:p>
        </p:txBody>
      </p:sp>
      <p:sp>
        <p:nvSpPr>
          <p:cNvPr id="26" name="Text 24"/>
          <p:cNvSpPr/>
          <p:nvPr/>
        </p:nvSpPr>
        <p:spPr>
          <a:xfrm>
            <a:off x="585216" y="3438144"/>
            <a:ext cx="2395728" cy="1078992"/>
          </a:xfrm>
          <a:prstGeom prst="rect">
            <a:avLst/>
          </a:prstGeom>
          <a:noFill/>
          <a:ln/>
        </p:spPr>
        <p:txBody>
          <a:bodyPr wrap="square" rtlCol="0" anchor="ctr"/>
          <a:lstStyle/>
          <a:p>
            <a:pPr indent="0" marL="0">
              <a:buNone/>
            </a:pPr>
            <a:r>
              <a:rPr lang="en-US" sz="950" dirty="0">
                <a:solidFill>
                  <a:srgbClr val="CADCFC"/>
                </a:solidFill>
                <a:latin typeface="Calibri" pitchFamily="34" charset="0"/>
                <a:ea typeface="Calibri" pitchFamily="34" charset="-122"/>
                <a:cs typeface="Calibri" pitchFamily="34" charset="-120"/>
              </a:rPr>
              <a:t>'The suits on Wall Street don't understand main street.' Identify the device(s) and explain the analytical significance of the substitution.</a:t>
            </a:r>
            <a:endParaRPr lang="en-US" sz="950" dirty="0"/>
          </a:p>
        </p:txBody>
      </p:sp>
      <p:sp>
        <p:nvSpPr>
          <p:cNvPr id="27" name="Text 25"/>
          <p:cNvSpPr/>
          <p:nvPr/>
        </p:nvSpPr>
        <p:spPr>
          <a:xfrm>
            <a:off x="585216" y="4553712"/>
            <a:ext cx="2395728" cy="329184"/>
          </a:xfrm>
          <a:prstGeom prst="rect">
            <a:avLst/>
          </a:prstGeom>
          <a:noFill/>
          <a:ln/>
        </p:spPr>
        <p:txBody>
          <a:bodyPr wrap="square" rtlCol="0" anchor="ctr"/>
          <a:lstStyle/>
          <a:p>
            <a:pPr indent="0" marL="0">
              <a:buNone/>
            </a:pPr>
            <a:r>
              <a:rPr lang="en-US" sz="850" i="1" dirty="0">
                <a:solidFill>
                  <a:srgbClr val="FDE68A"/>
                </a:solidFill>
                <a:latin typeface="Calibri" pitchFamily="34" charset="0"/>
                <a:ea typeface="Calibri" pitchFamily="34" charset="-122"/>
                <a:cs typeface="Calibri" pitchFamily="34" charset="-120"/>
              </a:rPr>
              <a:t>Ans: Two devices: 'suits' = synecdoche (a part of clothing stands for the whole person — specifically the...</a:t>
            </a:r>
            <a:endParaRPr lang="en-US" sz="850" dirty="0"/>
          </a:p>
        </p:txBody>
      </p:sp>
      <p:sp>
        <p:nvSpPr>
          <p:cNvPr id="28" name="Shape 26"/>
          <p:cNvSpPr/>
          <p:nvPr/>
        </p:nvSpPr>
        <p:spPr>
          <a:xfrm>
            <a:off x="3291840" y="3035808"/>
            <a:ext cx="2651760" cy="1920240"/>
          </a:xfrm>
          <a:prstGeom prst="roundRect">
            <a:avLst>
              <a:gd name="adj" fmla="val 3810"/>
            </a:avLst>
          </a:prstGeom>
          <a:solidFill>
            <a:srgbClr val="0C0A00"/>
          </a:solidFill>
          <a:ln w="10160">
            <a:solidFill>
              <a:srgbClr val="D97706"/>
            </a:solidFill>
            <a:prstDash val="solid"/>
          </a:ln>
        </p:spPr>
      </p:sp>
      <p:sp>
        <p:nvSpPr>
          <p:cNvPr id="29" name="Shape 27"/>
          <p:cNvSpPr/>
          <p:nvPr/>
        </p:nvSpPr>
        <p:spPr>
          <a:xfrm>
            <a:off x="3401568" y="3127248"/>
            <a:ext cx="914400" cy="237744"/>
          </a:xfrm>
          <a:prstGeom prst="roundRect">
            <a:avLst>
              <a:gd name="adj" fmla="val 15385"/>
            </a:avLst>
          </a:prstGeom>
          <a:solidFill>
            <a:srgbClr val="D97706"/>
          </a:solidFill>
          <a:ln w="12700">
            <a:solidFill>
              <a:srgbClr val="D97706"/>
            </a:solidFill>
            <a:prstDash val="solid"/>
          </a:ln>
        </p:spPr>
      </p:sp>
      <p:sp>
        <p:nvSpPr>
          <p:cNvPr id="30" name="Text 28"/>
          <p:cNvSpPr/>
          <p:nvPr/>
        </p:nvSpPr>
        <p:spPr>
          <a:xfrm>
            <a:off x="3401568" y="3127248"/>
            <a:ext cx="914400" cy="237744"/>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Day 5</a:t>
            </a:r>
            <a:endParaRPr lang="en-US" sz="1000" dirty="0"/>
          </a:p>
        </p:txBody>
      </p:sp>
      <p:sp>
        <p:nvSpPr>
          <p:cNvPr id="31" name="Text 29"/>
          <p:cNvSpPr/>
          <p:nvPr/>
        </p:nvSpPr>
        <p:spPr>
          <a:xfrm>
            <a:off x="4389120" y="3127248"/>
            <a:ext cx="1444752" cy="237744"/>
          </a:xfrm>
          <a:prstGeom prst="rect">
            <a:avLst/>
          </a:prstGeom>
          <a:noFill/>
          <a:ln/>
        </p:spPr>
        <p:txBody>
          <a:bodyPr wrap="square" rtlCol="0" anchor="ctr"/>
          <a:lstStyle/>
          <a:p>
            <a:pPr indent="0" marL="0">
              <a:buNone/>
            </a:pPr>
            <a:r>
              <a:rPr lang="en-US" sz="950" b="1" dirty="0">
                <a:solidFill>
                  <a:srgbClr val="D97706"/>
                </a:solidFill>
                <a:latin typeface="Calibri" pitchFamily="34" charset="0"/>
                <a:ea typeface="Calibri" pitchFamily="34" charset="-122"/>
                <a:cs typeface="Calibri" pitchFamily="34" charset="-120"/>
              </a:rPr>
              <a:t>CHIASMUS</a:t>
            </a:r>
            <a:endParaRPr lang="en-US" sz="950" dirty="0"/>
          </a:p>
        </p:txBody>
      </p:sp>
      <p:sp>
        <p:nvSpPr>
          <p:cNvPr id="32" name="Text 30"/>
          <p:cNvSpPr/>
          <p:nvPr/>
        </p:nvSpPr>
        <p:spPr>
          <a:xfrm>
            <a:off x="3419856" y="3438144"/>
            <a:ext cx="2395728" cy="1078992"/>
          </a:xfrm>
          <a:prstGeom prst="rect">
            <a:avLst/>
          </a:prstGeom>
          <a:noFill/>
          <a:ln/>
        </p:spPr>
        <p:txBody>
          <a:bodyPr wrap="square" rtlCol="0" anchor="ctr"/>
          <a:lstStyle/>
          <a:p>
            <a:pPr indent="0" marL="0">
              <a:buNone/>
            </a:pPr>
            <a:r>
              <a:rPr lang="en-US" sz="950" dirty="0">
                <a:solidFill>
                  <a:srgbClr val="CADCFC"/>
                </a:solidFill>
                <a:latin typeface="Calibri" pitchFamily="34" charset="0"/>
                <a:ea typeface="Calibri" pitchFamily="34" charset="-122"/>
                <a:cs typeface="Calibri" pitchFamily="34" charset="-120"/>
              </a:rPr>
              <a:t>'You can take the man out of the country, but you can't take the country out of the man.' Identify the structure and explain what the reversal accomplishes.</a:t>
            </a:r>
            <a:endParaRPr lang="en-US" sz="950" dirty="0"/>
          </a:p>
        </p:txBody>
      </p:sp>
      <p:sp>
        <p:nvSpPr>
          <p:cNvPr id="33" name="Text 31"/>
          <p:cNvSpPr/>
          <p:nvPr/>
        </p:nvSpPr>
        <p:spPr>
          <a:xfrm>
            <a:off x="3419856" y="4553712"/>
            <a:ext cx="2395728" cy="329184"/>
          </a:xfrm>
          <a:prstGeom prst="rect">
            <a:avLst/>
          </a:prstGeom>
          <a:noFill/>
          <a:ln/>
        </p:spPr>
        <p:txBody>
          <a:bodyPr wrap="square" rtlCol="0" anchor="ctr"/>
          <a:lstStyle/>
          <a:p>
            <a:pPr indent="0" marL="0">
              <a:buNone/>
            </a:pPr>
            <a:r>
              <a:rPr lang="en-US" sz="850" i="1" dirty="0">
                <a:solidFill>
                  <a:srgbClr val="FDE68A"/>
                </a:solidFill>
                <a:latin typeface="Calibri" pitchFamily="34" charset="0"/>
                <a:ea typeface="Calibri" pitchFamily="34" charset="-122"/>
                <a:cs typeface="Calibri" pitchFamily="34" charset="-120"/>
              </a:rPr>
              <a:t>Ans: Chiasmus: the A-B structure reverses to B-A. 'Man-out-country' reverses to 'country-out-man.' The re...</a:t>
            </a:r>
            <a:endParaRPr lang="en-US" sz="85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100A00"/>
        </a:solidFill>
      </p:bgPr>
    </p:bg>
    <p:spTree>
      <p:nvGrpSpPr>
        <p:cNvPr id="1" name=""/>
        <p:cNvGrpSpPr/>
        <p:nvPr/>
      </p:nvGrpSpPr>
      <p:grpSpPr>
        <a:xfrm>
          <a:off x="0" y="0"/>
          <a:ext cx="0" cy="0"/>
          <a:chOff x="0" y="0"/>
          <a:chExt cx="0" cy="0"/>
        </a:xfrm>
      </p:grpSpPr>
      <p:sp>
        <p:nvSpPr>
          <p:cNvPr id="2" name="Text 0"/>
          <p:cNvSpPr/>
          <p:nvPr/>
        </p:nvSpPr>
        <p:spPr>
          <a:xfrm>
            <a:off x="457200" y="164592"/>
            <a:ext cx="8229600" cy="402336"/>
          </a:xfrm>
          <a:prstGeom prst="rect">
            <a:avLst/>
          </a:prstGeom>
          <a:noFill/>
          <a:ln/>
        </p:spPr>
        <p:txBody>
          <a:bodyPr wrap="square" rtlCol="0" anchor="ctr"/>
          <a:lstStyle/>
          <a:p>
            <a:pPr indent="0" marL="0">
              <a:buNone/>
            </a:pPr>
            <a:r>
              <a:rPr lang="en-US" sz="1300" b="1" spc="400" kern="0" dirty="0">
                <a:solidFill>
                  <a:srgbClr val="000000"/>
                </a:solidFill>
                <a:latin typeface="Calibri" pitchFamily="34" charset="0"/>
                <a:ea typeface="Calibri" pitchFamily="34" charset="-122"/>
                <a:cs typeface="Calibri" pitchFamily="34" charset="-120"/>
              </a:rPr>
              <a:t>EXIT TICKET</a:t>
            </a:r>
            <a:endParaRPr lang="en-US" sz="1300" dirty="0"/>
          </a:p>
        </p:txBody>
      </p:sp>
      <p:sp>
        <p:nvSpPr>
          <p:cNvPr id="3" name="Shape 1"/>
          <p:cNvSpPr/>
          <p:nvPr/>
        </p:nvSpPr>
        <p:spPr>
          <a:xfrm>
            <a:off x="457200" y="621792"/>
            <a:ext cx="8229600" cy="1755648"/>
          </a:xfrm>
          <a:prstGeom prst="roundRect">
            <a:avLst>
              <a:gd name="adj" fmla="val 5208"/>
            </a:avLst>
          </a:prstGeom>
          <a:solidFill>
            <a:srgbClr val="180D00"/>
          </a:solidFill>
          <a:ln w="12700">
            <a:solidFill>
              <a:srgbClr val="D97706"/>
            </a:solidFill>
            <a:prstDash val="solid"/>
          </a:ln>
        </p:spPr>
      </p:sp>
      <p:sp>
        <p:nvSpPr>
          <p:cNvPr id="4" name="Text 2"/>
          <p:cNvSpPr/>
          <p:nvPr/>
        </p:nvSpPr>
        <p:spPr>
          <a:xfrm>
            <a:off x="640080" y="694944"/>
            <a:ext cx="7863840" cy="237744"/>
          </a:xfrm>
          <a:prstGeom prst="rect">
            <a:avLst/>
          </a:prstGeom>
          <a:noFill/>
          <a:ln/>
        </p:spPr>
        <p:txBody>
          <a:bodyPr wrap="square" rtlCol="0" anchor="ctr"/>
          <a:lstStyle/>
          <a:p>
            <a:pPr indent="0" marL="0">
              <a:buNone/>
            </a:pPr>
            <a:r>
              <a:rPr lang="en-US" sz="1100" b="1" dirty="0">
                <a:solidFill>
                  <a:srgbClr val="FDE68A"/>
                </a:solidFill>
                <a:latin typeface="Calibri" pitchFamily="34" charset="0"/>
                <a:ea typeface="Calibri" pitchFamily="34" charset="-122"/>
                <a:cs typeface="Calibri" pitchFamily="34" charset="-120"/>
              </a:rPr>
              <a:t>Passage:</a:t>
            </a:r>
            <a:endParaRPr lang="en-US" sz="1100" dirty="0"/>
          </a:p>
        </p:txBody>
      </p:sp>
      <p:sp>
        <p:nvSpPr>
          <p:cNvPr id="5" name="Text 3"/>
          <p:cNvSpPr/>
          <p:nvPr/>
        </p:nvSpPr>
        <p:spPr>
          <a:xfrm>
            <a:off x="640080" y="969264"/>
            <a:ext cx="7863840" cy="1316736"/>
          </a:xfrm>
          <a:prstGeom prst="rect">
            <a:avLst/>
          </a:prstGeom>
          <a:noFill/>
          <a:ln/>
        </p:spPr>
        <p:txBody>
          <a:bodyPr wrap="square" rtlCol="0" anchor="ctr"/>
          <a:lstStyle/>
          <a:p>
            <a:pPr indent="0" marL="0">
              <a:buNone/>
            </a:pPr>
            <a:r>
              <a:rPr lang="en-US" sz="1400" i="1" dirty="0">
                <a:solidFill>
                  <a:srgbClr val="FFFFFF"/>
                </a:solidFill>
                <a:latin typeface="Cambria" pitchFamily="34" charset="0"/>
                <a:ea typeface="Cambria" pitchFamily="34" charset="-122"/>
                <a:cs typeface="Cambria" pitchFamily="34" charset="-120"/>
              </a:rPr>
              <a:t>"She had always lived in the house, and the house had always been her — not a possession but a grammar, a set of rules for how to move through the world. When they asked her to sell, they were asking her to give up the only syntax she knew."</a:t>
            </a:r>
            <a:endParaRPr lang="en-US" sz="1400" dirty="0"/>
          </a:p>
        </p:txBody>
      </p:sp>
      <p:sp>
        <p:nvSpPr>
          <p:cNvPr id="6" name="Shape 4"/>
          <p:cNvSpPr/>
          <p:nvPr/>
        </p:nvSpPr>
        <p:spPr>
          <a:xfrm>
            <a:off x="457200" y="2450592"/>
            <a:ext cx="8229600" cy="1591056"/>
          </a:xfrm>
          <a:prstGeom prst="roundRect">
            <a:avLst>
              <a:gd name="adj" fmla="val 5747"/>
            </a:avLst>
          </a:prstGeom>
          <a:solidFill>
            <a:srgbClr val="180D00"/>
          </a:solidFill>
          <a:ln w="12700">
            <a:solidFill>
              <a:srgbClr val="333333"/>
            </a:solidFill>
            <a:prstDash val="solid"/>
          </a:ln>
        </p:spPr>
      </p:sp>
      <p:sp>
        <p:nvSpPr>
          <p:cNvPr id="7" name="Text 5"/>
          <p:cNvSpPr/>
          <p:nvPr/>
        </p:nvSpPr>
        <p:spPr>
          <a:xfrm>
            <a:off x="640080" y="2523744"/>
            <a:ext cx="7863840" cy="274320"/>
          </a:xfrm>
          <a:prstGeom prst="rect">
            <a:avLst/>
          </a:prstGeom>
          <a:noFill/>
          <a:ln/>
        </p:spPr>
        <p:txBody>
          <a:bodyPr wrap="square" rtlCol="0" anchor="ctr"/>
          <a:lstStyle/>
          <a:p>
            <a:pPr indent="0" marL="0">
              <a:buNone/>
            </a:pPr>
            <a:r>
              <a:rPr lang="en-US" sz="1300" b="1" dirty="0">
                <a:solidFill>
                  <a:srgbClr val="000000"/>
                </a:solidFill>
                <a:latin typeface="Calibri" pitchFamily="34" charset="0"/>
                <a:ea typeface="Calibri" pitchFamily="34" charset="-122"/>
                <a:cs typeface="Calibri" pitchFamily="34" charset="-120"/>
              </a:rPr>
              <a:t>Your task — 3 minutes:</a:t>
            </a:r>
            <a:endParaRPr lang="en-US" sz="1300" dirty="0"/>
          </a:p>
        </p:txBody>
      </p:sp>
      <p:sp>
        <p:nvSpPr>
          <p:cNvPr id="8" name="Text 6"/>
          <p:cNvSpPr/>
          <p:nvPr/>
        </p:nvSpPr>
        <p:spPr>
          <a:xfrm>
            <a:off x="640080" y="2834640"/>
            <a:ext cx="7863840" cy="1115568"/>
          </a:xfrm>
          <a:prstGeom prst="rect">
            <a:avLst/>
          </a:prstGeom>
          <a:noFill/>
          <a:ln/>
        </p:spPr>
        <p:txBody>
          <a:bodyPr wrap="square" rtlCol="0" anchor="ctr"/>
          <a:lstStyle/>
          <a:p>
            <a:pPr indent="0" marL="0">
              <a:buNone/>
            </a:pPr>
            <a:r>
              <a:rPr lang="en-US" sz="1250" dirty="0">
                <a:solidFill>
                  <a:srgbClr val="FFFFFF"/>
                </a:solidFill>
                <a:latin typeface="Calibri" pitchFamily="34" charset="0"/>
                <a:ea typeface="Calibri" pitchFamily="34" charset="-122"/>
                <a:cs typeface="Calibri" pitchFamily="34" charset="-120"/>
              </a:rPr>
              <a:t>(1) Identify the primary figurative device in this passage.</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(2) Name any secondary device that supports it.</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(3) Write ONE analysis sentence using the frame: device name + mechanism + specific effect.</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Do NOT simply state what the metaphor 'represents.' Explain what it DOES.</a:t>
            </a:r>
            <a:endParaRPr lang="en-US" sz="1250" dirty="0"/>
          </a:p>
        </p:txBody>
      </p:sp>
      <p:sp>
        <p:nvSpPr>
          <p:cNvPr id="9" name="Shape 7"/>
          <p:cNvSpPr/>
          <p:nvPr/>
        </p:nvSpPr>
        <p:spPr>
          <a:xfrm>
            <a:off x="457200" y="4133088"/>
            <a:ext cx="8229600" cy="0"/>
          </a:xfrm>
          <a:prstGeom prst="line">
            <a:avLst/>
          </a:prstGeom>
          <a:noFill/>
          <a:ln w="12700">
            <a:solidFill>
              <a:srgbClr val="251500"/>
            </a:solidFill>
            <a:prstDash val="solid"/>
          </a:ln>
        </p:spPr>
      </p:sp>
      <p:sp>
        <p:nvSpPr>
          <p:cNvPr id="10" name="Shape 8"/>
          <p:cNvSpPr/>
          <p:nvPr/>
        </p:nvSpPr>
        <p:spPr>
          <a:xfrm>
            <a:off x="457200" y="4370832"/>
            <a:ext cx="8229600" cy="0"/>
          </a:xfrm>
          <a:prstGeom prst="line">
            <a:avLst/>
          </a:prstGeom>
          <a:noFill/>
          <a:ln w="12700">
            <a:solidFill>
              <a:srgbClr val="251500"/>
            </a:solidFill>
            <a:prstDash val="solid"/>
          </a:ln>
        </p:spPr>
      </p:sp>
      <p:sp>
        <p:nvSpPr>
          <p:cNvPr id="11" name="Shape 9"/>
          <p:cNvSpPr/>
          <p:nvPr/>
        </p:nvSpPr>
        <p:spPr>
          <a:xfrm>
            <a:off x="457200" y="4608576"/>
            <a:ext cx="8229600" cy="0"/>
          </a:xfrm>
          <a:prstGeom prst="line">
            <a:avLst/>
          </a:prstGeom>
          <a:noFill/>
          <a:ln w="12700">
            <a:solidFill>
              <a:srgbClr val="251500"/>
            </a:solidFill>
            <a:prstDash val="solid"/>
          </a:ln>
        </p:spPr>
      </p:sp>
      <p:sp>
        <p:nvSpPr>
          <p:cNvPr id="12" name="Text 10"/>
          <p:cNvSpPr/>
          <p:nvPr/>
        </p:nvSpPr>
        <p:spPr>
          <a:xfrm>
            <a:off x="457200" y="4663440"/>
            <a:ext cx="8229600" cy="0"/>
          </a:xfrm>
          <a:prstGeom prst="rect">
            <a:avLst/>
          </a:prstGeom>
          <a:noFill/>
          <a:ln/>
        </p:spPr>
        <p:txBody>
          <a:bodyPr wrap="square" rtlCol="0" anchor="ctr"/>
          <a:lstStyle/>
          <a:p>
            <a:pPr indent="0" marL="0">
              <a:buNone/>
            </a:pPr>
            <a:r>
              <a:rPr lang="en-US" dirty="0">
                <a:solidFill>
                  <a:srgbClr val="000000"/>
                </a:solidFill>
              </a:rPr>
              <a:t>Model: 'The extended metaphor — house as grammar/syntax — maps the rules of language use onto architectural habitation, so that when they ask her to sell they are asking her to become without language: not just homeless but inarticulate. The metaphor does not compare the house to language; it makes the house language, which means loss of the house is not a loss of property but a loss of the capacity to mean.'</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30352"/>
          </a:xfrm>
          <a:prstGeom prst="roundRect">
            <a:avLst/>
          </a:prstGeom>
          <a:solidFill>
            <a:srgbClr val="1C1200"/>
          </a:solidFill>
          <a:ln w="12700">
            <a:solidFill>
              <a:srgbClr val="1C1200"/>
            </a:solidFill>
            <a:prstDash val="solid"/>
          </a:ln>
        </p:spPr>
      </p:sp>
      <p:sp>
        <p:nvSpPr>
          <p:cNvPr id="3" name="Text 1"/>
          <p:cNvSpPr/>
          <p:nvPr/>
        </p:nvSpPr>
        <p:spPr>
          <a:xfrm>
            <a:off x="457200" y="91440"/>
            <a:ext cx="8229600" cy="34747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AP-Style Multiple Choice  |  Questions 1–6  (passage above)</a:t>
            </a:r>
            <a:endParaRPr lang="en-US" sz="1400" dirty="0"/>
          </a:p>
        </p:txBody>
      </p:sp>
      <p:sp>
        <p:nvSpPr>
          <p:cNvPr id="4" name="Shape 2"/>
          <p:cNvSpPr/>
          <p:nvPr/>
        </p:nvSpPr>
        <p:spPr>
          <a:xfrm>
            <a:off x="457200" y="603504"/>
            <a:ext cx="3017520" cy="4498848"/>
          </a:xfrm>
          <a:prstGeom prst="roundRect">
            <a:avLst>
              <a:gd name="adj" fmla="val 2424"/>
            </a:avLst>
          </a:prstGeom>
          <a:solidFill>
            <a:srgbClr val="FFFBF0"/>
          </a:solidFill>
          <a:ln w="12700">
            <a:solidFill>
              <a:srgbClr val="F0E8D0"/>
            </a:solidFill>
            <a:prstDash val="solid"/>
          </a:ln>
          <a:effectLst>
            <a:outerShdw sx="100000" sy="100000" kx="0" ky="0" algn="bl" rotWithShape="0" blurRad="88900" dist="25400" dir="2700000">
              <a:srgbClr val="000000">
                <a:alpha val="9000"/>
              </a:srgbClr>
            </a:outerShdw>
          </a:effectLst>
        </p:spPr>
      </p:sp>
      <p:sp>
        <p:nvSpPr>
          <p:cNvPr id="5" name="Text 3"/>
          <p:cNvSpPr/>
          <p:nvPr/>
        </p:nvSpPr>
        <p:spPr>
          <a:xfrm>
            <a:off x="603504" y="676656"/>
            <a:ext cx="2724912" cy="219456"/>
          </a:xfrm>
          <a:prstGeom prst="rect">
            <a:avLst/>
          </a:prstGeom>
          <a:noFill/>
          <a:ln/>
        </p:spPr>
        <p:txBody>
          <a:bodyPr wrap="square" rtlCol="0" anchor="ctr"/>
          <a:lstStyle/>
          <a:p>
            <a:pPr indent="0" marL="0">
              <a:buNone/>
            </a:pPr>
            <a:r>
              <a:rPr lang="en-US" sz="900" b="1" dirty="0">
                <a:solidFill>
                  <a:srgbClr val="D97706"/>
                </a:solidFill>
                <a:latin typeface="Calibri" pitchFamily="34" charset="0"/>
                <a:ea typeface="Calibri" pitchFamily="34" charset="-122"/>
                <a:cs typeface="Calibri" pitchFamily="34" charset="-120"/>
              </a:rPr>
              <a:t>PASSAGE — READ AND ANNOTATE</a:t>
            </a:r>
            <a:endParaRPr lang="en-US" sz="900" dirty="0"/>
          </a:p>
        </p:txBody>
      </p:sp>
      <p:sp>
        <p:nvSpPr>
          <p:cNvPr id="6" name="Text 4"/>
          <p:cNvSpPr/>
          <p:nvPr/>
        </p:nvSpPr>
        <p:spPr>
          <a:xfrm>
            <a:off x="621792" y="914400"/>
            <a:ext cx="2688336" cy="4078224"/>
          </a:xfrm>
          <a:prstGeom prst="rect">
            <a:avLst/>
          </a:prstGeom>
          <a:noFill/>
          <a:ln/>
        </p:spPr>
        <p:txBody>
          <a:bodyPr wrap="square" rtlCol="0" anchor="t"/>
          <a:lstStyle/>
          <a:p>
            <a:pPr indent="0" marL="0">
              <a:buNone/>
            </a:pPr>
            <a:r>
              <a:rPr lang="en-US" sz="1150" i="1" dirty="0">
                <a:solidFill>
                  <a:srgbClr val="1C1200"/>
                </a:solidFill>
                <a:latin typeface="Cambria" pitchFamily="34" charset="0"/>
                <a:ea typeface="Cambria" pitchFamily="34" charset="-122"/>
                <a:cs typeface="Cambria" pitchFamily="34" charset="-120"/>
              </a:rPr>
              <a:t>[1] The river had been patient for ten thousand years,</a:t>
            </a:r>
            <a:endParaRPr lang="en-US" sz="1150" dirty="0"/>
          </a:p>
          <a:p>
            <a:pPr indent="0" marL="0">
              <a:buNone/>
            </a:pPr>
            <a:r>
              <a:rPr lang="en-US" sz="1150" i="1" dirty="0">
                <a:solidFill>
                  <a:srgbClr val="1C1200"/>
                </a:solidFill>
                <a:latin typeface="Cambria" pitchFamily="34" charset="0"/>
                <a:ea typeface="Cambria" pitchFamily="34" charset="-122"/>
                <a:cs typeface="Cambria" pitchFamily="34" charset="-120"/>
              </a:rPr>
              <a:t>[2] wearing the stone away grain by grain,</a:t>
            </a:r>
            <a:endParaRPr lang="en-US" sz="1150" dirty="0"/>
          </a:p>
          <a:p>
            <a:pPr indent="0" marL="0">
              <a:buNone/>
            </a:pPr>
            <a:r>
              <a:rPr lang="en-US" sz="1150" i="1" dirty="0">
                <a:solidFill>
                  <a:srgbClr val="1C1200"/>
                </a:solidFill>
                <a:latin typeface="Cambria" pitchFamily="34" charset="0"/>
                <a:ea typeface="Cambria" pitchFamily="34" charset="-122"/>
                <a:cs typeface="Cambria" pitchFamily="34" charset="-120"/>
              </a:rPr>
              <a:t>[3] asking nothing, accepting everything,</a:t>
            </a:r>
            <a:endParaRPr lang="en-US" sz="1150" dirty="0"/>
          </a:p>
          <a:p>
            <a:pPr indent="0" marL="0">
              <a:buNone/>
            </a:pPr>
            <a:r>
              <a:rPr lang="en-US" sz="1150" i="1" dirty="0">
                <a:solidFill>
                  <a:srgbClr val="1C1200"/>
                </a:solidFill>
                <a:latin typeface="Cambria" pitchFamily="34" charset="0"/>
                <a:ea typeface="Cambria" pitchFamily="34" charset="-122"/>
                <a:cs typeface="Cambria" pitchFamily="34" charset="-120"/>
              </a:rPr>
              <a:t>[4] moving as rivers move — without opinion, without</a:t>
            </a:r>
            <a:endParaRPr lang="en-US" sz="1150" dirty="0"/>
          </a:p>
          <a:p>
            <a:pPr indent="0" marL="0">
              <a:buNone/>
            </a:pPr>
            <a:r>
              <a:rPr lang="en-US" sz="1150" i="1" dirty="0">
                <a:solidFill>
                  <a:srgbClr val="1C1200"/>
                </a:solidFill>
                <a:latin typeface="Cambria" pitchFamily="34" charset="0"/>
                <a:ea typeface="Cambria" pitchFamily="34" charset="-122"/>
                <a:cs typeface="Cambria" pitchFamily="34" charset="-120"/>
              </a:rPr>
              <a:t>[5] hurry, without the luxury of doubt. [6] We came to it</a:t>
            </a:r>
            <a:endParaRPr lang="en-US" sz="1150" dirty="0"/>
          </a:p>
          <a:p>
            <a:pPr indent="0" marL="0">
              <a:buNone/>
            </a:pPr>
            <a:r>
              <a:rPr lang="en-US" sz="1150" i="1" dirty="0">
                <a:solidFill>
                  <a:srgbClr val="1C1200"/>
                </a:solidFill>
                <a:latin typeface="Cambria" pitchFamily="34" charset="0"/>
                <a:ea typeface="Cambria" pitchFamily="34" charset="-122"/>
                <a:cs typeface="Cambria" pitchFamily="34" charset="-120"/>
              </a:rPr>
              <a:t>[6] with our arguments and our urgency, and it received us</a:t>
            </a:r>
            <a:endParaRPr lang="en-US" sz="1150" dirty="0"/>
          </a:p>
          <a:p>
            <a:pPr indent="0" marL="0">
              <a:buNone/>
            </a:pPr>
            <a:r>
              <a:rPr lang="en-US" sz="1150" i="1" dirty="0">
                <a:solidFill>
                  <a:srgbClr val="1C1200"/>
                </a:solidFill>
                <a:latin typeface="Cambria" pitchFamily="34" charset="0"/>
                <a:ea typeface="Cambria" pitchFamily="34" charset="-122"/>
                <a:cs typeface="Cambria" pitchFamily="34" charset="-120"/>
              </a:rPr>
              <a:t>[7] as it had received everything else: with indifference</a:t>
            </a:r>
            <a:endParaRPr lang="en-US" sz="1150" dirty="0"/>
          </a:p>
          <a:p>
            <a:pPr indent="0" marL="0">
              <a:buNone/>
            </a:pPr>
            <a:r>
              <a:rPr lang="en-US" sz="1150" i="1" dirty="0">
                <a:solidFill>
                  <a:srgbClr val="1C1200"/>
                </a:solidFill>
                <a:latin typeface="Cambria" pitchFamily="34" charset="0"/>
                <a:ea typeface="Cambria" pitchFamily="34" charset="-122"/>
                <a:cs typeface="Cambria" pitchFamily="34" charset="-120"/>
              </a:rPr>
              <a:t>[8] that was, somehow, a form of grace.</a:t>
            </a:r>
            <a:endParaRPr lang="en-US" sz="1150" dirty="0"/>
          </a:p>
        </p:txBody>
      </p:sp>
      <p:sp>
        <p:nvSpPr>
          <p:cNvPr id="7" name="Text 5"/>
          <p:cNvSpPr/>
          <p:nvPr/>
        </p:nvSpPr>
        <p:spPr>
          <a:xfrm>
            <a:off x="3639312" y="658368"/>
            <a:ext cx="5047488" cy="384048"/>
          </a:xfrm>
          <a:prstGeom prst="rect">
            <a:avLst/>
          </a:prstGeom>
          <a:noFill/>
          <a:ln/>
        </p:spPr>
        <p:txBody>
          <a:bodyPr wrap="square" rtlCol="0" anchor="ctr"/>
          <a:lstStyle/>
          <a:p>
            <a:pPr indent="0" marL="0">
              <a:buNone/>
            </a:pPr>
            <a:r>
              <a:rPr lang="en-US" sz="1050" b="1" dirty="0">
                <a:solidFill>
                  <a:srgbClr val="1C1200"/>
                </a:solidFill>
                <a:latin typeface="Calibri" pitchFamily="34" charset="0"/>
                <a:ea typeface="Calibri" pitchFamily="34" charset="-122"/>
                <a:cs typeface="Calibri" pitchFamily="34" charset="-120"/>
              </a:rPr>
              <a:t>1.  The device in lines 3–5 ('asking nothing, accepting everything, / moving as rivers move — without opinion...') is best described as</a:t>
            </a:r>
            <a:endParaRPr lang="en-US" sz="1050" dirty="0"/>
          </a:p>
        </p:txBody>
      </p:sp>
      <p:sp>
        <p:nvSpPr>
          <p:cNvPr id="8" name="Text 6"/>
          <p:cNvSpPr/>
          <p:nvPr/>
        </p:nvSpPr>
        <p:spPr>
          <a:xfrm>
            <a:off x="3803904" y="1078992"/>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A. Personification only</a:t>
            </a:r>
            <a:endParaRPr lang="en-US" sz="1000" dirty="0"/>
          </a:p>
        </p:txBody>
      </p:sp>
      <p:sp>
        <p:nvSpPr>
          <p:cNvPr id="9" name="Text 7"/>
          <p:cNvSpPr/>
          <p:nvPr/>
        </p:nvSpPr>
        <p:spPr>
          <a:xfrm>
            <a:off x="3803904" y="1316736"/>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B. Parallelism creating a catalog of the river's qualities</a:t>
            </a:r>
            <a:endParaRPr lang="en-US" sz="1000" dirty="0"/>
          </a:p>
        </p:txBody>
      </p:sp>
      <p:sp>
        <p:nvSpPr>
          <p:cNvPr id="10" name="Text 8"/>
          <p:cNvSpPr/>
          <p:nvPr/>
        </p:nvSpPr>
        <p:spPr>
          <a:xfrm>
            <a:off x="3803904" y="1554480"/>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C. Anaphora, since phrases with 'without' repeat at the start of successive clauses</a:t>
            </a:r>
            <a:endParaRPr lang="en-US" sz="1000" dirty="0"/>
          </a:p>
        </p:txBody>
      </p:sp>
      <p:sp>
        <p:nvSpPr>
          <p:cNvPr id="11" name="Text 9"/>
          <p:cNvSpPr/>
          <p:nvPr/>
        </p:nvSpPr>
        <p:spPr>
          <a:xfrm>
            <a:off x="3803904" y="1792224"/>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D. Both B and C — parallelism organizes the clauses; anaphora is created by the repeated 'without'</a:t>
            </a:r>
            <a:endParaRPr lang="en-US" sz="1000" dirty="0"/>
          </a:p>
        </p:txBody>
      </p:sp>
      <p:sp>
        <p:nvSpPr>
          <p:cNvPr id="12" name="Text 10"/>
          <p:cNvSpPr/>
          <p:nvPr/>
        </p:nvSpPr>
        <p:spPr>
          <a:xfrm>
            <a:off x="3639312" y="2139696"/>
            <a:ext cx="5047488" cy="384048"/>
          </a:xfrm>
          <a:prstGeom prst="rect">
            <a:avLst/>
          </a:prstGeom>
          <a:noFill/>
          <a:ln/>
        </p:spPr>
        <p:txBody>
          <a:bodyPr wrap="square" rtlCol="0" anchor="ctr"/>
          <a:lstStyle/>
          <a:p>
            <a:pPr indent="0" marL="0">
              <a:buNone/>
            </a:pPr>
            <a:r>
              <a:rPr lang="en-US" sz="1050" b="1" dirty="0">
                <a:solidFill>
                  <a:srgbClr val="1C1200"/>
                </a:solidFill>
                <a:latin typeface="Calibri" pitchFamily="34" charset="0"/>
                <a:ea typeface="Calibri" pitchFamily="34" charset="-122"/>
                <a:cs typeface="Calibri" pitchFamily="34" charset="-120"/>
              </a:rPr>
              <a:t>2.  The tone of this passage is best described as</a:t>
            </a:r>
            <a:endParaRPr lang="en-US" sz="1050" dirty="0"/>
          </a:p>
        </p:txBody>
      </p:sp>
      <p:sp>
        <p:nvSpPr>
          <p:cNvPr id="13" name="Text 11"/>
          <p:cNvSpPr/>
          <p:nvPr/>
        </p:nvSpPr>
        <p:spPr>
          <a:xfrm>
            <a:off x="3803904" y="2560320"/>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A. nostalgic and melancholy</a:t>
            </a:r>
            <a:endParaRPr lang="en-US" sz="1000" dirty="0"/>
          </a:p>
        </p:txBody>
      </p:sp>
      <p:sp>
        <p:nvSpPr>
          <p:cNvPr id="14" name="Text 12"/>
          <p:cNvSpPr/>
          <p:nvPr/>
        </p:nvSpPr>
        <p:spPr>
          <a:xfrm>
            <a:off x="3803904" y="2798064"/>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B. meditative and reverent</a:t>
            </a:r>
            <a:endParaRPr lang="en-US" sz="1000" dirty="0"/>
          </a:p>
        </p:txBody>
      </p:sp>
      <p:sp>
        <p:nvSpPr>
          <p:cNvPr id="15" name="Text 13"/>
          <p:cNvSpPr/>
          <p:nvPr/>
        </p:nvSpPr>
        <p:spPr>
          <a:xfrm>
            <a:off x="3803904" y="3035808"/>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C. sardonic and detached</a:t>
            </a:r>
            <a:endParaRPr lang="en-US" sz="1000" dirty="0"/>
          </a:p>
        </p:txBody>
      </p:sp>
      <p:sp>
        <p:nvSpPr>
          <p:cNvPr id="16" name="Text 14"/>
          <p:cNvSpPr/>
          <p:nvPr/>
        </p:nvSpPr>
        <p:spPr>
          <a:xfrm>
            <a:off x="3803904" y="3273552"/>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D. urgent and argumentative</a:t>
            </a:r>
            <a:endParaRPr lang="en-US" sz="1000" dirty="0"/>
          </a:p>
        </p:txBody>
      </p:sp>
      <p:sp>
        <p:nvSpPr>
          <p:cNvPr id="17" name="Text 15"/>
          <p:cNvSpPr/>
          <p:nvPr/>
        </p:nvSpPr>
        <p:spPr>
          <a:xfrm>
            <a:off x="3639312" y="3621024"/>
            <a:ext cx="5047488" cy="384048"/>
          </a:xfrm>
          <a:prstGeom prst="rect">
            <a:avLst/>
          </a:prstGeom>
          <a:noFill/>
          <a:ln/>
        </p:spPr>
        <p:txBody>
          <a:bodyPr wrap="square" rtlCol="0" anchor="ctr"/>
          <a:lstStyle/>
          <a:p>
            <a:pPr indent="0" marL="0">
              <a:buNone/>
            </a:pPr>
            <a:r>
              <a:rPr lang="en-US" sz="1050" b="1" dirty="0">
                <a:solidFill>
                  <a:srgbClr val="1C1200"/>
                </a:solidFill>
                <a:latin typeface="Calibri" pitchFamily="34" charset="0"/>
                <a:ea typeface="Calibri" pitchFamily="34" charset="-122"/>
                <a:cs typeface="Calibri" pitchFamily="34" charset="-120"/>
              </a:rPr>
              <a:t>3.  'indifference that was, somehow, a form of grace' (lines 7–8) is an example of</a:t>
            </a:r>
            <a:endParaRPr lang="en-US" sz="1050" dirty="0"/>
          </a:p>
        </p:txBody>
      </p:sp>
      <p:sp>
        <p:nvSpPr>
          <p:cNvPr id="18" name="Text 16"/>
          <p:cNvSpPr/>
          <p:nvPr/>
        </p:nvSpPr>
        <p:spPr>
          <a:xfrm>
            <a:off x="3803904" y="4041648"/>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A. Paradox — indifference and grace are not usually related</a:t>
            </a:r>
            <a:endParaRPr lang="en-US" sz="1000" dirty="0"/>
          </a:p>
        </p:txBody>
      </p:sp>
      <p:sp>
        <p:nvSpPr>
          <p:cNvPr id="19" name="Text 17"/>
          <p:cNvSpPr/>
          <p:nvPr/>
        </p:nvSpPr>
        <p:spPr>
          <a:xfrm>
            <a:off x="3803904" y="4279392"/>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B. Oxymoron — the two terms are directly contradictory</a:t>
            </a:r>
            <a:endParaRPr lang="en-US" sz="1000" dirty="0"/>
          </a:p>
        </p:txBody>
      </p:sp>
      <p:sp>
        <p:nvSpPr>
          <p:cNvPr id="20" name="Text 18"/>
          <p:cNvSpPr/>
          <p:nvPr/>
        </p:nvSpPr>
        <p:spPr>
          <a:xfrm>
            <a:off x="3803904" y="4517136"/>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C. Irony — the author does not really mean it</a:t>
            </a:r>
            <a:endParaRPr lang="en-US" sz="1000" dirty="0"/>
          </a:p>
        </p:txBody>
      </p:sp>
      <p:sp>
        <p:nvSpPr>
          <p:cNvPr id="21" name="Text 19"/>
          <p:cNvSpPr/>
          <p:nvPr/>
        </p:nvSpPr>
        <p:spPr>
          <a:xfrm>
            <a:off x="3803904" y="4754880"/>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D. Antithesis — two opposing qualities are placed in parallel structure</a:t>
            </a:r>
            <a:endParaRPr lang="en-US" sz="1000" dirty="0"/>
          </a:p>
        </p:txBody>
      </p:sp>
      <p:sp>
        <p:nvSpPr>
          <p:cNvPr id="22" name="Text 20"/>
          <p:cNvSpPr/>
          <p:nvPr/>
        </p:nvSpPr>
        <p:spPr>
          <a:xfrm>
            <a:off x="3639312" y="5102352"/>
            <a:ext cx="5047488" cy="384048"/>
          </a:xfrm>
          <a:prstGeom prst="rect">
            <a:avLst/>
          </a:prstGeom>
          <a:noFill/>
          <a:ln/>
        </p:spPr>
        <p:txBody>
          <a:bodyPr wrap="square" rtlCol="0" anchor="ctr"/>
          <a:lstStyle/>
          <a:p>
            <a:pPr indent="0" marL="0">
              <a:buNone/>
            </a:pPr>
            <a:r>
              <a:rPr lang="en-US" sz="1050" b="1" dirty="0">
                <a:solidFill>
                  <a:srgbClr val="1C1200"/>
                </a:solidFill>
                <a:latin typeface="Calibri" pitchFamily="34" charset="0"/>
                <a:ea typeface="Calibri" pitchFamily="34" charset="-122"/>
                <a:cs typeface="Calibri" pitchFamily="34" charset="-120"/>
              </a:rPr>
              <a:t>4.  The phrase 'without the luxury of doubt' (line 5) primarily functions to</a:t>
            </a:r>
            <a:endParaRPr lang="en-US" sz="1050" dirty="0"/>
          </a:p>
        </p:txBody>
      </p:sp>
      <p:sp>
        <p:nvSpPr>
          <p:cNvPr id="23" name="Text 21"/>
          <p:cNvSpPr/>
          <p:nvPr/>
        </p:nvSpPr>
        <p:spPr>
          <a:xfrm>
            <a:off x="3803904" y="5522976"/>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A. establish the river as an unemotional entity</a:t>
            </a:r>
            <a:endParaRPr lang="en-US" sz="1000" dirty="0"/>
          </a:p>
        </p:txBody>
      </p:sp>
      <p:sp>
        <p:nvSpPr>
          <p:cNvPr id="24" name="Text 22"/>
          <p:cNvSpPr/>
          <p:nvPr/>
        </p:nvSpPr>
        <p:spPr>
          <a:xfrm>
            <a:off x="3803904" y="5760720"/>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B. reframe the human condition (having doubt) as a privilege rather than a burden, by attributing its absence to the river as lack rather than virtue</a:t>
            </a:r>
            <a:endParaRPr lang="en-US" sz="1000" dirty="0"/>
          </a:p>
        </p:txBody>
      </p:sp>
      <p:sp>
        <p:nvSpPr>
          <p:cNvPr id="25" name="Text 23"/>
          <p:cNvSpPr/>
          <p:nvPr/>
        </p:nvSpPr>
        <p:spPr>
          <a:xfrm>
            <a:off x="3803904" y="5998464"/>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C. create humor by comparing the river to a doubtful person</a:t>
            </a:r>
            <a:endParaRPr lang="en-US" sz="1000" dirty="0"/>
          </a:p>
        </p:txBody>
      </p:sp>
      <p:sp>
        <p:nvSpPr>
          <p:cNvPr id="26" name="Text 24"/>
          <p:cNvSpPr/>
          <p:nvPr/>
        </p:nvSpPr>
        <p:spPr>
          <a:xfrm>
            <a:off x="3803904" y="6236208"/>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D. introduce the theme of environmental destruction</a:t>
            </a:r>
            <a:endParaRPr lang="en-US" sz="1000" dirty="0"/>
          </a:p>
        </p:txBody>
      </p:sp>
      <p:sp>
        <p:nvSpPr>
          <p:cNvPr id="27" name="Text 25"/>
          <p:cNvSpPr/>
          <p:nvPr/>
        </p:nvSpPr>
        <p:spPr>
          <a:xfrm>
            <a:off x="3639312" y="6583680"/>
            <a:ext cx="5047488" cy="384048"/>
          </a:xfrm>
          <a:prstGeom prst="rect">
            <a:avLst/>
          </a:prstGeom>
          <a:noFill/>
          <a:ln/>
        </p:spPr>
        <p:txBody>
          <a:bodyPr wrap="square" rtlCol="0" anchor="ctr"/>
          <a:lstStyle/>
          <a:p>
            <a:pPr indent="0" marL="0">
              <a:buNone/>
            </a:pPr>
            <a:r>
              <a:rPr lang="en-US" sz="1050" b="1" dirty="0">
                <a:solidFill>
                  <a:srgbClr val="1C1200"/>
                </a:solidFill>
                <a:latin typeface="Calibri" pitchFamily="34" charset="0"/>
                <a:ea typeface="Calibri" pitchFamily="34" charset="-122"/>
                <a:cs typeface="Calibri" pitchFamily="34" charset="-120"/>
              </a:rPr>
              <a:t>5.  'We came to it / with our arguments and our urgency' (lines 5–6) uses which device?</a:t>
            </a:r>
            <a:endParaRPr lang="en-US" sz="1050" dirty="0"/>
          </a:p>
        </p:txBody>
      </p:sp>
      <p:sp>
        <p:nvSpPr>
          <p:cNvPr id="28" name="Text 26"/>
          <p:cNvSpPr/>
          <p:nvPr/>
        </p:nvSpPr>
        <p:spPr>
          <a:xfrm>
            <a:off x="3803904" y="7004304"/>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A. Personification (giving the river human capacity to receive arguments)</a:t>
            </a:r>
            <a:endParaRPr lang="en-US" sz="1000" dirty="0"/>
          </a:p>
        </p:txBody>
      </p:sp>
      <p:sp>
        <p:nvSpPr>
          <p:cNvPr id="29" name="Text 27"/>
          <p:cNvSpPr/>
          <p:nvPr/>
        </p:nvSpPr>
        <p:spPr>
          <a:xfrm>
            <a:off x="3803904" y="7242048"/>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B. Metonymy (arguments stand for humans)</a:t>
            </a:r>
            <a:endParaRPr lang="en-US" sz="1000" dirty="0"/>
          </a:p>
        </p:txBody>
      </p:sp>
      <p:sp>
        <p:nvSpPr>
          <p:cNvPr id="30" name="Text 28"/>
          <p:cNvSpPr/>
          <p:nvPr/>
        </p:nvSpPr>
        <p:spPr>
          <a:xfrm>
            <a:off x="3803904" y="7479792"/>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C. Juxtaposition (human qualities placed beside the river's indifference)</a:t>
            </a:r>
            <a:endParaRPr lang="en-US" sz="1000" dirty="0"/>
          </a:p>
        </p:txBody>
      </p:sp>
      <p:sp>
        <p:nvSpPr>
          <p:cNvPr id="31" name="Text 29"/>
          <p:cNvSpPr/>
          <p:nvPr/>
        </p:nvSpPr>
        <p:spPr>
          <a:xfrm>
            <a:off x="3803904" y="7717536"/>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D. Both A and C — the river is personified; the juxtaposition with its indifference is the device's function</a:t>
            </a:r>
            <a:endParaRPr lang="en-US" sz="1000" dirty="0"/>
          </a:p>
        </p:txBody>
      </p:sp>
      <p:sp>
        <p:nvSpPr>
          <p:cNvPr id="32" name="Text 30"/>
          <p:cNvSpPr/>
          <p:nvPr/>
        </p:nvSpPr>
        <p:spPr>
          <a:xfrm>
            <a:off x="3639312" y="8065008"/>
            <a:ext cx="5047488" cy="384048"/>
          </a:xfrm>
          <a:prstGeom prst="rect">
            <a:avLst/>
          </a:prstGeom>
          <a:noFill/>
          <a:ln/>
        </p:spPr>
        <p:txBody>
          <a:bodyPr wrap="square" rtlCol="0" anchor="ctr"/>
          <a:lstStyle/>
          <a:p>
            <a:pPr indent="0" marL="0">
              <a:buNone/>
            </a:pPr>
            <a:r>
              <a:rPr lang="en-US" sz="1050" b="1" dirty="0">
                <a:solidFill>
                  <a:srgbClr val="1C1200"/>
                </a:solidFill>
                <a:latin typeface="Calibri" pitchFamily="34" charset="0"/>
                <a:ea typeface="Calibri" pitchFamily="34" charset="-122"/>
                <a:cs typeface="Calibri" pitchFamily="34" charset="-120"/>
              </a:rPr>
              <a:t>6.  The passage's overall rhetorical strategy is best described as using _______ to develop a claim about _______.  </a:t>
            </a:r>
            <a:endParaRPr lang="en-US" sz="1050" dirty="0"/>
          </a:p>
        </p:txBody>
      </p:sp>
      <p:sp>
        <p:nvSpPr>
          <p:cNvPr id="33" name="Text 31"/>
          <p:cNvSpPr/>
          <p:nvPr/>
        </p:nvSpPr>
        <p:spPr>
          <a:xfrm>
            <a:off x="3803904" y="8485632"/>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A. logos; the geological formation of river valleys</a:t>
            </a:r>
            <a:endParaRPr lang="en-US" sz="1000" dirty="0"/>
          </a:p>
        </p:txBody>
      </p:sp>
      <p:sp>
        <p:nvSpPr>
          <p:cNvPr id="34" name="Text 32"/>
          <p:cNvSpPr/>
          <p:nvPr/>
        </p:nvSpPr>
        <p:spPr>
          <a:xfrm>
            <a:off x="3803904" y="8723376"/>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B. extended personification; the nature of patience and the inadequacy of human urgency against geological time</a:t>
            </a:r>
            <a:endParaRPr lang="en-US" sz="1000" dirty="0"/>
          </a:p>
        </p:txBody>
      </p:sp>
      <p:sp>
        <p:nvSpPr>
          <p:cNvPr id="35" name="Text 33"/>
          <p:cNvSpPr/>
          <p:nvPr/>
        </p:nvSpPr>
        <p:spPr>
          <a:xfrm>
            <a:off x="3803904" y="8961120"/>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C. ethos; the speaker's authority as a naturalist</a:t>
            </a:r>
            <a:endParaRPr lang="en-US" sz="1000" dirty="0"/>
          </a:p>
        </p:txBody>
      </p:sp>
      <p:sp>
        <p:nvSpPr>
          <p:cNvPr id="36" name="Text 34"/>
          <p:cNvSpPr/>
          <p:nvPr/>
        </p:nvSpPr>
        <p:spPr>
          <a:xfrm>
            <a:off x="3803904" y="9198864"/>
            <a:ext cx="4882896" cy="237744"/>
          </a:xfrm>
          <a:prstGeom prst="rect">
            <a:avLst/>
          </a:prstGeom>
          <a:noFill/>
          <a:ln/>
        </p:spPr>
        <p:txBody>
          <a:bodyPr wrap="square" rtlCol="0" anchor="ctr"/>
          <a:lstStyle/>
          <a:p>
            <a:pPr indent="0" marL="0">
              <a:buNone/>
            </a:pPr>
            <a:r>
              <a:rPr lang="en-US" sz="1000" dirty="0">
                <a:solidFill>
                  <a:srgbClr val="1C1200"/>
                </a:solidFill>
                <a:latin typeface="Calibri" pitchFamily="34" charset="0"/>
                <a:ea typeface="Calibri" pitchFamily="34" charset="-122"/>
                <a:cs typeface="Calibri" pitchFamily="34" charset="-120"/>
              </a:rPr>
              <a:t>D. pathos; the reader's love of nature</a:t>
            </a:r>
            <a:endParaRPr lang="en-US" sz="1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30352"/>
          </a:xfrm>
          <a:prstGeom prst="roundRect">
            <a:avLst/>
          </a:prstGeom>
          <a:solidFill>
            <a:srgbClr val="1C1200"/>
          </a:solidFill>
          <a:ln w="12700">
            <a:solidFill>
              <a:srgbClr val="1C1200"/>
            </a:solidFill>
            <a:prstDash val="solid"/>
          </a:ln>
        </p:spPr>
      </p:sp>
      <p:sp>
        <p:nvSpPr>
          <p:cNvPr id="3" name="Text 1"/>
          <p:cNvSpPr/>
          <p:nvPr/>
        </p:nvSpPr>
        <p:spPr>
          <a:xfrm>
            <a:off x="457200" y="91440"/>
            <a:ext cx="8229600" cy="34747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AP-Style Multiple Choice  |  Questions 7–12</a:t>
            </a:r>
            <a:endParaRPr lang="en-US" sz="1400" dirty="0"/>
          </a:p>
        </p:txBody>
      </p:sp>
      <p:sp>
        <p:nvSpPr>
          <p:cNvPr id="4" name="Text 2"/>
          <p:cNvSpPr/>
          <p:nvPr/>
        </p:nvSpPr>
        <p:spPr>
          <a:xfrm>
            <a:off x="457200" y="603504"/>
            <a:ext cx="8229600" cy="365760"/>
          </a:xfrm>
          <a:prstGeom prst="rect">
            <a:avLst/>
          </a:prstGeom>
          <a:noFill/>
          <a:ln/>
        </p:spPr>
        <p:txBody>
          <a:bodyPr wrap="square" rtlCol="0" anchor="ctr"/>
          <a:lstStyle/>
          <a:p>
            <a:pPr indent="0" marL="0">
              <a:buNone/>
            </a:pPr>
            <a:r>
              <a:rPr lang="en-US" sz="1100" b="1" dirty="0">
                <a:solidFill>
                  <a:srgbClr val="1C1200"/>
                </a:solidFill>
                <a:latin typeface="Calibri" pitchFamily="34" charset="0"/>
                <a:ea typeface="Calibri" pitchFamily="34" charset="-122"/>
                <a:cs typeface="Calibri" pitchFamily="34" charset="-120"/>
              </a:rPr>
              <a:t>7.  Which of the following best distinguishes a simile from a metaphor?</a:t>
            </a:r>
            <a:endParaRPr lang="en-US" sz="1100" dirty="0"/>
          </a:p>
        </p:txBody>
      </p:sp>
      <p:sp>
        <p:nvSpPr>
          <p:cNvPr id="5" name="Text 3"/>
          <p:cNvSpPr/>
          <p:nvPr/>
        </p:nvSpPr>
        <p:spPr>
          <a:xfrm>
            <a:off x="713232" y="1005840"/>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 Similes compare more abstract concepts; metaphors compare concrete ones</a:t>
            </a:r>
            <a:endParaRPr lang="en-US" sz="1050" dirty="0"/>
          </a:p>
        </p:txBody>
      </p:sp>
      <p:sp>
        <p:nvSpPr>
          <p:cNvPr id="6" name="Text 4"/>
          <p:cNvSpPr/>
          <p:nvPr/>
        </p:nvSpPr>
        <p:spPr>
          <a:xfrm>
            <a:off x="713232" y="1225296"/>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B. Metaphors state that one thing IS another; similes use 'like' or 'as' to compare</a:t>
            </a:r>
            <a:endParaRPr lang="en-US" sz="1050" dirty="0"/>
          </a:p>
        </p:txBody>
      </p:sp>
      <p:sp>
        <p:nvSpPr>
          <p:cNvPr id="7" name="Text 5"/>
          <p:cNvSpPr/>
          <p:nvPr/>
        </p:nvSpPr>
        <p:spPr>
          <a:xfrm>
            <a:off x="713232" y="1444752"/>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C. Similes are longer; metaphors are shorter</a:t>
            </a:r>
            <a:endParaRPr lang="en-US" sz="1050" dirty="0"/>
          </a:p>
        </p:txBody>
      </p:sp>
      <p:sp>
        <p:nvSpPr>
          <p:cNvPr id="8" name="Text 6"/>
          <p:cNvSpPr/>
          <p:nvPr/>
        </p:nvSpPr>
        <p:spPr>
          <a:xfrm>
            <a:off x="713232" y="1664208"/>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D. Metaphors are more powerful than similes</a:t>
            </a:r>
            <a:endParaRPr lang="en-US" sz="1050" dirty="0"/>
          </a:p>
        </p:txBody>
      </p:sp>
      <p:sp>
        <p:nvSpPr>
          <p:cNvPr id="9" name="Text 7"/>
          <p:cNvSpPr/>
          <p:nvPr/>
        </p:nvSpPr>
        <p:spPr>
          <a:xfrm>
            <a:off x="457200" y="1993392"/>
            <a:ext cx="8229600" cy="365760"/>
          </a:xfrm>
          <a:prstGeom prst="rect">
            <a:avLst/>
          </a:prstGeom>
          <a:noFill/>
          <a:ln/>
        </p:spPr>
        <p:txBody>
          <a:bodyPr wrap="square" rtlCol="0" anchor="ctr"/>
          <a:lstStyle/>
          <a:p>
            <a:pPr indent="0" marL="0">
              <a:buNone/>
            </a:pPr>
            <a:r>
              <a:rPr lang="en-US" sz="1100" b="1" dirty="0">
                <a:solidFill>
                  <a:srgbClr val="1C1200"/>
                </a:solidFill>
                <a:latin typeface="Calibri" pitchFamily="34" charset="0"/>
                <a:ea typeface="Calibri" pitchFamily="34" charset="-122"/>
                <a:cs typeface="Calibri" pitchFamily="34" charset="-120"/>
              </a:rPr>
              <a:t>8.  'The Kremlin warned the international community.' Which device is this?</a:t>
            </a:r>
            <a:endParaRPr lang="en-US" sz="1100" dirty="0"/>
          </a:p>
        </p:txBody>
      </p:sp>
      <p:sp>
        <p:nvSpPr>
          <p:cNvPr id="10" name="Text 8"/>
          <p:cNvSpPr/>
          <p:nvPr/>
        </p:nvSpPr>
        <p:spPr>
          <a:xfrm>
            <a:off x="713232" y="2395728"/>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 Synecdoche (the building stands for part of Russia)</a:t>
            </a:r>
            <a:endParaRPr lang="en-US" sz="1050" dirty="0"/>
          </a:p>
        </p:txBody>
      </p:sp>
      <p:sp>
        <p:nvSpPr>
          <p:cNvPr id="11" name="Text 9"/>
          <p:cNvSpPr/>
          <p:nvPr/>
        </p:nvSpPr>
        <p:spPr>
          <a:xfrm>
            <a:off x="713232" y="2615184"/>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B. Personification (a building cannot warn)</a:t>
            </a:r>
            <a:endParaRPr lang="en-US" sz="1050" dirty="0"/>
          </a:p>
        </p:txBody>
      </p:sp>
      <p:sp>
        <p:nvSpPr>
          <p:cNvPr id="12" name="Text 10"/>
          <p:cNvSpPr/>
          <p:nvPr/>
        </p:nvSpPr>
        <p:spPr>
          <a:xfrm>
            <a:off x="713232" y="2834640"/>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C. Metonymy (the Kremlin is associated with the Russian government but is not part of it)</a:t>
            </a:r>
            <a:endParaRPr lang="en-US" sz="1050" dirty="0"/>
          </a:p>
        </p:txBody>
      </p:sp>
      <p:sp>
        <p:nvSpPr>
          <p:cNvPr id="13" name="Text 11"/>
          <p:cNvSpPr/>
          <p:nvPr/>
        </p:nvSpPr>
        <p:spPr>
          <a:xfrm>
            <a:off x="713232" y="3054096"/>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D. Allusion (reference to Cold War history)</a:t>
            </a:r>
            <a:endParaRPr lang="en-US" sz="1050" dirty="0"/>
          </a:p>
        </p:txBody>
      </p:sp>
      <p:sp>
        <p:nvSpPr>
          <p:cNvPr id="14" name="Text 12"/>
          <p:cNvSpPr/>
          <p:nvPr/>
        </p:nvSpPr>
        <p:spPr>
          <a:xfrm>
            <a:off x="457200" y="3383280"/>
            <a:ext cx="8229600" cy="365760"/>
          </a:xfrm>
          <a:prstGeom prst="rect">
            <a:avLst/>
          </a:prstGeom>
          <a:noFill/>
          <a:ln/>
        </p:spPr>
        <p:txBody>
          <a:bodyPr wrap="square" rtlCol="0" anchor="ctr"/>
          <a:lstStyle/>
          <a:p>
            <a:pPr indent="0" marL="0">
              <a:buNone/>
            </a:pPr>
            <a:r>
              <a:rPr lang="en-US" sz="1100" b="1" dirty="0">
                <a:solidFill>
                  <a:srgbClr val="1C1200"/>
                </a:solidFill>
                <a:latin typeface="Calibri" pitchFamily="34" charset="0"/>
                <a:ea typeface="Calibri" pitchFamily="34" charset="-122"/>
                <a:cs typeface="Calibri" pitchFamily="34" charset="-120"/>
              </a:rPr>
              <a:t>9.  Which of the following is an example of chiasmus?</a:t>
            </a:r>
            <a:endParaRPr lang="en-US" sz="1100" dirty="0"/>
          </a:p>
        </p:txBody>
      </p:sp>
      <p:sp>
        <p:nvSpPr>
          <p:cNvPr id="15" name="Text 13"/>
          <p:cNvSpPr/>
          <p:nvPr/>
        </p:nvSpPr>
        <p:spPr>
          <a:xfrm>
            <a:off x="713232" y="3785616"/>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 'We shall fight on the beaches, we shall fight on the landing grounds.'</a:t>
            </a:r>
            <a:endParaRPr lang="en-US" sz="1050" dirty="0"/>
          </a:p>
        </p:txBody>
      </p:sp>
      <p:sp>
        <p:nvSpPr>
          <p:cNvPr id="16" name="Text 14"/>
          <p:cNvSpPr/>
          <p:nvPr/>
        </p:nvSpPr>
        <p:spPr>
          <a:xfrm>
            <a:off x="713232" y="4005072"/>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B. 'Ask not what your country can do for you — ask what you can do for your country.'</a:t>
            </a:r>
            <a:endParaRPr lang="en-US" sz="1050" dirty="0"/>
          </a:p>
        </p:txBody>
      </p:sp>
      <p:sp>
        <p:nvSpPr>
          <p:cNvPr id="17" name="Text 15"/>
          <p:cNvSpPr/>
          <p:nvPr/>
        </p:nvSpPr>
        <p:spPr>
          <a:xfrm>
            <a:off x="713232" y="4224528"/>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C. 'It was the best of times, it was the worst of times.'</a:t>
            </a:r>
            <a:endParaRPr lang="en-US" sz="1050" dirty="0"/>
          </a:p>
        </p:txBody>
      </p:sp>
      <p:sp>
        <p:nvSpPr>
          <p:cNvPr id="18" name="Text 16"/>
          <p:cNvSpPr/>
          <p:nvPr/>
        </p:nvSpPr>
        <p:spPr>
          <a:xfrm>
            <a:off x="713232" y="4443984"/>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D. 'Fair is foul and foul is fair.'</a:t>
            </a:r>
            <a:endParaRPr lang="en-US" sz="1050" dirty="0"/>
          </a:p>
        </p:txBody>
      </p:sp>
      <p:sp>
        <p:nvSpPr>
          <p:cNvPr id="19" name="Text 17"/>
          <p:cNvSpPr/>
          <p:nvPr/>
        </p:nvSpPr>
        <p:spPr>
          <a:xfrm>
            <a:off x="457200" y="4773168"/>
            <a:ext cx="8229600" cy="365760"/>
          </a:xfrm>
          <a:prstGeom prst="rect">
            <a:avLst/>
          </a:prstGeom>
          <a:noFill/>
          <a:ln/>
        </p:spPr>
        <p:txBody>
          <a:bodyPr wrap="square" rtlCol="0" anchor="ctr"/>
          <a:lstStyle/>
          <a:p>
            <a:pPr indent="0" marL="0">
              <a:buNone/>
            </a:pPr>
            <a:r>
              <a:rPr lang="en-US" sz="1100" b="1" dirty="0">
                <a:solidFill>
                  <a:srgbClr val="1C1200"/>
                </a:solidFill>
                <a:latin typeface="Calibri" pitchFamily="34" charset="0"/>
                <a:ea typeface="Calibri" pitchFamily="34" charset="-122"/>
                <a:cs typeface="Calibri" pitchFamily="34" charset="-120"/>
              </a:rPr>
              <a:t>10. A student writes: 'The author uses imagery to create vivid description.' This analysis is best described as</a:t>
            </a:r>
            <a:endParaRPr lang="en-US" sz="1100" dirty="0"/>
          </a:p>
        </p:txBody>
      </p:sp>
      <p:sp>
        <p:nvSpPr>
          <p:cNvPr id="20" name="Text 18"/>
          <p:cNvSpPr/>
          <p:nvPr/>
        </p:nvSpPr>
        <p:spPr>
          <a:xfrm>
            <a:off x="713232" y="5175504"/>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 Strong — it accurately identifies the device and its general purpose</a:t>
            </a:r>
            <a:endParaRPr lang="en-US" sz="1050" dirty="0"/>
          </a:p>
        </p:txBody>
      </p:sp>
      <p:sp>
        <p:nvSpPr>
          <p:cNvPr id="21" name="Text 19"/>
          <p:cNvSpPr/>
          <p:nvPr/>
        </p:nvSpPr>
        <p:spPr>
          <a:xfrm>
            <a:off x="713232" y="5394960"/>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B. Insufficient — it names the device but does not explain which sense is activated, what emotional quality the image imports, or what the specific imagery accomplishes</a:t>
            </a:r>
            <a:endParaRPr lang="en-US" sz="1050" dirty="0"/>
          </a:p>
        </p:txBody>
      </p:sp>
      <p:sp>
        <p:nvSpPr>
          <p:cNvPr id="22" name="Text 20"/>
          <p:cNvSpPr/>
          <p:nvPr/>
        </p:nvSpPr>
        <p:spPr>
          <a:xfrm>
            <a:off x="713232" y="5614416"/>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C. Incorrect — imagery is not a device in AP Lit</a:t>
            </a:r>
            <a:endParaRPr lang="en-US" sz="1050" dirty="0"/>
          </a:p>
        </p:txBody>
      </p:sp>
      <p:sp>
        <p:nvSpPr>
          <p:cNvPr id="23" name="Text 21"/>
          <p:cNvSpPr/>
          <p:nvPr/>
        </p:nvSpPr>
        <p:spPr>
          <a:xfrm>
            <a:off x="713232" y="5833872"/>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D. Correct identification; incorrect attribution of purpose</a:t>
            </a:r>
            <a:endParaRPr lang="en-US" sz="1050" dirty="0"/>
          </a:p>
        </p:txBody>
      </p:sp>
      <p:sp>
        <p:nvSpPr>
          <p:cNvPr id="24" name="Text 22"/>
          <p:cNvSpPr/>
          <p:nvPr/>
        </p:nvSpPr>
        <p:spPr>
          <a:xfrm>
            <a:off x="457200" y="6163056"/>
            <a:ext cx="8229600" cy="365760"/>
          </a:xfrm>
          <a:prstGeom prst="rect">
            <a:avLst/>
          </a:prstGeom>
          <a:noFill/>
          <a:ln/>
        </p:spPr>
        <p:txBody>
          <a:bodyPr wrap="square" rtlCol="0" anchor="ctr"/>
          <a:lstStyle/>
          <a:p>
            <a:pPr indent="0" marL="0">
              <a:buNone/>
            </a:pPr>
            <a:r>
              <a:rPr lang="en-US" sz="1100" b="1" dirty="0">
                <a:solidFill>
                  <a:srgbClr val="1C1200"/>
                </a:solidFill>
                <a:latin typeface="Calibri" pitchFamily="34" charset="0"/>
                <a:ea typeface="Calibri" pitchFamily="34" charset="-122"/>
                <a:cs typeface="Calibri" pitchFamily="34" charset="-120"/>
              </a:rPr>
              <a:t>11. 'Not since Waterloo has a military leader suffered such a miscalculation.' This is an example of</a:t>
            </a:r>
            <a:endParaRPr lang="en-US" sz="1100" dirty="0"/>
          </a:p>
        </p:txBody>
      </p:sp>
      <p:sp>
        <p:nvSpPr>
          <p:cNvPr id="25" name="Text 23"/>
          <p:cNvSpPr/>
          <p:nvPr/>
        </p:nvSpPr>
        <p:spPr>
          <a:xfrm>
            <a:off x="713232" y="6565392"/>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 Hyperbole (the exaggeration of the military failure)</a:t>
            </a:r>
            <a:endParaRPr lang="en-US" sz="1050" dirty="0"/>
          </a:p>
        </p:txBody>
      </p:sp>
      <p:sp>
        <p:nvSpPr>
          <p:cNvPr id="26" name="Text 24"/>
          <p:cNvSpPr/>
          <p:nvPr/>
        </p:nvSpPr>
        <p:spPr>
          <a:xfrm>
            <a:off x="713232" y="6784848"/>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B. Allusion (reference to Napoleon's defeat, importing context about hubris and catastrophic failure)</a:t>
            </a:r>
            <a:endParaRPr lang="en-US" sz="1050" dirty="0"/>
          </a:p>
        </p:txBody>
      </p:sp>
      <p:sp>
        <p:nvSpPr>
          <p:cNvPr id="27" name="Text 25"/>
          <p:cNvSpPr/>
          <p:nvPr/>
        </p:nvSpPr>
        <p:spPr>
          <a:xfrm>
            <a:off x="713232" y="7004304"/>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C. Metaphor (comparing this leader to Napoleon)</a:t>
            </a:r>
            <a:endParaRPr lang="en-US" sz="1050" dirty="0"/>
          </a:p>
        </p:txBody>
      </p:sp>
      <p:sp>
        <p:nvSpPr>
          <p:cNvPr id="28" name="Text 26"/>
          <p:cNvSpPr/>
          <p:nvPr/>
        </p:nvSpPr>
        <p:spPr>
          <a:xfrm>
            <a:off x="713232" y="7223760"/>
            <a:ext cx="7973568"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D. Irony (the comparison is unlikely to be accurate)</a:t>
            </a:r>
            <a:endParaRPr lang="en-US" sz="1050" dirty="0"/>
          </a:p>
        </p:txBody>
      </p:sp>
      <p:sp>
        <p:nvSpPr>
          <p:cNvPr id="29" name="Shape 27"/>
          <p:cNvSpPr/>
          <p:nvPr/>
        </p:nvSpPr>
        <p:spPr>
          <a:xfrm>
            <a:off x="457200" y="7552944"/>
            <a:ext cx="8229600" cy="-2505456"/>
          </a:xfrm>
          <a:prstGeom prst="roundRect">
            <a:avLst>
              <a:gd name="adj" fmla="val -2920"/>
            </a:avLst>
          </a:prstGeom>
          <a:solidFill>
            <a:srgbClr val="FEF3C7"/>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30" name="Text 28"/>
          <p:cNvSpPr/>
          <p:nvPr/>
        </p:nvSpPr>
        <p:spPr>
          <a:xfrm>
            <a:off x="640080" y="7626096"/>
            <a:ext cx="7863840" cy="310896"/>
          </a:xfrm>
          <a:prstGeom prst="rect">
            <a:avLst/>
          </a:prstGeom>
          <a:noFill/>
          <a:ln/>
        </p:spPr>
        <p:txBody>
          <a:bodyPr wrap="square" rtlCol="0" anchor="ctr"/>
          <a:lstStyle/>
          <a:p>
            <a:pPr indent="0" marL="0">
              <a:buNone/>
            </a:pPr>
            <a:r>
              <a:rPr lang="en-US" sz="1100" b="1" dirty="0">
                <a:solidFill>
                  <a:srgbClr val="1C1200"/>
                </a:solidFill>
                <a:latin typeface="Calibri" pitchFamily="34" charset="0"/>
                <a:ea typeface="Calibri" pitchFamily="34" charset="-122"/>
                <a:cs typeface="Calibri" pitchFamily="34" charset="-120"/>
              </a:rPr>
              <a:t>12. 12. The PRIMARY distinction between antithesis and juxtaposition is</a:t>
            </a:r>
            <a:endParaRPr lang="en-US" sz="1100" dirty="0"/>
          </a:p>
        </p:txBody>
      </p:sp>
      <p:sp>
        <p:nvSpPr>
          <p:cNvPr id="31" name="Text 29"/>
          <p:cNvSpPr/>
          <p:nvPr/>
        </p:nvSpPr>
        <p:spPr>
          <a:xfrm>
            <a:off x="822960" y="7973568"/>
            <a:ext cx="7680960"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A. Antithesis involves more extreme contrasts</a:t>
            </a:r>
            <a:endParaRPr lang="en-US" sz="1050" dirty="0"/>
          </a:p>
        </p:txBody>
      </p:sp>
      <p:sp>
        <p:nvSpPr>
          <p:cNvPr id="32" name="Text 30"/>
          <p:cNvSpPr/>
          <p:nvPr/>
        </p:nvSpPr>
        <p:spPr>
          <a:xfrm>
            <a:off x="822960" y="8193024"/>
            <a:ext cx="7680960"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B. Juxtaposition is used in poetry; antithesis is used in prose</a:t>
            </a:r>
            <a:endParaRPr lang="en-US" sz="1050" dirty="0"/>
          </a:p>
        </p:txBody>
      </p:sp>
      <p:sp>
        <p:nvSpPr>
          <p:cNvPr id="33" name="Text 31"/>
          <p:cNvSpPr/>
          <p:nvPr/>
        </p:nvSpPr>
        <p:spPr>
          <a:xfrm>
            <a:off x="822960" y="8412480"/>
            <a:ext cx="7680960"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C. Antithesis requires parallel grammatical structure; juxtaposition does not — contrast is achieved through proximity alone</a:t>
            </a:r>
            <a:endParaRPr lang="en-US" sz="1050" dirty="0"/>
          </a:p>
        </p:txBody>
      </p:sp>
      <p:sp>
        <p:nvSpPr>
          <p:cNvPr id="34" name="Text 32"/>
          <p:cNvSpPr/>
          <p:nvPr/>
        </p:nvSpPr>
        <p:spPr>
          <a:xfrm>
            <a:off x="822960" y="8631936"/>
            <a:ext cx="7680960" cy="219456"/>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D. Antithesis is a sound device; juxtaposition is a structural device</a:t>
            </a:r>
            <a:endParaRPr lang="en-US" sz="1050" dirty="0"/>
          </a:p>
        </p:txBody>
      </p:sp>
      <p:sp>
        <p:nvSpPr>
          <p:cNvPr id="35" name="Text 33"/>
          <p:cNvSpPr/>
          <p:nvPr/>
        </p:nvSpPr>
        <p:spPr>
          <a:xfrm>
            <a:off x="640080" y="8887968"/>
            <a:ext cx="7863840" cy="347472"/>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Discussion: Q8 (Kremlin = metonymy, not synecdoche) and Q12 (parallel structure = the antithesis test) are the highest-priority post-MC discussion targets.</a:t>
            </a:r>
            <a:endParaRPr lang="en-US" sz="105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Student Reference Card — 30 Devices, Definitions, Near-Synonym Distinctions</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10896"/>
          </a:xfrm>
          <a:prstGeom prst="rect">
            <a:avLst/>
          </a:prstGeom>
          <a:noFill/>
          <a:ln/>
        </p:spPr>
        <p:txBody>
          <a:bodyPr wrap="square" rtlCol="0" anchor="ctr"/>
          <a:lstStyle/>
          <a:p>
            <a:pPr indent="0" marL="0">
              <a:buNone/>
            </a:pPr>
            <a:r>
              <a:rPr lang="en-US" sz="1300" i="1" dirty="0">
                <a:solidFill>
                  <a:srgbClr val="78716C"/>
                </a:solidFill>
                <a:latin typeface="Calibri" pitchFamily="34" charset="0"/>
                <a:ea typeface="Calibri" pitchFamily="34" charset="-122"/>
                <a:cs typeface="Calibri" pitchFamily="34" charset="-120"/>
              </a:rPr>
              <a:t>Print one per student. Both sides: devices on front, near-synonym decision trees on back.</a:t>
            </a:r>
            <a:endParaRPr lang="en-US" sz="1300" dirty="0"/>
          </a:p>
        </p:txBody>
      </p:sp>
      <p:sp>
        <p:nvSpPr>
          <p:cNvPr id="5" name="Shape 3"/>
          <p:cNvSpPr/>
          <p:nvPr/>
        </p:nvSpPr>
        <p:spPr>
          <a:xfrm>
            <a:off x="457200" y="1298448"/>
            <a:ext cx="8229600" cy="292608"/>
          </a:xfrm>
          <a:prstGeom prst="roundRect">
            <a:avLst>
              <a:gd name="adj" fmla="val 25000"/>
            </a:avLst>
          </a:prstGeom>
          <a:solidFill>
            <a:srgbClr val="1C1200"/>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335024"/>
            <a:ext cx="7863840" cy="219456"/>
          </a:xfrm>
          <a:prstGeom prst="rect">
            <a:avLst/>
          </a:prstGeom>
          <a:noFill/>
          <a:ln/>
        </p:spPr>
        <p:txBody>
          <a:bodyPr wrap="square" rtlCol="0" anchor="ctr"/>
          <a:lstStyle/>
          <a:p>
            <a:pPr indent="0" marL="0">
              <a:buNone/>
            </a:pPr>
            <a:r>
              <a:rPr lang="en-US" sz="1050" b="1" dirty="0">
                <a:solidFill>
                  <a:srgbClr val="FFFFFF"/>
                </a:solidFill>
                <a:latin typeface="Calibri" pitchFamily="34" charset="0"/>
                <a:ea typeface="Calibri" pitchFamily="34" charset="-122"/>
                <a:cs typeface="Calibri" pitchFamily="34" charset="-120"/>
              </a:rPr>
              <a:t>FIGURATIVE LANGUAGE — 11 devices</a:t>
            </a:r>
            <a:endParaRPr lang="en-US" sz="1050" dirty="0"/>
          </a:p>
        </p:txBody>
      </p:sp>
      <p:sp>
        <p:nvSpPr>
          <p:cNvPr id="7" name="Text 5"/>
          <p:cNvSpPr/>
          <p:nvPr/>
        </p:nvSpPr>
        <p:spPr>
          <a:xfrm>
            <a:off x="457200" y="1664208"/>
            <a:ext cx="1005840" cy="292608"/>
          </a:xfrm>
          <a:prstGeom prst="rect">
            <a:avLst/>
          </a:prstGeom>
          <a:noFill/>
          <a:ln/>
        </p:spPr>
        <p:txBody>
          <a:bodyPr wrap="square" rtlCol="0" anchor="ctr"/>
          <a:lstStyle/>
          <a:p>
            <a:pPr indent="0" marL="0">
              <a:buNone/>
            </a:pPr>
            <a:r>
              <a:rPr lang="en-US" sz="850" b="1" dirty="0">
                <a:solidFill>
                  <a:srgbClr val="0E6B8A"/>
                </a:solidFill>
                <a:latin typeface="Calibri" pitchFamily="34" charset="0"/>
                <a:ea typeface="Calibri" pitchFamily="34" charset="-122"/>
                <a:cs typeface="Calibri" pitchFamily="34" charset="-120"/>
              </a:rPr>
              <a:t>Metaphor:</a:t>
            </a:r>
            <a:endParaRPr lang="en-US" sz="850" dirty="0"/>
          </a:p>
        </p:txBody>
      </p:sp>
      <p:sp>
        <p:nvSpPr>
          <p:cNvPr id="8" name="Text 6"/>
          <p:cNvSpPr/>
          <p:nvPr/>
        </p:nvSpPr>
        <p:spPr>
          <a:xfrm>
            <a:off x="1481328" y="1664208"/>
            <a:ext cx="162763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Direct comparison (X IS Y). No 'like'/'as.'</a:t>
            </a:r>
            <a:endParaRPr lang="en-US" sz="850" dirty="0"/>
          </a:p>
        </p:txBody>
      </p:sp>
      <p:sp>
        <p:nvSpPr>
          <p:cNvPr id="9" name="Text 7"/>
          <p:cNvSpPr/>
          <p:nvPr/>
        </p:nvSpPr>
        <p:spPr>
          <a:xfrm>
            <a:off x="3200400" y="1664208"/>
            <a:ext cx="1005840" cy="292608"/>
          </a:xfrm>
          <a:prstGeom prst="rect">
            <a:avLst/>
          </a:prstGeom>
          <a:noFill/>
          <a:ln/>
        </p:spPr>
        <p:txBody>
          <a:bodyPr wrap="square" rtlCol="0" anchor="ctr"/>
          <a:lstStyle/>
          <a:p>
            <a:pPr indent="0" marL="0">
              <a:buNone/>
            </a:pPr>
            <a:r>
              <a:rPr lang="en-US" sz="850" b="1" dirty="0">
                <a:solidFill>
                  <a:srgbClr val="0E6B8A"/>
                </a:solidFill>
                <a:latin typeface="Calibri" pitchFamily="34" charset="0"/>
                <a:ea typeface="Calibri" pitchFamily="34" charset="-122"/>
                <a:cs typeface="Calibri" pitchFamily="34" charset="-120"/>
              </a:rPr>
              <a:t>Simile:</a:t>
            </a:r>
            <a:endParaRPr lang="en-US" sz="850" dirty="0"/>
          </a:p>
        </p:txBody>
      </p:sp>
      <p:sp>
        <p:nvSpPr>
          <p:cNvPr id="10" name="Text 8"/>
          <p:cNvSpPr/>
          <p:nvPr/>
        </p:nvSpPr>
        <p:spPr>
          <a:xfrm>
            <a:off x="4224528" y="1664208"/>
            <a:ext cx="162763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Comparison using 'like' or 'as.'</a:t>
            </a:r>
            <a:endParaRPr lang="en-US" sz="850" dirty="0"/>
          </a:p>
        </p:txBody>
      </p:sp>
      <p:sp>
        <p:nvSpPr>
          <p:cNvPr id="11" name="Text 9"/>
          <p:cNvSpPr/>
          <p:nvPr/>
        </p:nvSpPr>
        <p:spPr>
          <a:xfrm>
            <a:off x="5943600" y="1664208"/>
            <a:ext cx="1005840" cy="292608"/>
          </a:xfrm>
          <a:prstGeom prst="rect">
            <a:avLst/>
          </a:prstGeom>
          <a:noFill/>
          <a:ln/>
        </p:spPr>
        <p:txBody>
          <a:bodyPr wrap="square" rtlCol="0" anchor="ctr"/>
          <a:lstStyle/>
          <a:p>
            <a:pPr indent="0" marL="0">
              <a:buNone/>
            </a:pPr>
            <a:r>
              <a:rPr lang="en-US" sz="850" b="1" dirty="0">
                <a:solidFill>
                  <a:srgbClr val="0E6B8A"/>
                </a:solidFill>
                <a:latin typeface="Calibri" pitchFamily="34" charset="0"/>
                <a:ea typeface="Calibri" pitchFamily="34" charset="-122"/>
                <a:cs typeface="Calibri" pitchFamily="34" charset="-120"/>
              </a:rPr>
              <a:t>Extended Metaphor:</a:t>
            </a:r>
            <a:endParaRPr lang="en-US" sz="850" dirty="0"/>
          </a:p>
        </p:txBody>
      </p:sp>
      <p:sp>
        <p:nvSpPr>
          <p:cNvPr id="12" name="Text 10"/>
          <p:cNvSpPr/>
          <p:nvPr/>
        </p:nvSpPr>
        <p:spPr>
          <a:xfrm>
            <a:off x="6967728" y="1664208"/>
            <a:ext cx="162763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Metaphor developed across multiple lines.</a:t>
            </a:r>
            <a:endParaRPr lang="en-US" sz="850" dirty="0"/>
          </a:p>
        </p:txBody>
      </p:sp>
      <p:sp>
        <p:nvSpPr>
          <p:cNvPr id="13" name="Text 11"/>
          <p:cNvSpPr/>
          <p:nvPr/>
        </p:nvSpPr>
        <p:spPr>
          <a:xfrm>
            <a:off x="457200" y="1993392"/>
            <a:ext cx="1005840" cy="292608"/>
          </a:xfrm>
          <a:prstGeom prst="rect">
            <a:avLst/>
          </a:prstGeom>
          <a:noFill/>
          <a:ln/>
        </p:spPr>
        <p:txBody>
          <a:bodyPr wrap="square" rtlCol="0" anchor="ctr"/>
          <a:lstStyle/>
          <a:p>
            <a:pPr indent="0" marL="0">
              <a:buNone/>
            </a:pPr>
            <a:r>
              <a:rPr lang="en-US" sz="850" b="1" dirty="0">
                <a:solidFill>
                  <a:srgbClr val="0E6B8A"/>
                </a:solidFill>
                <a:latin typeface="Calibri" pitchFamily="34" charset="0"/>
                <a:ea typeface="Calibri" pitchFamily="34" charset="-122"/>
                <a:cs typeface="Calibri" pitchFamily="34" charset="-120"/>
              </a:rPr>
              <a:t>Conceit:</a:t>
            </a:r>
            <a:endParaRPr lang="en-US" sz="850" dirty="0"/>
          </a:p>
        </p:txBody>
      </p:sp>
      <p:sp>
        <p:nvSpPr>
          <p:cNvPr id="14" name="Text 12"/>
          <p:cNvSpPr/>
          <p:nvPr/>
        </p:nvSpPr>
        <p:spPr>
          <a:xfrm>
            <a:off x="1481328" y="1993392"/>
            <a:ext cx="162763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Extended metaphor with strikingly unexpected vehicle.</a:t>
            </a:r>
            <a:endParaRPr lang="en-US" sz="850" dirty="0"/>
          </a:p>
        </p:txBody>
      </p:sp>
      <p:sp>
        <p:nvSpPr>
          <p:cNvPr id="15" name="Text 13"/>
          <p:cNvSpPr/>
          <p:nvPr/>
        </p:nvSpPr>
        <p:spPr>
          <a:xfrm>
            <a:off x="3200400" y="1993392"/>
            <a:ext cx="1005840" cy="292608"/>
          </a:xfrm>
          <a:prstGeom prst="rect">
            <a:avLst/>
          </a:prstGeom>
          <a:noFill/>
          <a:ln/>
        </p:spPr>
        <p:txBody>
          <a:bodyPr wrap="square" rtlCol="0" anchor="ctr"/>
          <a:lstStyle/>
          <a:p>
            <a:pPr indent="0" marL="0">
              <a:buNone/>
            </a:pPr>
            <a:r>
              <a:rPr lang="en-US" sz="850" b="1" dirty="0">
                <a:solidFill>
                  <a:srgbClr val="0E6B8A"/>
                </a:solidFill>
                <a:latin typeface="Calibri" pitchFamily="34" charset="0"/>
                <a:ea typeface="Calibri" pitchFamily="34" charset="-122"/>
                <a:cs typeface="Calibri" pitchFamily="34" charset="-120"/>
              </a:rPr>
              <a:t>Personification:</a:t>
            </a:r>
            <a:endParaRPr lang="en-US" sz="850" dirty="0"/>
          </a:p>
        </p:txBody>
      </p:sp>
      <p:sp>
        <p:nvSpPr>
          <p:cNvPr id="16" name="Text 14"/>
          <p:cNvSpPr/>
          <p:nvPr/>
        </p:nvSpPr>
        <p:spPr>
          <a:xfrm>
            <a:off x="4224528" y="1993392"/>
            <a:ext cx="162763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Human qualities given to non-humans.</a:t>
            </a:r>
            <a:endParaRPr lang="en-US" sz="850" dirty="0"/>
          </a:p>
        </p:txBody>
      </p:sp>
      <p:sp>
        <p:nvSpPr>
          <p:cNvPr id="17" name="Text 15"/>
          <p:cNvSpPr/>
          <p:nvPr/>
        </p:nvSpPr>
        <p:spPr>
          <a:xfrm>
            <a:off x="5943600" y="1993392"/>
            <a:ext cx="1005840" cy="292608"/>
          </a:xfrm>
          <a:prstGeom prst="rect">
            <a:avLst/>
          </a:prstGeom>
          <a:noFill/>
          <a:ln/>
        </p:spPr>
        <p:txBody>
          <a:bodyPr wrap="square" rtlCol="0" anchor="ctr"/>
          <a:lstStyle/>
          <a:p>
            <a:pPr indent="0" marL="0">
              <a:buNone/>
            </a:pPr>
            <a:r>
              <a:rPr lang="en-US" sz="850" b="1" dirty="0">
                <a:solidFill>
                  <a:srgbClr val="0E6B8A"/>
                </a:solidFill>
                <a:latin typeface="Calibri" pitchFamily="34" charset="0"/>
                <a:ea typeface="Calibri" pitchFamily="34" charset="-122"/>
                <a:cs typeface="Calibri" pitchFamily="34" charset="-120"/>
              </a:rPr>
              <a:t>Apostrophe:</a:t>
            </a:r>
            <a:endParaRPr lang="en-US" sz="850" dirty="0"/>
          </a:p>
        </p:txBody>
      </p:sp>
      <p:sp>
        <p:nvSpPr>
          <p:cNvPr id="18" name="Text 16"/>
          <p:cNvSpPr/>
          <p:nvPr/>
        </p:nvSpPr>
        <p:spPr>
          <a:xfrm>
            <a:off x="6967728" y="1993392"/>
            <a:ext cx="162763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Direct address to absent/non-human entity.</a:t>
            </a:r>
            <a:endParaRPr lang="en-US" sz="850" dirty="0"/>
          </a:p>
        </p:txBody>
      </p:sp>
      <p:sp>
        <p:nvSpPr>
          <p:cNvPr id="19" name="Text 17"/>
          <p:cNvSpPr/>
          <p:nvPr/>
        </p:nvSpPr>
        <p:spPr>
          <a:xfrm>
            <a:off x="457200" y="2322576"/>
            <a:ext cx="1005840" cy="292608"/>
          </a:xfrm>
          <a:prstGeom prst="rect">
            <a:avLst/>
          </a:prstGeom>
          <a:noFill/>
          <a:ln/>
        </p:spPr>
        <p:txBody>
          <a:bodyPr wrap="square" rtlCol="0" anchor="ctr"/>
          <a:lstStyle/>
          <a:p>
            <a:pPr indent="0" marL="0">
              <a:buNone/>
            </a:pPr>
            <a:r>
              <a:rPr lang="en-US" sz="850" b="1" dirty="0">
                <a:solidFill>
                  <a:srgbClr val="0E6B8A"/>
                </a:solidFill>
                <a:latin typeface="Calibri" pitchFamily="34" charset="0"/>
                <a:ea typeface="Calibri" pitchFamily="34" charset="-122"/>
                <a:cs typeface="Calibri" pitchFamily="34" charset="-120"/>
              </a:rPr>
              <a:t>Synecdoche:</a:t>
            </a:r>
            <a:endParaRPr lang="en-US" sz="850" dirty="0"/>
          </a:p>
        </p:txBody>
      </p:sp>
      <p:sp>
        <p:nvSpPr>
          <p:cNvPr id="20" name="Text 18"/>
          <p:cNvSpPr/>
          <p:nvPr/>
        </p:nvSpPr>
        <p:spPr>
          <a:xfrm>
            <a:off x="1481328" y="2322576"/>
            <a:ext cx="162763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Part stands for whole (or whole for part).</a:t>
            </a:r>
            <a:endParaRPr lang="en-US" sz="850" dirty="0"/>
          </a:p>
        </p:txBody>
      </p:sp>
      <p:sp>
        <p:nvSpPr>
          <p:cNvPr id="21" name="Text 19"/>
          <p:cNvSpPr/>
          <p:nvPr/>
        </p:nvSpPr>
        <p:spPr>
          <a:xfrm>
            <a:off x="3200400" y="2322576"/>
            <a:ext cx="1005840" cy="292608"/>
          </a:xfrm>
          <a:prstGeom prst="rect">
            <a:avLst/>
          </a:prstGeom>
          <a:noFill/>
          <a:ln/>
        </p:spPr>
        <p:txBody>
          <a:bodyPr wrap="square" rtlCol="0" anchor="ctr"/>
          <a:lstStyle/>
          <a:p>
            <a:pPr indent="0" marL="0">
              <a:buNone/>
            </a:pPr>
            <a:r>
              <a:rPr lang="en-US" sz="850" b="1" dirty="0">
                <a:solidFill>
                  <a:srgbClr val="0E6B8A"/>
                </a:solidFill>
                <a:latin typeface="Calibri" pitchFamily="34" charset="0"/>
                <a:ea typeface="Calibri" pitchFamily="34" charset="-122"/>
                <a:cs typeface="Calibri" pitchFamily="34" charset="-120"/>
              </a:rPr>
              <a:t>Metonymy:</a:t>
            </a:r>
            <a:endParaRPr lang="en-US" sz="850" dirty="0"/>
          </a:p>
        </p:txBody>
      </p:sp>
      <p:sp>
        <p:nvSpPr>
          <p:cNvPr id="22" name="Text 20"/>
          <p:cNvSpPr/>
          <p:nvPr/>
        </p:nvSpPr>
        <p:spPr>
          <a:xfrm>
            <a:off x="4224528" y="2322576"/>
            <a:ext cx="162763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Associated term substituted for actual referent.</a:t>
            </a:r>
            <a:endParaRPr lang="en-US" sz="850" dirty="0"/>
          </a:p>
        </p:txBody>
      </p:sp>
      <p:sp>
        <p:nvSpPr>
          <p:cNvPr id="23" name="Text 21"/>
          <p:cNvSpPr/>
          <p:nvPr/>
        </p:nvSpPr>
        <p:spPr>
          <a:xfrm>
            <a:off x="5943600" y="2322576"/>
            <a:ext cx="1005840" cy="292608"/>
          </a:xfrm>
          <a:prstGeom prst="rect">
            <a:avLst/>
          </a:prstGeom>
          <a:noFill/>
          <a:ln/>
        </p:spPr>
        <p:txBody>
          <a:bodyPr wrap="square" rtlCol="0" anchor="ctr"/>
          <a:lstStyle/>
          <a:p>
            <a:pPr indent="0" marL="0">
              <a:buNone/>
            </a:pPr>
            <a:r>
              <a:rPr lang="en-US" sz="850" b="1" dirty="0">
                <a:solidFill>
                  <a:srgbClr val="0E6B8A"/>
                </a:solidFill>
                <a:latin typeface="Calibri" pitchFamily="34" charset="0"/>
                <a:ea typeface="Calibri" pitchFamily="34" charset="-122"/>
                <a:cs typeface="Calibri" pitchFamily="34" charset="-120"/>
              </a:rPr>
              <a:t>Hyperbole:</a:t>
            </a:r>
            <a:endParaRPr lang="en-US" sz="850" dirty="0"/>
          </a:p>
        </p:txBody>
      </p:sp>
      <p:sp>
        <p:nvSpPr>
          <p:cNvPr id="24" name="Text 22"/>
          <p:cNvSpPr/>
          <p:nvPr/>
        </p:nvSpPr>
        <p:spPr>
          <a:xfrm>
            <a:off x="6967728" y="2322576"/>
            <a:ext cx="162763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Deliberate exaggeration.</a:t>
            </a:r>
            <a:endParaRPr lang="en-US" sz="850" dirty="0"/>
          </a:p>
        </p:txBody>
      </p:sp>
      <p:sp>
        <p:nvSpPr>
          <p:cNvPr id="25" name="Text 23"/>
          <p:cNvSpPr/>
          <p:nvPr/>
        </p:nvSpPr>
        <p:spPr>
          <a:xfrm>
            <a:off x="457200" y="2651760"/>
            <a:ext cx="1005840" cy="292608"/>
          </a:xfrm>
          <a:prstGeom prst="rect">
            <a:avLst/>
          </a:prstGeom>
          <a:noFill/>
          <a:ln/>
        </p:spPr>
        <p:txBody>
          <a:bodyPr wrap="square" rtlCol="0" anchor="ctr"/>
          <a:lstStyle/>
          <a:p>
            <a:pPr indent="0" marL="0">
              <a:buNone/>
            </a:pPr>
            <a:r>
              <a:rPr lang="en-US" sz="850" b="1" dirty="0">
                <a:solidFill>
                  <a:srgbClr val="0E6B8A"/>
                </a:solidFill>
                <a:latin typeface="Calibri" pitchFamily="34" charset="0"/>
                <a:ea typeface="Calibri" pitchFamily="34" charset="-122"/>
                <a:cs typeface="Calibri" pitchFamily="34" charset="-120"/>
              </a:rPr>
              <a:t>Understatement / Litotes:</a:t>
            </a:r>
            <a:endParaRPr lang="en-US" sz="850" dirty="0"/>
          </a:p>
        </p:txBody>
      </p:sp>
      <p:sp>
        <p:nvSpPr>
          <p:cNvPr id="26" name="Text 24"/>
          <p:cNvSpPr/>
          <p:nvPr/>
        </p:nvSpPr>
        <p:spPr>
          <a:xfrm>
            <a:off x="1481328" y="2651760"/>
            <a:ext cx="162763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Deliberate minimization. Litotes = deny opposite.</a:t>
            </a:r>
            <a:endParaRPr lang="en-US" sz="850" dirty="0"/>
          </a:p>
        </p:txBody>
      </p:sp>
      <p:sp>
        <p:nvSpPr>
          <p:cNvPr id="27" name="Text 25"/>
          <p:cNvSpPr/>
          <p:nvPr/>
        </p:nvSpPr>
        <p:spPr>
          <a:xfrm>
            <a:off x="3200400" y="2651760"/>
            <a:ext cx="1005840" cy="292608"/>
          </a:xfrm>
          <a:prstGeom prst="rect">
            <a:avLst/>
          </a:prstGeom>
          <a:noFill/>
          <a:ln/>
        </p:spPr>
        <p:txBody>
          <a:bodyPr wrap="square" rtlCol="0" anchor="ctr"/>
          <a:lstStyle/>
          <a:p>
            <a:pPr indent="0" marL="0">
              <a:buNone/>
            </a:pPr>
            <a:r>
              <a:rPr lang="en-US" sz="850" b="1" dirty="0">
                <a:solidFill>
                  <a:srgbClr val="0E6B8A"/>
                </a:solidFill>
                <a:latin typeface="Calibri" pitchFamily="34" charset="0"/>
                <a:ea typeface="Calibri" pitchFamily="34" charset="-122"/>
                <a:cs typeface="Calibri" pitchFamily="34" charset="-120"/>
              </a:rPr>
              <a:t>Irony:</a:t>
            </a:r>
            <a:endParaRPr lang="en-US" sz="850" dirty="0"/>
          </a:p>
        </p:txBody>
      </p:sp>
      <p:sp>
        <p:nvSpPr>
          <p:cNvPr id="28" name="Text 26"/>
          <p:cNvSpPr/>
          <p:nvPr/>
        </p:nvSpPr>
        <p:spPr>
          <a:xfrm>
            <a:off x="4224528" y="2651760"/>
            <a:ext cx="162763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Verbal = say opposite. Dramatic = audience knows. Situational = outcome contradicts expectation.</a:t>
            </a:r>
            <a:endParaRPr lang="en-US" sz="850" dirty="0"/>
          </a:p>
        </p:txBody>
      </p:sp>
      <p:sp>
        <p:nvSpPr>
          <p:cNvPr id="29" name="Text 27"/>
          <p:cNvSpPr/>
          <p:nvPr/>
        </p:nvSpPr>
        <p:spPr>
          <a:xfrm>
            <a:off x="5943600" y="2651760"/>
            <a:ext cx="1005840" cy="292608"/>
          </a:xfrm>
          <a:prstGeom prst="rect">
            <a:avLst/>
          </a:prstGeom>
          <a:noFill/>
          <a:ln/>
        </p:spPr>
        <p:txBody>
          <a:bodyPr wrap="square" rtlCol="0" anchor="ctr"/>
          <a:lstStyle/>
          <a:p>
            <a:pPr indent="0" marL="0">
              <a:buNone/>
            </a:pPr>
            <a:r>
              <a:rPr lang="en-US" sz="850" b="1" dirty="0">
                <a:solidFill>
                  <a:srgbClr val="0E6B8A"/>
                </a:solidFill>
                <a:latin typeface="Calibri" pitchFamily="34" charset="0"/>
                <a:ea typeface="Calibri" pitchFamily="34" charset="-122"/>
                <a:cs typeface="Calibri" pitchFamily="34" charset="-120"/>
              </a:rPr>
              <a:t>Paradox:</a:t>
            </a:r>
            <a:endParaRPr lang="en-US" sz="850" dirty="0"/>
          </a:p>
        </p:txBody>
      </p:sp>
      <p:sp>
        <p:nvSpPr>
          <p:cNvPr id="30" name="Text 28"/>
          <p:cNvSpPr/>
          <p:nvPr/>
        </p:nvSpPr>
        <p:spPr>
          <a:xfrm>
            <a:off x="6967728" y="2651760"/>
            <a:ext cx="162763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Self-contradictory statement revealing deeper truth.</a:t>
            </a:r>
            <a:endParaRPr lang="en-US" sz="850" dirty="0"/>
          </a:p>
        </p:txBody>
      </p:sp>
      <p:sp>
        <p:nvSpPr>
          <p:cNvPr id="31" name="Shape 29"/>
          <p:cNvSpPr/>
          <p:nvPr/>
        </p:nvSpPr>
        <p:spPr>
          <a:xfrm>
            <a:off x="457200" y="3017520"/>
            <a:ext cx="8229600" cy="256032"/>
          </a:xfrm>
          <a:prstGeom prst="roundRect">
            <a:avLst>
              <a:gd name="adj" fmla="val 28571"/>
            </a:avLst>
          </a:prstGeom>
          <a:solidFill>
            <a:srgbClr val="F5F3FF"/>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32" name="Text 30"/>
          <p:cNvSpPr/>
          <p:nvPr/>
        </p:nvSpPr>
        <p:spPr>
          <a:xfrm>
            <a:off x="640080" y="3054096"/>
            <a:ext cx="7863840" cy="182880"/>
          </a:xfrm>
          <a:prstGeom prst="rect">
            <a:avLst/>
          </a:prstGeom>
          <a:noFill/>
          <a:ln/>
        </p:spPr>
        <p:txBody>
          <a:bodyPr wrap="square" rtlCol="0" anchor="ctr"/>
          <a:lstStyle/>
          <a:p>
            <a:pPr indent="0" marL="0">
              <a:buNone/>
            </a:pPr>
            <a:r>
              <a:rPr lang="en-US" sz="1050" b="1" dirty="0">
                <a:solidFill>
                  <a:srgbClr val="5B21B6"/>
                </a:solidFill>
                <a:latin typeface="Calibri" pitchFamily="34" charset="0"/>
                <a:ea typeface="Calibri" pitchFamily="34" charset="-122"/>
                <a:cs typeface="Calibri" pitchFamily="34" charset="-120"/>
              </a:rPr>
              <a:t>SOUND &amp; RHYTHM — 8 devices</a:t>
            </a:r>
            <a:endParaRPr lang="en-US" sz="1050" dirty="0"/>
          </a:p>
        </p:txBody>
      </p:sp>
      <p:sp>
        <p:nvSpPr>
          <p:cNvPr id="33" name="Text 31"/>
          <p:cNvSpPr/>
          <p:nvPr/>
        </p:nvSpPr>
        <p:spPr>
          <a:xfrm>
            <a:off x="457200" y="3346704"/>
            <a:ext cx="969264" cy="292608"/>
          </a:xfrm>
          <a:prstGeom prst="rect">
            <a:avLst/>
          </a:prstGeom>
          <a:noFill/>
          <a:ln/>
        </p:spPr>
        <p:txBody>
          <a:bodyPr wrap="square" rtlCol="0" anchor="ctr"/>
          <a:lstStyle/>
          <a:p>
            <a:pPr indent="0" marL="0">
              <a:buNone/>
            </a:pPr>
            <a:r>
              <a:rPr lang="en-US" sz="850" b="1" dirty="0">
                <a:solidFill>
                  <a:srgbClr val="5B21B6"/>
                </a:solidFill>
                <a:latin typeface="Calibri" pitchFamily="34" charset="0"/>
                <a:ea typeface="Calibri" pitchFamily="34" charset="-122"/>
                <a:cs typeface="Calibri" pitchFamily="34" charset="-120"/>
              </a:rPr>
              <a:t>Alliteration:</a:t>
            </a:r>
            <a:endParaRPr lang="en-US" sz="850" dirty="0"/>
          </a:p>
        </p:txBody>
      </p:sp>
      <p:sp>
        <p:nvSpPr>
          <p:cNvPr id="34" name="Text 32"/>
          <p:cNvSpPr/>
          <p:nvPr/>
        </p:nvSpPr>
        <p:spPr>
          <a:xfrm>
            <a:off x="1444752" y="3346704"/>
            <a:ext cx="98755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Initial consonant sound repeated.</a:t>
            </a:r>
            <a:endParaRPr lang="en-US" sz="850" dirty="0"/>
          </a:p>
        </p:txBody>
      </p:sp>
      <p:sp>
        <p:nvSpPr>
          <p:cNvPr id="35" name="Text 33"/>
          <p:cNvSpPr/>
          <p:nvPr/>
        </p:nvSpPr>
        <p:spPr>
          <a:xfrm>
            <a:off x="2505456" y="3346704"/>
            <a:ext cx="969264" cy="292608"/>
          </a:xfrm>
          <a:prstGeom prst="rect">
            <a:avLst/>
          </a:prstGeom>
          <a:noFill/>
          <a:ln/>
        </p:spPr>
        <p:txBody>
          <a:bodyPr wrap="square" rtlCol="0" anchor="ctr"/>
          <a:lstStyle/>
          <a:p>
            <a:pPr indent="0" marL="0">
              <a:buNone/>
            </a:pPr>
            <a:r>
              <a:rPr lang="en-US" sz="850" b="1" dirty="0">
                <a:solidFill>
                  <a:srgbClr val="5B21B6"/>
                </a:solidFill>
                <a:latin typeface="Calibri" pitchFamily="34" charset="0"/>
                <a:ea typeface="Calibri" pitchFamily="34" charset="-122"/>
                <a:cs typeface="Calibri" pitchFamily="34" charset="-120"/>
              </a:rPr>
              <a:t>Assonance:</a:t>
            </a:r>
            <a:endParaRPr lang="en-US" sz="850" dirty="0"/>
          </a:p>
        </p:txBody>
      </p:sp>
      <p:sp>
        <p:nvSpPr>
          <p:cNvPr id="36" name="Text 34"/>
          <p:cNvSpPr/>
          <p:nvPr/>
        </p:nvSpPr>
        <p:spPr>
          <a:xfrm>
            <a:off x="3493008" y="3346704"/>
            <a:ext cx="98755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Vowel sound repeated.</a:t>
            </a:r>
            <a:endParaRPr lang="en-US" sz="850" dirty="0"/>
          </a:p>
        </p:txBody>
      </p:sp>
      <p:sp>
        <p:nvSpPr>
          <p:cNvPr id="37" name="Text 35"/>
          <p:cNvSpPr/>
          <p:nvPr/>
        </p:nvSpPr>
        <p:spPr>
          <a:xfrm>
            <a:off x="4553712" y="3346704"/>
            <a:ext cx="969264" cy="292608"/>
          </a:xfrm>
          <a:prstGeom prst="rect">
            <a:avLst/>
          </a:prstGeom>
          <a:noFill/>
          <a:ln/>
        </p:spPr>
        <p:txBody>
          <a:bodyPr wrap="square" rtlCol="0" anchor="ctr"/>
          <a:lstStyle/>
          <a:p>
            <a:pPr indent="0" marL="0">
              <a:buNone/>
            </a:pPr>
            <a:r>
              <a:rPr lang="en-US" sz="850" b="1" dirty="0">
                <a:solidFill>
                  <a:srgbClr val="5B21B6"/>
                </a:solidFill>
                <a:latin typeface="Calibri" pitchFamily="34" charset="0"/>
                <a:ea typeface="Calibri" pitchFamily="34" charset="-122"/>
                <a:cs typeface="Calibri" pitchFamily="34" charset="-120"/>
              </a:rPr>
              <a:t>Consonance:</a:t>
            </a:r>
            <a:endParaRPr lang="en-US" sz="850" dirty="0"/>
          </a:p>
        </p:txBody>
      </p:sp>
      <p:sp>
        <p:nvSpPr>
          <p:cNvPr id="38" name="Text 36"/>
          <p:cNvSpPr/>
          <p:nvPr/>
        </p:nvSpPr>
        <p:spPr>
          <a:xfrm>
            <a:off x="5541264" y="3346704"/>
            <a:ext cx="98755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Consonant sound anywhere in words.</a:t>
            </a:r>
            <a:endParaRPr lang="en-US" sz="850" dirty="0"/>
          </a:p>
        </p:txBody>
      </p:sp>
      <p:sp>
        <p:nvSpPr>
          <p:cNvPr id="39" name="Text 37"/>
          <p:cNvSpPr/>
          <p:nvPr/>
        </p:nvSpPr>
        <p:spPr>
          <a:xfrm>
            <a:off x="6601968" y="3346704"/>
            <a:ext cx="969264" cy="292608"/>
          </a:xfrm>
          <a:prstGeom prst="rect">
            <a:avLst/>
          </a:prstGeom>
          <a:noFill/>
          <a:ln/>
        </p:spPr>
        <p:txBody>
          <a:bodyPr wrap="square" rtlCol="0" anchor="ctr"/>
          <a:lstStyle/>
          <a:p>
            <a:pPr indent="0" marL="0">
              <a:buNone/>
            </a:pPr>
            <a:r>
              <a:rPr lang="en-US" sz="850" b="1" dirty="0">
                <a:solidFill>
                  <a:srgbClr val="5B21B6"/>
                </a:solidFill>
                <a:latin typeface="Calibri" pitchFamily="34" charset="0"/>
                <a:ea typeface="Calibri" pitchFamily="34" charset="-122"/>
                <a:cs typeface="Calibri" pitchFamily="34" charset="-120"/>
              </a:rPr>
              <a:t>Onomatopoeia:</a:t>
            </a:r>
            <a:endParaRPr lang="en-US" sz="850" dirty="0"/>
          </a:p>
        </p:txBody>
      </p:sp>
      <p:sp>
        <p:nvSpPr>
          <p:cNvPr id="40" name="Text 38"/>
          <p:cNvSpPr/>
          <p:nvPr/>
        </p:nvSpPr>
        <p:spPr>
          <a:xfrm>
            <a:off x="7589520" y="3346704"/>
            <a:ext cx="98755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Sound imitates meaning.</a:t>
            </a:r>
            <a:endParaRPr lang="en-US" sz="850" dirty="0"/>
          </a:p>
        </p:txBody>
      </p:sp>
      <p:sp>
        <p:nvSpPr>
          <p:cNvPr id="41" name="Text 39"/>
          <p:cNvSpPr/>
          <p:nvPr/>
        </p:nvSpPr>
        <p:spPr>
          <a:xfrm>
            <a:off x="457200" y="3675888"/>
            <a:ext cx="969264" cy="292608"/>
          </a:xfrm>
          <a:prstGeom prst="rect">
            <a:avLst/>
          </a:prstGeom>
          <a:noFill/>
          <a:ln/>
        </p:spPr>
        <p:txBody>
          <a:bodyPr wrap="square" rtlCol="0" anchor="ctr"/>
          <a:lstStyle/>
          <a:p>
            <a:pPr indent="0" marL="0">
              <a:buNone/>
            </a:pPr>
            <a:r>
              <a:rPr lang="en-US" sz="850" b="1" dirty="0">
                <a:solidFill>
                  <a:srgbClr val="5B21B6"/>
                </a:solidFill>
                <a:latin typeface="Calibri" pitchFamily="34" charset="0"/>
                <a:ea typeface="Calibri" pitchFamily="34" charset="-122"/>
                <a:cs typeface="Calibri" pitchFamily="34" charset="-120"/>
              </a:rPr>
              <a:t>Anaphora:</a:t>
            </a:r>
            <a:endParaRPr lang="en-US" sz="850" dirty="0"/>
          </a:p>
        </p:txBody>
      </p:sp>
      <p:sp>
        <p:nvSpPr>
          <p:cNvPr id="42" name="Text 40"/>
          <p:cNvSpPr/>
          <p:nvPr/>
        </p:nvSpPr>
        <p:spPr>
          <a:xfrm>
            <a:off x="1444752" y="3675888"/>
            <a:ext cx="98755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Repetition at clause BEGINNINGS.</a:t>
            </a:r>
            <a:endParaRPr lang="en-US" sz="850" dirty="0"/>
          </a:p>
        </p:txBody>
      </p:sp>
      <p:sp>
        <p:nvSpPr>
          <p:cNvPr id="43" name="Text 41"/>
          <p:cNvSpPr/>
          <p:nvPr/>
        </p:nvSpPr>
        <p:spPr>
          <a:xfrm>
            <a:off x="2505456" y="3675888"/>
            <a:ext cx="969264" cy="292608"/>
          </a:xfrm>
          <a:prstGeom prst="rect">
            <a:avLst/>
          </a:prstGeom>
          <a:noFill/>
          <a:ln/>
        </p:spPr>
        <p:txBody>
          <a:bodyPr wrap="square" rtlCol="0" anchor="ctr"/>
          <a:lstStyle/>
          <a:p>
            <a:pPr indent="0" marL="0">
              <a:buNone/>
            </a:pPr>
            <a:r>
              <a:rPr lang="en-US" sz="850" b="1" dirty="0">
                <a:solidFill>
                  <a:srgbClr val="5B21B6"/>
                </a:solidFill>
                <a:latin typeface="Calibri" pitchFamily="34" charset="0"/>
                <a:ea typeface="Calibri" pitchFamily="34" charset="-122"/>
                <a:cs typeface="Calibri" pitchFamily="34" charset="-120"/>
              </a:rPr>
              <a:t>Epistrophe:</a:t>
            </a:r>
            <a:endParaRPr lang="en-US" sz="850" dirty="0"/>
          </a:p>
        </p:txBody>
      </p:sp>
      <p:sp>
        <p:nvSpPr>
          <p:cNvPr id="44" name="Text 42"/>
          <p:cNvSpPr/>
          <p:nvPr/>
        </p:nvSpPr>
        <p:spPr>
          <a:xfrm>
            <a:off x="3493008" y="3675888"/>
            <a:ext cx="98755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Repetition at clause ENDS.</a:t>
            </a:r>
            <a:endParaRPr lang="en-US" sz="850" dirty="0"/>
          </a:p>
        </p:txBody>
      </p:sp>
      <p:sp>
        <p:nvSpPr>
          <p:cNvPr id="45" name="Text 43"/>
          <p:cNvSpPr/>
          <p:nvPr/>
        </p:nvSpPr>
        <p:spPr>
          <a:xfrm>
            <a:off x="4553712" y="3675888"/>
            <a:ext cx="969264" cy="292608"/>
          </a:xfrm>
          <a:prstGeom prst="rect">
            <a:avLst/>
          </a:prstGeom>
          <a:noFill/>
          <a:ln/>
        </p:spPr>
        <p:txBody>
          <a:bodyPr wrap="square" rtlCol="0" anchor="ctr"/>
          <a:lstStyle/>
          <a:p>
            <a:pPr indent="0" marL="0">
              <a:buNone/>
            </a:pPr>
            <a:r>
              <a:rPr lang="en-US" sz="850" b="1" dirty="0">
                <a:solidFill>
                  <a:srgbClr val="5B21B6"/>
                </a:solidFill>
                <a:latin typeface="Calibri" pitchFamily="34" charset="0"/>
                <a:ea typeface="Calibri" pitchFamily="34" charset="-122"/>
                <a:cs typeface="Calibri" pitchFamily="34" charset="-120"/>
              </a:rPr>
              <a:t>Chiasmus:</a:t>
            </a:r>
            <a:endParaRPr lang="en-US" sz="850" dirty="0"/>
          </a:p>
        </p:txBody>
      </p:sp>
      <p:sp>
        <p:nvSpPr>
          <p:cNvPr id="46" name="Text 44"/>
          <p:cNvSpPr/>
          <p:nvPr/>
        </p:nvSpPr>
        <p:spPr>
          <a:xfrm>
            <a:off x="5541264" y="3675888"/>
            <a:ext cx="98755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A-B / B-A reversal structure.</a:t>
            </a:r>
            <a:endParaRPr lang="en-US" sz="850" dirty="0"/>
          </a:p>
        </p:txBody>
      </p:sp>
      <p:sp>
        <p:nvSpPr>
          <p:cNvPr id="47" name="Text 45"/>
          <p:cNvSpPr/>
          <p:nvPr/>
        </p:nvSpPr>
        <p:spPr>
          <a:xfrm>
            <a:off x="6601968" y="3675888"/>
            <a:ext cx="969264" cy="292608"/>
          </a:xfrm>
          <a:prstGeom prst="rect">
            <a:avLst/>
          </a:prstGeom>
          <a:noFill/>
          <a:ln/>
        </p:spPr>
        <p:txBody>
          <a:bodyPr wrap="square" rtlCol="0" anchor="ctr"/>
          <a:lstStyle/>
          <a:p>
            <a:pPr indent="0" marL="0">
              <a:buNone/>
            </a:pPr>
            <a:r>
              <a:rPr lang="en-US" sz="850" b="1" dirty="0">
                <a:solidFill>
                  <a:srgbClr val="5B21B6"/>
                </a:solidFill>
                <a:latin typeface="Calibri" pitchFamily="34" charset="0"/>
                <a:ea typeface="Calibri" pitchFamily="34" charset="-122"/>
                <a:cs typeface="Calibri" pitchFamily="34" charset="-120"/>
              </a:rPr>
              <a:t>Parallelism:</a:t>
            </a:r>
            <a:endParaRPr lang="en-US" sz="850" dirty="0"/>
          </a:p>
        </p:txBody>
      </p:sp>
      <p:sp>
        <p:nvSpPr>
          <p:cNvPr id="48" name="Text 46"/>
          <p:cNvSpPr/>
          <p:nvPr/>
        </p:nvSpPr>
        <p:spPr>
          <a:xfrm>
            <a:off x="7589520" y="3675888"/>
            <a:ext cx="987552"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Same grammatical structure for coordinate elements.</a:t>
            </a:r>
            <a:endParaRPr lang="en-US" sz="850" dirty="0"/>
          </a:p>
        </p:txBody>
      </p:sp>
      <p:sp>
        <p:nvSpPr>
          <p:cNvPr id="49" name="Shape 47"/>
          <p:cNvSpPr/>
          <p:nvPr/>
        </p:nvSpPr>
        <p:spPr>
          <a:xfrm>
            <a:off x="457200" y="4041648"/>
            <a:ext cx="3931920" cy="256032"/>
          </a:xfrm>
          <a:prstGeom prst="roundRect">
            <a:avLst>
              <a:gd name="adj" fmla="val 28571"/>
            </a:avLst>
          </a:prstGeom>
          <a:solidFill>
            <a:srgbClr val="DBEAFE"/>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50" name="Text 48"/>
          <p:cNvSpPr/>
          <p:nvPr/>
        </p:nvSpPr>
        <p:spPr>
          <a:xfrm>
            <a:off x="640080" y="4078224"/>
            <a:ext cx="3566160" cy="182880"/>
          </a:xfrm>
          <a:prstGeom prst="rect">
            <a:avLst/>
          </a:prstGeom>
          <a:noFill/>
          <a:ln/>
        </p:spPr>
        <p:txBody>
          <a:bodyPr wrap="square" rtlCol="0" anchor="ctr"/>
          <a:lstStyle/>
          <a:p>
            <a:pPr indent="0" marL="0">
              <a:buNone/>
            </a:pPr>
            <a:r>
              <a:rPr lang="en-US" sz="1050" b="1" dirty="0">
                <a:solidFill>
                  <a:srgbClr val="1D4ED8"/>
                </a:solidFill>
                <a:latin typeface="Calibri" pitchFamily="34" charset="0"/>
                <a:ea typeface="Calibri" pitchFamily="34" charset="-122"/>
                <a:cs typeface="Calibri" pitchFamily="34" charset="-120"/>
              </a:rPr>
              <a:t>STRUCTURAL — 7</a:t>
            </a:r>
            <a:endParaRPr lang="en-US" sz="1050" dirty="0"/>
          </a:p>
        </p:txBody>
      </p:sp>
      <p:sp>
        <p:nvSpPr>
          <p:cNvPr id="51" name="Text 49"/>
          <p:cNvSpPr/>
          <p:nvPr/>
        </p:nvSpPr>
        <p:spPr>
          <a:xfrm>
            <a:off x="457200" y="4370832"/>
            <a:ext cx="1097280" cy="292608"/>
          </a:xfrm>
          <a:prstGeom prst="rect">
            <a:avLst/>
          </a:prstGeom>
          <a:noFill/>
          <a:ln/>
        </p:spPr>
        <p:txBody>
          <a:bodyPr wrap="square" rtlCol="0" anchor="ctr"/>
          <a:lstStyle/>
          <a:p>
            <a:pPr indent="0" marL="0">
              <a:buNone/>
            </a:pPr>
            <a:r>
              <a:rPr lang="en-US" sz="850" b="1" dirty="0">
                <a:solidFill>
                  <a:srgbClr val="1D4ED8"/>
                </a:solidFill>
                <a:latin typeface="Calibri" pitchFamily="34" charset="0"/>
                <a:ea typeface="Calibri" pitchFamily="34" charset="-122"/>
                <a:cs typeface="Calibri" pitchFamily="34" charset="-120"/>
              </a:rPr>
              <a:t>Antithesis:</a:t>
            </a:r>
            <a:endParaRPr lang="en-US" sz="850" dirty="0"/>
          </a:p>
        </p:txBody>
      </p:sp>
      <p:sp>
        <p:nvSpPr>
          <p:cNvPr id="52" name="Text 50"/>
          <p:cNvSpPr/>
          <p:nvPr/>
        </p:nvSpPr>
        <p:spPr>
          <a:xfrm>
            <a:off x="1572768" y="4370832"/>
            <a:ext cx="731520"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Parallel + contrast.</a:t>
            </a:r>
            <a:endParaRPr lang="en-US" sz="850" dirty="0"/>
          </a:p>
        </p:txBody>
      </p:sp>
      <p:sp>
        <p:nvSpPr>
          <p:cNvPr id="53" name="Text 51"/>
          <p:cNvSpPr/>
          <p:nvPr/>
        </p:nvSpPr>
        <p:spPr>
          <a:xfrm>
            <a:off x="2377440" y="4370832"/>
            <a:ext cx="1097280" cy="292608"/>
          </a:xfrm>
          <a:prstGeom prst="rect">
            <a:avLst/>
          </a:prstGeom>
          <a:noFill/>
          <a:ln/>
        </p:spPr>
        <p:txBody>
          <a:bodyPr wrap="square" rtlCol="0" anchor="ctr"/>
          <a:lstStyle/>
          <a:p>
            <a:pPr indent="0" marL="0">
              <a:buNone/>
            </a:pPr>
            <a:r>
              <a:rPr lang="en-US" sz="850" b="1" dirty="0">
                <a:solidFill>
                  <a:srgbClr val="1D4ED8"/>
                </a:solidFill>
                <a:latin typeface="Calibri" pitchFamily="34" charset="0"/>
                <a:ea typeface="Calibri" pitchFamily="34" charset="-122"/>
                <a:cs typeface="Calibri" pitchFamily="34" charset="-120"/>
              </a:rPr>
              <a:t>Juxtaposition:</a:t>
            </a:r>
            <a:endParaRPr lang="en-US" sz="850" dirty="0"/>
          </a:p>
        </p:txBody>
      </p:sp>
      <p:sp>
        <p:nvSpPr>
          <p:cNvPr id="54" name="Text 52"/>
          <p:cNvSpPr/>
          <p:nvPr/>
        </p:nvSpPr>
        <p:spPr>
          <a:xfrm>
            <a:off x="3493008" y="4370832"/>
            <a:ext cx="731520"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Contrast by proximity.</a:t>
            </a:r>
            <a:endParaRPr lang="en-US" sz="850" dirty="0"/>
          </a:p>
        </p:txBody>
      </p:sp>
      <p:sp>
        <p:nvSpPr>
          <p:cNvPr id="55" name="Text 53"/>
          <p:cNvSpPr/>
          <p:nvPr/>
        </p:nvSpPr>
        <p:spPr>
          <a:xfrm>
            <a:off x="457200" y="4700016"/>
            <a:ext cx="1097280" cy="292608"/>
          </a:xfrm>
          <a:prstGeom prst="rect">
            <a:avLst/>
          </a:prstGeom>
          <a:noFill/>
          <a:ln/>
        </p:spPr>
        <p:txBody>
          <a:bodyPr wrap="square" rtlCol="0" anchor="ctr"/>
          <a:lstStyle/>
          <a:p>
            <a:pPr indent="0" marL="0">
              <a:buNone/>
            </a:pPr>
            <a:r>
              <a:rPr lang="en-US" sz="850" b="1" dirty="0">
                <a:solidFill>
                  <a:srgbClr val="1D4ED8"/>
                </a:solidFill>
                <a:latin typeface="Calibri" pitchFamily="34" charset="0"/>
                <a:ea typeface="Calibri" pitchFamily="34" charset="-122"/>
                <a:cs typeface="Calibri" pitchFamily="34" charset="-120"/>
              </a:rPr>
              <a:t>Oxymoron:</a:t>
            </a:r>
            <a:endParaRPr lang="en-US" sz="850" dirty="0"/>
          </a:p>
        </p:txBody>
      </p:sp>
      <p:sp>
        <p:nvSpPr>
          <p:cNvPr id="56" name="Text 54"/>
          <p:cNvSpPr/>
          <p:nvPr/>
        </p:nvSpPr>
        <p:spPr>
          <a:xfrm>
            <a:off x="1572768" y="4700016"/>
            <a:ext cx="731520"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Compressed paradox.</a:t>
            </a:r>
            <a:endParaRPr lang="en-US" sz="850" dirty="0"/>
          </a:p>
        </p:txBody>
      </p:sp>
      <p:sp>
        <p:nvSpPr>
          <p:cNvPr id="57" name="Text 55"/>
          <p:cNvSpPr/>
          <p:nvPr/>
        </p:nvSpPr>
        <p:spPr>
          <a:xfrm>
            <a:off x="2377440" y="4700016"/>
            <a:ext cx="1097280" cy="292608"/>
          </a:xfrm>
          <a:prstGeom prst="rect">
            <a:avLst/>
          </a:prstGeom>
          <a:noFill/>
          <a:ln/>
        </p:spPr>
        <p:txBody>
          <a:bodyPr wrap="square" rtlCol="0" anchor="ctr"/>
          <a:lstStyle/>
          <a:p>
            <a:pPr indent="0" marL="0">
              <a:buNone/>
            </a:pPr>
            <a:r>
              <a:rPr lang="en-US" sz="850" b="1" dirty="0">
                <a:solidFill>
                  <a:srgbClr val="1D4ED8"/>
                </a:solidFill>
                <a:latin typeface="Calibri" pitchFamily="34" charset="0"/>
                <a:ea typeface="Calibri" pitchFamily="34" charset="-122"/>
                <a:cs typeface="Calibri" pitchFamily="34" charset="-120"/>
              </a:rPr>
              <a:t>Euphemism:</a:t>
            </a:r>
            <a:endParaRPr lang="en-US" sz="850" dirty="0"/>
          </a:p>
        </p:txBody>
      </p:sp>
      <p:sp>
        <p:nvSpPr>
          <p:cNvPr id="58" name="Text 56"/>
          <p:cNvSpPr/>
          <p:nvPr/>
        </p:nvSpPr>
        <p:spPr>
          <a:xfrm>
            <a:off x="3493008" y="4700016"/>
            <a:ext cx="731520"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Softened expression.</a:t>
            </a:r>
            <a:endParaRPr lang="en-US" sz="850" dirty="0"/>
          </a:p>
        </p:txBody>
      </p:sp>
      <p:sp>
        <p:nvSpPr>
          <p:cNvPr id="59" name="Text 57"/>
          <p:cNvSpPr/>
          <p:nvPr/>
        </p:nvSpPr>
        <p:spPr>
          <a:xfrm>
            <a:off x="457200" y="5029200"/>
            <a:ext cx="1097280" cy="292608"/>
          </a:xfrm>
          <a:prstGeom prst="rect">
            <a:avLst/>
          </a:prstGeom>
          <a:noFill/>
          <a:ln/>
        </p:spPr>
        <p:txBody>
          <a:bodyPr wrap="square" rtlCol="0" anchor="ctr"/>
          <a:lstStyle/>
          <a:p>
            <a:pPr indent="0" marL="0">
              <a:buNone/>
            </a:pPr>
            <a:r>
              <a:rPr lang="en-US" sz="850" b="1" dirty="0">
                <a:solidFill>
                  <a:srgbClr val="1D4ED8"/>
                </a:solidFill>
                <a:latin typeface="Calibri" pitchFamily="34" charset="0"/>
                <a:ea typeface="Calibri" pitchFamily="34" charset="-122"/>
                <a:cs typeface="Calibri" pitchFamily="34" charset="-120"/>
              </a:rPr>
              <a:t>Allusion:</a:t>
            </a:r>
            <a:endParaRPr lang="en-US" sz="850" dirty="0"/>
          </a:p>
        </p:txBody>
      </p:sp>
      <p:sp>
        <p:nvSpPr>
          <p:cNvPr id="60" name="Text 58"/>
          <p:cNvSpPr/>
          <p:nvPr/>
        </p:nvSpPr>
        <p:spPr>
          <a:xfrm>
            <a:off x="1572768" y="5029200"/>
            <a:ext cx="731520"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External reference.</a:t>
            </a:r>
            <a:endParaRPr lang="en-US" sz="850" dirty="0"/>
          </a:p>
        </p:txBody>
      </p:sp>
      <p:sp>
        <p:nvSpPr>
          <p:cNvPr id="61" name="Text 59"/>
          <p:cNvSpPr/>
          <p:nvPr/>
        </p:nvSpPr>
        <p:spPr>
          <a:xfrm>
            <a:off x="2377440" y="5029200"/>
            <a:ext cx="1097280" cy="292608"/>
          </a:xfrm>
          <a:prstGeom prst="rect">
            <a:avLst/>
          </a:prstGeom>
          <a:noFill/>
          <a:ln/>
        </p:spPr>
        <p:txBody>
          <a:bodyPr wrap="square" rtlCol="0" anchor="ctr"/>
          <a:lstStyle/>
          <a:p>
            <a:pPr indent="0" marL="0">
              <a:buNone/>
            </a:pPr>
            <a:r>
              <a:rPr lang="en-US" sz="850" b="1" dirty="0">
                <a:solidFill>
                  <a:srgbClr val="1D4ED8"/>
                </a:solidFill>
                <a:latin typeface="Calibri" pitchFamily="34" charset="0"/>
                <a:ea typeface="Calibri" pitchFamily="34" charset="-122"/>
                <a:cs typeface="Calibri" pitchFamily="34" charset="-120"/>
              </a:rPr>
              <a:t>Imagery:</a:t>
            </a:r>
            <a:endParaRPr lang="en-US" sz="850" dirty="0"/>
          </a:p>
        </p:txBody>
      </p:sp>
      <p:sp>
        <p:nvSpPr>
          <p:cNvPr id="62" name="Text 60"/>
          <p:cNvSpPr/>
          <p:nvPr/>
        </p:nvSpPr>
        <p:spPr>
          <a:xfrm>
            <a:off x="3493008" y="5029200"/>
            <a:ext cx="731520"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Sensory language.</a:t>
            </a:r>
            <a:endParaRPr lang="en-US" sz="850" dirty="0"/>
          </a:p>
        </p:txBody>
      </p:sp>
      <p:sp>
        <p:nvSpPr>
          <p:cNvPr id="63" name="Text 61"/>
          <p:cNvSpPr/>
          <p:nvPr/>
        </p:nvSpPr>
        <p:spPr>
          <a:xfrm>
            <a:off x="457200" y="5358384"/>
            <a:ext cx="1097280" cy="292608"/>
          </a:xfrm>
          <a:prstGeom prst="rect">
            <a:avLst/>
          </a:prstGeom>
          <a:noFill/>
          <a:ln/>
        </p:spPr>
        <p:txBody>
          <a:bodyPr wrap="square" rtlCol="0" anchor="ctr"/>
          <a:lstStyle/>
          <a:p>
            <a:pPr indent="0" marL="0">
              <a:buNone/>
            </a:pPr>
            <a:r>
              <a:rPr lang="en-US" sz="850" b="1" dirty="0">
                <a:solidFill>
                  <a:srgbClr val="1D4ED8"/>
                </a:solidFill>
                <a:latin typeface="Calibri" pitchFamily="34" charset="0"/>
                <a:ea typeface="Calibri" pitchFamily="34" charset="-122"/>
                <a:cs typeface="Calibri" pitchFamily="34" charset="-120"/>
              </a:rPr>
              <a:t>Caesura/Enjambment:</a:t>
            </a:r>
            <a:endParaRPr lang="en-US" sz="850" dirty="0"/>
          </a:p>
        </p:txBody>
      </p:sp>
      <p:sp>
        <p:nvSpPr>
          <p:cNvPr id="64" name="Text 62"/>
          <p:cNvSpPr/>
          <p:nvPr/>
        </p:nvSpPr>
        <p:spPr>
          <a:xfrm>
            <a:off x="1572768" y="5358384"/>
            <a:ext cx="731520"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Pause within/line continues.</a:t>
            </a:r>
            <a:endParaRPr lang="en-US" sz="850" dirty="0"/>
          </a:p>
        </p:txBody>
      </p:sp>
      <p:sp>
        <p:nvSpPr>
          <p:cNvPr id="65" name="Shape 63"/>
          <p:cNvSpPr/>
          <p:nvPr/>
        </p:nvSpPr>
        <p:spPr>
          <a:xfrm>
            <a:off x="4517136" y="4041648"/>
            <a:ext cx="4169664" cy="256032"/>
          </a:xfrm>
          <a:prstGeom prst="roundRect">
            <a:avLst>
              <a:gd name="adj" fmla="val 28571"/>
            </a:avLst>
          </a:prstGeom>
          <a:solidFill>
            <a:srgbClr val="FFE4E6"/>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6" name="Text 64"/>
          <p:cNvSpPr/>
          <p:nvPr/>
        </p:nvSpPr>
        <p:spPr>
          <a:xfrm>
            <a:off x="4700016" y="4078224"/>
            <a:ext cx="3803904" cy="182880"/>
          </a:xfrm>
          <a:prstGeom prst="rect">
            <a:avLst/>
          </a:prstGeom>
          <a:noFill/>
          <a:ln/>
        </p:spPr>
        <p:txBody>
          <a:bodyPr wrap="square" rtlCol="0" anchor="ctr"/>
          <a:lstStyle/>
          <a:p>
            <a:pPr indent="0" marL="0">
              <a:buNone/>
            </a:pPr>
            <a:r>
              <a:rPr lang="en-US" sz="1050" b="1" dirty="0">
                <a:solidFill>
                  <a:srgbClr val="9F1239"/>
                </a:solidFill>
                <a:latin typeface="Calibri" pitchFamily="34" charset="0"/>
                <a:ea typeface="Calibri" pitchFamily="34" charset="-122"/>
                <a:cs typeface="Calibri" pitchFamily="34" charset="-120"/>
              </a:rPr>
              <a:t>RHETORICAL — 9</a:t>
            </a:r>
            <a:endParaRPr lang="en-US" sz="1050" dirty="0"/>
          </a:p>
        </p:txBody>
      </p:sp>
      <p:sp>
        <p:nvSpPr>
          <p:cNvPr id="67" name="Text 65"/>
          <p:cNvSpPr/>
          <p:nvPr/>
        </p:nvSpPr>
        <p:spPr>
          <a:xfrm>
            <a:off x="4517136" y="4370832"/>
            <a:ext cx="804672" cy="292608"/>
          </a:xfrm>
          <a:prstGeom prst="rect">
            <a:avLst/>
          </a:prstGeom>
          <a:noFill/>
          <a:ln/>
        </p:spPr>
        <p:txBody>
          <a:bodyPr wrap="square" rtlCol="0" anchor="ctr"/>
          <a:lstStyle/>
          <a:p>
            <a:pPr indent="0" marL="0">
              <a:buNone/>
            </a:pPr>
            <a:r>
              <a:rPr lang="en-US" sz="850" b="1" dirty="0">
                <a:solidFill>
                  <a:srgbClr val="9F1239"/>
                </a:solidFill>
                <a:latin typeface="Calibri" pitchFamily="34" charset="0"/>
                <a:ea typeface="Calibri" pitchFamily="34" charset="-122"/>
                <a:cs typeface="Calibri" pitchFamily="34" charset="-120"/>
              </a:rPr>
              <a:t>Diction:</a:t>
            </a:r>
            <a:endParaRPr lang="en-US" sz="850" dirty="0"/>
          </a:p>
        </p:txBody>
      </p:sp>
      <p:sp>
        <p:nvSpPr>
          <p:cNvPr id="68" name="Text 66"/>
          <p:cNvSpPr/>
          <p:nvPr/>
        </p:nvSpPr>
        <p:spPr>
          <a:xfrm>
            <a:off x="5340096" y="4370832"/>
            <a:ext cx="493776"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Word choice + connotation.</a:t>
            </a:r>
            <a:endParaRPr lang="en-US" sz="850" dirty="0"/>
          </a:p>
        </p:txBody>
      </p:sp>
      <p:sp>
        <p:nvSpPr>
          <p:cNvPr id="69" name="Text 67"/>
          <p:cNvSpPr/>
          <p:nvPr/>
        </p:nvSpPr>
        <p:spPr>
          <a:xfrm>
            <a:off x="5907024" y="4370832"/>
            <a:ext cx="804672" cy="292608"/>
          </a:xfrm>
          <a:prstGeom prst="rect">
            <a:avLst/>
          </a:prstGeom>
          <a:noFill/>
          <a:ln/>
        </p:spPr>
        <p:txBody>
          <a:bodyPr wrap="square" rtlCol="0" anchor="ctr"/>
          <a:lstStyle/>
          <a:p>
            <a:pPr indent="0" marL="0">
              <a:buNone/>
            </a:pPr>
            <a:r>
              <a:rPr lang="en-US" sz="850" b="1" dirty="0">
                <a:solidFill>
                  <a:srgbClr val="9F1239"/>
                </a:solidFill>
                <a:latin typeface="Calibri" pitchFamily="34" charset="0"/>
                <a:ea typeface="Calibri" pitchFamily="34" charset="-122"/>
                <a:cs typeface="Calibri" pitchFamily="34" charset="-120"/>
              </a:rPr>
              <a:t>Syntax:</a:t>
            </a:r>
            <a:endParaRPr lang="en-US" sz="850" dirty="0"/>
          </a:p>
        </p:txBody>
      </p:sp>
      <p:sp>
        <p:nvSpPr>
          <p:cNvPr id="70" name="Text 68"/>
          <p:cNvSpPr/>
          <p:nvPr/>
        </p:nvSpPr>
        <p:spPr>
          <a:xfrm>
            <a:off x="6729984" y="4370832"/>
            <a:ext cx="493776"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Sentence structure.</a:t>
            </a:r>
            <a:endParaRPr lang="en-US" sz="850" dirty="0"/>
          </a:p>
        </p:txBody>
      </p:sp>
      <p:sp>
        <p:nvSpPr>
          <p:cNvPr id="71" name="Text 69"/>
          <p:cNvSpPr/>
          <p:nvPr/>
        </p:nvSpPr>
        <p:spPr>
          <a:xfrm>
            <a:off x="7296912" y="4370832"/>
            <a:ext cx="804672" cy="292608"/>
          </a:xfrm>
          <a:prstGeom prst="rect">
            <a:avLst/>
          </a:prstGeom>
          <a:noFill/>
          <a:ln/>
        </p:spPr>
        <p:txBody>
          <a:bodyPr wrap="square" rtlCol="0" anchor="ctr"/>
          <a:lstStyle/>
          <a:p>
            <a:pPr indent="0" marL="0">
              <a:buNone/>
            </a:pPr>
            <a:r>
              <a:rPr lang="en-US" sz="850" b="1" dirty="0">
                <a:solidFill>
                  <a:srgbClr val="9F1239"/>
                </a:solidFill>
                <a:latin typeface="Calibri" pitchFamily="34" charset="0"/>
                <a:ea typeface="Calibri" pitchFamily="34" charset="-122"/>
                <a:cs typeface="Calibri" pitchFamily="34" charset="-120"/>
              </a:rPr>
              <a:t>Tone:</a:t>
            </a:r>
            <a:endParaRPr lang="en-US" sz="850" dirty="0"/>
          </a:p>
        </p:txBody>
      </p:sp>
      <p:sp>
        <p:nvSpPr>
          <p:cNvPr id="72" name="Text 70"/>
          <p:cNvSpPr/>
          <p:nvPr/>
        </p:nvSpPr>
        <p:spPr>
          <a:xfrm>
            <a:off x="8119872" y="4370832"/>
            <a:ext cx="493776"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Author's attitude.</a:t>
            </a:r>
            <a:endParaRPr lang="en-US" sz="850" dirty="0"/>
          </a:p>
        </p:txBody>
      </p:sp>
      <p:sp>
        <p:nvSpPr>
          <p:cNvPr id="73" name="Text 71"/>
          <p:cNvSpPr/>
          <p:nvPr/>
        </p:nvSpPr>
        <p:spPr>
          <a:xfrm>
            <a:off x="4517136" y="4700016"/>
            <a:ext cx="804672" cy="292608"/>
          </a:xfrm>
          <a:prstGeom prst="rect">
            <a:avLst/>
          </a:prstGeom>
          <a:noFill/>
          <a:ln/>
        </p:spPr>
        <p:txBody>
          <a:bodyPr wrap="square" rtlCol="0" anchor="ctr"/>
          <a:lstStyle/>
          <a:p>
            <a:pPr indent="0" marL="0">
              <a:buNone/>
            </a:pPr>
            <a:r>
              <a:rPr lang="en-US" sz="850" b="1" dirty="0">
                <a:solidFill>
                  <a:srgbClr val="9F1239"/>
                </a:solidFill>
                <a:latin typeface="Calibri" pitchFamily="34" charset="0"/>
                <a:ea typeface="Calibri" pitchFamily="34" charset="-122"/>
                <a:cs typeface="Calibri" pitchFamily="34" charset="-120"/>
              </a:rPr>
              <a:t>Mood:</a:t>
            </a:r>
            <a:endParaRPr lang="en-US" sz="850" dirty="0"/>
          </a:p>
        </p:txBody>
      </p:sp>
      <p:sp>
        <p:nvSpPr>
          <p:cNvPr id="74" name="Text 72"/>
          <p:cNvSpPr/>
          <p:nvPr/>
        </p:nvSpPr>
        <p:spPr>
          <a:xfrm>
            <a:off x="5340096" y="4700016"/>
            <a:ext cx="493776"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Reader's feeling.</a:t>
            </a:r>
            <a:endParaRPr lang="en-US" sz="850" dirty="0"/>
          </a:p>
        </p:txBody>
      </p:sp>
      <p:sp>
        <p:nvSpPr>
          <p:cNvPr id="75" name="Text 73"/>
          <p:cNvSpPr/>
          <p:nvPr/>
        </p:nvSpPr>
        <p:spPr>
          <a:xfrm>
            <a:off x="5907024" y="4700016"/>
            <a:ext cx="804672" cy="292608"/>
          </a:xfrm>
          <a:prstGeom prst="rect">
            <a:avLst/>
          </a:prstGeom>
          <a:noFill/>
          <a:ln/>
        </p:spPr>
        <p:txBody>
          <a:bodyPr wrap="square" rtlCol="0" anchor="ctr"/>
          <a:lstStyle/>
          <a:p>
            <a:pPr indent="0" marL="0">
              <a:buNone/>
            </a:pPr>
            <a:r>
              <a:rPr lang="en-US" sz="850" b="1" dirty="0">
                <a:solidFill>
                  <a:srgbClr val="9F1239"/>
                </a:solidFill>
                <a:latin typeface="Calibri" pitchFamily="34" charset="0"/>
                <a:ea typeface="Calibri" pitchFamily="34" charset="-122"/>
                <a:cs typeface="Calibri" pitchFamily="34" charset="-120"/>
              </a:rPr>
              <a:t>Ethos:</a:t>
            </a:r>
            <a:endParaRPr lang="en-US" sz="850" dirty="0"/>
          </a:p>
        </p:txBody>
      </p:sp>
      <p:sp>
        <p:nvSpPr>
          <p:cNvPr id="76" name="Text 74"/>
          <p:cNvSpPr/>
          <p:nvPr/>
        </p:nvSpPr>
        <p:spPr>
          <a:xfrm>
            <a:off x="6729984" y="4700016"/>
            <a:ext cx="493776"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Credibility appeal.</a:t>
            </a:r>
            <a:endParaRPr lang="en-US" sz="850" dirty="0"/>
          </a:p>
        </p:txBody>
      </p:sp>
      <p:sp>
        <p:nvSpPr>
          <p:cNvPr id="77" name="Text 75"/>
          <p:cNvSpPr/>
          <p:nvPr/>
        </p:nvSpPr>
        <p:spPr>
          <a:xfrm>
            <a:off x="7296912" y="4700016"/>
            <a:ext cx="804672" cy="292608"/>
          </a:xfrm>
          <a:prstGeom prst="rect">
            <a:avLst/>
          </a:prstGeom>
          <a:noFill/>
          <a:ln/>
        </p:spPr>
        <p:txBody>
          <a:bodyPr wrap="square" rtlCol="0" anchor="ctr"/>
          <a:lstStyle/>
          <a:p>
            <a:pPr indent="0" marL="0">
              <a:buNone/>
            </a:pPr>
            <a:r>
              <a:rPr lang="en-US" sz="850" b="1" dirty="0">
                <a:solidFill>
                  <a:srgbClr val="9F1239"/>
                </a:solidFill>
                <a:latin typeface="Calibri" pitchFamily="34" charset="0"/>
                <a:ea typeface="Calibri" pitchFamily="34" charset="-122"/>
                <a:cs typeface="Calibri" pitchFamily="34" charset="-120"/>
              </a:rPr>
              <a:t>Logos:</a:t>
            </a:r>
            <a:endParaRPr lang="en-US" sz="850" dirty="0"/>
          </a:p>
        </p:txBody>
      </p:sp>
      <p:sp>
        <p:nvSpPr>
          <p:cNvPr id="78" name="Text 76"/>
          <p:cNvSpPr/>
          <p:nvPr/>
        </p:nvSpPr>
        <p:spPr>
          <a:xfrm>
            <a:off x="8119872" y="4700016"/>
            <a:ext cx="493776"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Logic appeal.</a:t>
            </a:r>
            <a:endParaRPr lang="en-US" sz="850" dirty="0"/>
          </a:p>
        </p:txBody>
      </p:sp>
      <p:sp>
        <p:nvSpPr>
          <p:cNvPr id="79" name="Text 77"/>
          <p:cNvSpPr/>
          <p:nvPr/>
        </p:nvSpPr>
        <p:spPr>
          <a:xfrm>
            <a:off x="4517136" y="5029200"/>
            <a:ext cx="804672" cy="292608"/>
          </a:xfrm>
          <a:prstGeom prst="rect">
            <a:avLst/>
          </a:prstGeom>
          <a:noFill/>
          <a:ln/>
        </p:spPr>
        <p:txBody>
          <a:bodyPr wrap="square" rtlCol="0" anchor="ctr"/>
          <a:lstStyle/>
          <a:p>
            <a:pPr indent="0" marL="0">
              <a:buNone/>
            </a:pPr>
            <a:r>
              <a:rPr lang="en-US" sz="850" b="1" dirty="0">
                <a:solidFill>
                  <a:srgbClr val="9F1239"/>
                </a:solidFill>
                <a:latin typeface="Calibri" pitchFamily="34" charset="0"/>
                <a:ea typeface="Calibri" pitchFamily="34" charset="-122"/>
                <a:cs typeface="Calibri" pitchFamily="34" charset="-120"/>
              </a:rPr>
              <a:t>Pathos:</a:t>
            </a:r>
            <a:endParaRPr lang="en-US" sz="850" dirty="0"/>
          </a:p>
        </p:txBody>
      </p:sp>
      <p:sp>
        <p:nvSpPr>
          <p:cNvPr id="80" name="Text 78"/>
          <p:cNvSpPr/>
          <p:nvPr/>
        </p:nvSpPr>
        <p:spPr>
          <a:xfrm>
            <a:off x="5340096" y="5029200"/>
            <a:ext cx="493776"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Emotion appeal.</a:t>
            </a:r>
            <a:endParaRPr lang="en-US" sz="850" dirty="0"/>
          </a:p>
        </p:txBody>
      </p:sp>
      <p:sp>
        <p:nvSpPr>
          <p:cNvPr id="81" name="Text 79"/>
          <p:cNvSpPr/>
          <p:nvPr/>
        </p:nvSpPr>
        <p:spPr>
          <a:xfrm>
            <a:off x="5907024" y="5029200"/>
            <a:ext cx="804672" cy="292608"/>
          </a:xfrm>
          <a:prstGeom prst="rect">
            <a:avLst/>
          </a:prstGeom>
          <a:noFill/>
          <a:ln/>
        </p:spPr>
        <p:txBody>
          <a:bodyPr wrap="square" rtlCol="0" anchor="ctr"/>
          <a:lstStyle/>
          <a:p>
            <a:pPr indent="0" marL="0">
              <a:buNone/>
            </a:pPr>
            <a:r>
              <a:rPr lang="en-US" sz="850" b="1" dirty="0">
                <a:solidFill>
                  <a:srgbClr val="9F1239"/>
                </a:solidFill>
                <a:latin typeface="Calibri" pitchFamily="34" charset="0"/>
                <a:ea typeface="Calibri" pitchFamily="34" charset="-122"/>
                <a:cs typeface="Calibri" pitchFamily="34" charset="-120"/>
              </a:rPr>
              <a:t>Rhet. Q:</a:t>
            </a:r>
            <a:endParaRPr lang="en-US" sz="850" dirty="0"/>
          </a:p>
        </p:txBody>
      </p:sp>
      <p:sp>
        <p:nvSpPr>
          <p:cNvPr id="82" name="Text 80"/>
          <p:cNvSpPr/>
          <p:nvPr/>
        </p:nvSpPr>
        <p:spPr>
          <a:xfrm>
            <a:off x="6729984" y="5029200"/>
            <a:ext cx="493776"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Question not expecting answer.</a:t>
            </a:r>
            <a:endParaRPr lang="en-US" sz="850" dirty="0"/>
          </a:p>
        </p:txBody>
      </p:sp>
      <p:sp>
        <p:nvSpPr>
          <p:cNvPr id="83" name="Text 81"/>
          <p:cNvSpPr/>
          <p:nvPr/>
        </p:nvSpPr>
        <p:spPr>
          <a:xfrm>
            <a:off x="7296912" y="5029200"/>
            <a:ext cx="804672" cy="292608"/>
          </a:xfrm>
          <a:prstGeom prst="rect">
            <a:avLst/>
          </a:prstGeom>
          <a:noFill/>
          <a:ln/>
        </p:spPr>
        <p:txBody>
          <a:bodyPr wrap="square" rtlCol="0" anchor="ctr"/>
          <a:lstStyle/>
          <a:p>
            <a:pPr indent="0" marL="0">
              <a:buNone/>
            </a:pPr>
            <a:r>
              <a:rPr lang="en-US" sz="850" b="1" dirty="0">
                <a:solidFill>
                  <a:srgbClr val="9F1239"/>
                </a:solidFill>
                <a:latin typeface="Calibri" pitchFamily="34" charset="0"/>
                <a:ea typeface="Calibri" pitchFamily="34" charset="-122"/>
                <a:cs typeface="Calibri" pitchFamily="34" charset="-120"/>
              </a:rPr>
              <a:t>Analogy:</a:t>
            </a:r>
            <a:endParaRPr lang="en-US" sz="850" dirty="0"/>
          </a:p>
        </p:txBody>
      </p:sp>
      <p:sp>
        <p:nvSpPr>
          <p:cNvPr id="84" name="Text 82"/>
          <p:cNvSpPr/>
          <p:nvPr/>
        </p:nvSpPr>
        <p:spPr>
          <a:xfrm>
            <a:off x="8119872" y="5029200"/>
            <a:ext cx="493776" cy="292608"/>
          </a:xfrm>
          <a:prstGeom prst="rect">
            <a:avLst/>
          </a:prstGeom>
          <a:noFill/>
          <a:ln/>
        </p:spPr>
        <p:txBody>
          <a:bodyPr wrap="square" rtlCol="0" anchor="ctr"/>
          <a:lstStyle/>
          <a:p>
            <a:pPr indent="0" marL="0">
              <a:buNone/>
            </a:pPr>
            <a:r>
              <a:rPr lang="en-US" sz="850" dirty="0">
                <a:solidFill>
                  <a:srgbClr val="1C1200"/>
                </a:solidFill>
                <a:latin typeface="Calibri" pitchFamily="34" charset="0"/>
                <a:ea typeface="Calibri" pitchFamily="34" charset="-122"/>
                <a:cs typeface="Calibri" pitchFamily="34" charset="-120"/>
              </a:rPr>
              <a:t>Extended comparison for logical point.</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C1200"/>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a:t>
            </a:r>
            <a:endParaRPr lang="en-US" sz="20000" dirty="0"/>
          </a:p>
        </p:txBody>
      </p:sp>
      <p:sp>
        <p:nvSpPr>
          <p:cNvPr id="3" name="Shape 1"/>
          <p:cNvSpPr/>
          <p:nvPr/>
        </p:nvSpPr>
        <p:spPr>
          <a:xfrm>
            <a:off x="-731520" y="-731520"/>
            <a:ext cx="4114800" cy="4114800"/>
          </a:xfrm>
          <a:prstGeom prst="ellipse">
            <a:avLst/>
          </a:prstGeom>
          <a:solidFill>
            <a:srgbClr val="D97706">
              <a:alpha val="12000"/>
            </a:srgbClr>
          </a:solidFill>
          <a:ln w="12700">
            <a:solidFill>
              <a:srgbClr val="D97706">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Identification vs. Analysis</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FDE68A"/>
                </a:solidFill>
                <a:latin typeface="Calibri" pitchFamily="34" charset="0"/>
                <a:ea typeface="Calibri" pitchFamily="34" charset="-122"/>
                <a:cs typeface="Calibri" pitchFamily="34" charset="-120"/>
              </a:rPr>
              <a:t>The distinction that applies to every device in this kit</a:t>
            </a:r>
            <a:endParaRPr lang="en-US" sz="1650" dirty="0"/>
          </a:p>
        </p:txBody>
      </p:sp>
      <p:sp>
        <p:nvSpPr>
          <p:cNvPr id="6" name="Shape 4"/>
          <p:cNvSpPr/>
          <p:nvPr/>
        </p:nvSpPr>
        <p:spPr>
          <a:xfrm>
            <a:off x="594360" y="4517136"/>
            <a:ext cx="182880" cy="182880"/>
          </a:xfrm>
          <a:prstGeom prst="ellipse">
            <a:avLst/>
          </a:prstGeom>
          <a:solidFill>
            <a:srgbClr val="D97706"/>
          </a:solidFill>
          <a:ln w="12700">
            <a:solidFill>
              <a:srgbClr val="D97706"/>
            </a:solidFill>
            <a:prstDash val="solid"/>
          </a:ln>
        </p:spPr>
      </p:sp>
      <p:sp>
        <p:nvSpPr>
          <p:cNvPr id="7" name="Shape 5"/>
          <p:cNvSpPr/>
          <p:nvPr/>
        </p:nvSpPr>
        <p:spPr>
          <a:xfrm>
            <a:off x="941832" y="4517136"/>
            <a:ext cx="182880" cy="182880"/>
          </a:xfrm>
          <a:prstGeom prst="ellipse">
            <a:avLst/>
          </a:prstGeom>
          <a:solidFill>
            <a:srgbClr val="0E6B8A"/>
          </a:solidFill>
          <a:ln w="12700">
            <a:solidFill>
              <a:srgbClr val="0E6B8A"/>
            </a:solidFill>
            <a:prstDash val="solid"/>
          </a:ln>
        </p:spPr>
      </p:sp>
      <p:sp>
        <p:nvSpPr>
          <p:cNvPr id="8" name="Shape 6"/>
          <p:cNvSpPr/>
          <p:nvPr/>
        </p:nvSpPr>
        <p:spPr>
          <a:xfrm>
            <a:off x="1289304" y="4517136"/>
            <a:ext cx="182880" cy="182880"/>
          </a:xfrm>
          <a:prstGeom prst="ellipse">
            <a:avLst/>
          </a:prstGeom>
          <a:solidFill>
            <a:srgbClr val="1D4ED8"/>
          </a:solidFill>
          <a:ln w="12700">
            <a:solidFill>
              <a:srgbClr val="1D4ED8"/>
            </a:solidFill>
            <a:prstDash val="solid"/>
          </a:ln>
        </p:spPr>
      </p:sp>
      <p:sp>
        <p:nvSpPr>
          <p:cNvPr id="9" name="Shape 7"/>
          <p:cNvSpPr/>
          <p:nvPr/>
        </p:nvSpPr>
        <p:spPr>
          <a:xfrm>
            <a:off x="1636776" y="4517136"/>
            <a:ext cx="182880" cy="182880"/>
          </a:xfrm>
          <a:prstGeom prst="ellipse">
            <a:avLst/>
          </a:prstGeom>
          <a:solidFill>
            <a:srgbClr val="5B21B6"/>
          </a:solidFill>
          <a:ln w="12700">
            <a:solidFill>
              <a:srgbClr val="5B21B6"/>
            </a:solidFill>
            <a:prstDash val="solid"/>
          </a:ln>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Identification vs. Analysis: Why Naming the Device Is Not Enough</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C1200"/>
                </a:solidFill>
                <a:latin typeface="Calibri" pitchFamily="34" charset="0"/>
                <a:ea typeface="Calibri" pitchFamily="34" charset="-122"/>
                <a:cs typeface="Calibri" pitchFamily="34" charset="-120"/>
              </a:rPr>
              <a:t>On AP exams, identifying a device earns no credit by itself. The credit goes to explaining what the device does — why the author chose this device here, and what effect it creates.</a:t>
            </a:r>
            <a:endParaRPr lang="en-US" sz="1400" dirty="0"/>
          </a:p>
        </p:txBody>
      </p:sp>
      <p:sp>
        <p:nvSpPr>
          <p:cNvPr id="5" name="Shape 3"/>
          <p:cNvSpPr/>
          <p:nvPr/>
        </p:nvSpPr>
        <p:spPr>
          <a:xfrm>
            <a:off x="457200" y="1444752"/>
            <a:ext cx="8229600" cy="475488"/>
          </a:xfrm>
          <a:prstGeom prst="roundRect">
            <a:avLst>
              <a:gd name="adj" fmla="val 15385"/>
            </a:avLst>
          </a:prstGeom>
          <a:solidFill>
            <a:srgbClr val="1C1200"/>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54480"/>
            <a:ext cx="7863840" cy="274320"/>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Rule: Any device name alone ('the author uses anaphora') is identification. The analysis begins with 'which creates,' 'so that,' 'producing,' or 'because' — the mechanism that follows the device name.</a:t>
            </a:r>
            <a:endParaRPr lang="en-US" sz="1350" dirty="0"/>
          </a:p>
        </p:txBody>
      </p:sp>
      <p:sp>
        <p:nvSpPr>
          <p:cNvPr id="7" name="Shape 5"/>
          <p:cNvSpPr/>
          <p:nvPr/>
        </p:nvSpPr>
        <p:spPr>
          <a:xfrm>
            <a:off x="457200" y="2011680"/>
            <a:ext cx="8229600" cy="932688"/>
          </a:xfrm>
          <a:prstGeom prst="roundRect">
            <a:avLst>
              <a:gd name="adj" fmla="val 7843"/>
            </a:avLst>
          </a:prstGeom>
          <a:solidFill>
            <a:srgbClr val="FDF0EF"/>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2084832"/>
            <a:ext cx="7863840" cy="292608"/>
          </a:xfrm>
          <a:prstGeom prst="rect">
            <a:avLst/>
          </a:prstGeom>
          <a:noFill/>
          <a:ln/>
        </p:spPr>
        <p:txBody>
          <a:bodyPr wrap="square" rtlCol="0" anchor="ctr"/>
          <a:lstStyle/>
          <a:p>
            <a:pPr indent="0" marL="0">
              <a:buNone/>
            </a:pPr>
            <a:r>
              <a:rPr lang="en-US" sz="1150" b="1" dirty="0">
                <a:solidFill>
                  <a:srgbClr val="A71F17"/>
                </a:solidFill>
                <a:latin typeface="Calibri" pitchFamily="34" charset="0"/>
                <a:ea typeface="Calibri" pitchFamily="34" charset="-122"/>
                <a:cs typeface="Calibri" pitchFamily="34" charset="-120"/>
              </a:rPr>
              <a:t>Identification only (no credit)</a:t>
            </a:r>
            <a:endParaRPr lang="en-US" sz="1150" dirty="0"/>
          </a:p>
        </p:txBody>
      </p:sp>
      <p:sp>
        <p:nvSpPr>
          <p:cNvPr id="9" name="Text 7"/>
          <p:cNvSpPr/>
          <p:nvPr/>
        </p:nvSpPr>
        <p:spPr>
          <a:xfrm>
            <a:off x="640080" y="2395728"/>
            <a:ext cx="4937760" cy="512064"/>
          </a:xfrm>
          <a:prstGeom prst="rect">
            <a:avLst/>
          </a:prstGeom>
          <a:noFill/>
          <a:ln/>
        </p:spPr>
        <p:txBody>
          <a:bodyPr wrap="square" rtlCol="0" anchor="ctr"/>
          <a:lstStyle/>
          <a:p>
            <a:pPr indent="0" marL="0">
              <a:buNone/>
            </a:pPr>
            <a:r>
              <a:rPr lang="en-US" sz="1050" i="1" dirty="0">
                <a:solidFill>
                  <a:srgbClr val="1C1200"/>
                </a:solidFill>
                <a:latin typeface="Cambria" pitchFamily="34" charset="0"/>
                <a:ea typeface="Cambria" pitchFamily="34" charset="-122"/>
                <a:cs typeface="Cambria" pitchFamily="34" charset="-120"/>
              </a:rPr>
              <a:t>"'The author uses anaphora in lines 3–5.'"</a:t>
            </a:r>
            <a:endParaRPr lang="en-US" sz="1050" dirty="0"/>
          </a:p>
        </p:txBody>
      </p:sp>
      <p:sp>
        <p:nvSpPr>
          <p:cNvPr id="10" name="Text 8"/>
          <p:cNvSpPr/>
          <p:nvPr/>
        </p:nvSpPr>
        <p:spPr>
          <a:xfrm>
            <a:off x="5650992" y="2084832"/>
            <a:ext cx="2852928" cy="786384"/>
          </a:xfrm>
          <a:prstGeom prst="rect">
            <a:avLst/>
          </a:prstGeom>
          <a:noFill/>
          <a:ln/>
        </p:spPr>
        <p:txBody>
          <a:bodyPr wrap="square" rtlCol="0" anchor="ctr"/>
          <a:lstStyle/>
          <a:p>
            <a:pPr indent="0" marL="0">
              <a:buNone/>
            </a:pPr>
            <a:r>
              <a:rPr lang="en-US" sz="950" dirty="0">
                <a:solidFill>
                  <a:srgbClr val="1C1200"/>
                </a:solidFill>
                <a:latin typeface="Calibri" pitchFamily="34" charset="0"/>
                <a:ea typeface="Calibri" pitchFamily="34" charset="-122"/>
                <a:cs typeface="Calibri" pitchFamily="34" charset="-120"/>
              </a:rPr>
              <a:t>Names the device. Does not explain why it is used here, what it creates, or how it advances the author's purpose. MC question that asks for the EFFECT of the device cannot be answered from identification alone.</a:t>
            </a:r>
            <a:endParaRPr lang="en-US" sz="950" dirty="0"/>
          </a:p>
        </p:txBody>
      </p:sp>
      <p:sp>
        <p:nvSpPr>
          <p:cNvPr id="11" name="Shape 9"/>
          <p:cNvSpPr/>
          <p:nvPr/>
        </p:nvSpPr>
        <p:spPr>
          <a:xfrm>
            <a:off x="457200" y="3035808"/>
            <a:ext cx="8229600" cy="932688"/>
          </a:xfrm>
          <a:prstGeom prst="roundRect">
            <a:avLst>
              <a:gd name="adj" fmla="val 7843"/>
            </a:avLst>
          </a:prstGeom>
          <a:solidFill>
            <a:srgbClr val="FEF3C7"/>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640080" y="3108960"/>
            <a:ext cx="7863840" cy="292608"/>
          </a:xfrm>
          <a:prstGeom prst="rect">
            <a:avLst/>
          </a:prstGeom>
          <a:noFill/>
          <a:ln/>
        </p:spPr>
        <p:txBody>
          <a:bodyPr wrap="square" rtlCol="0" anchor="ctr"/>
          <a:lstStyle/>
          <a:p>
            <a:pPr indent="0" marL="0">
              <a:buNone/>
            </a:pPr>
            <a:r>
              <a:rPr lang="en-US" sz="1150" b="1" dirty="0">
                <a:solidFill>
                  <a:srgbClr val="92400E"/>
                </a:solidFill>
                <a:latin typeface="Calibri" pitchFamily="34" charset="0"/>
                <a:ea typeface="Calibri" pitchFamily="34" charset="-122"/>
                <a:cs typeface="Calibri" pitchFamily="34" charset="-120"/>
              </a:rPr>
              <a:t>Identification + basic effect (partial credit)</a:t>
            </a:r>
            <a:endParaRPr lang="en-US" sz="1150" dirty="0"/>
          </a:p>
        </p:txBody>
      </p:sp>
      <p:sp>
        <p:nvSpPr>
          <p:cNvPr id="13" name="Text 11"/>
          <p:cNvSpPr/>
          <p:nvPr/>
        </p:nvSpPr>
        <p:spPr>
          <a:xfrm>
            <a:off x="640080" y="3419856"/>
            <a:ext cx="4937760" cy="512064"/>
          </a:xfrm>
          <a:prstGeom prst="rect">
            <a:avLst/>
          </a:prstGeom>
          <a:noFill/>
          <a:ln/>
        </p:spPr>
        <p:txBody>
          <a:bodyPr wrap="square" rtlCol="0" anchor="ctr"/>
          <a:lstStyle/>
          <a:p>
            <a:pPr indent="0" marL="0">
              <a:buNone/>
            </a:pPr>
            <a:r>
              <a:rPr lang="en-US" sz="1050" i="1" dirty="0">
                <a:solidFill>
                  <a:srgbClr val="1C1200"/>
                </a:solidFill>
                <a:latin typeface="Cambria" pitchFamily="34" charset="0"/>
                <a:ea typeface="Cambria" pitchFamily="34" charset="-122"/>
                <a:cs typeface="Cambria" pitchFamily="34" charset="-120"/>
              </a:rPr>
              <a:t>"'The author uses anaphora in lines 3–5, which creates emphasis.'"</a:t>
            </a:r>
            <a:endParaRPr lang="en-US" sz="1050" dirty="0"/>
          </a:p>
        </p:txBody>
      </p:sp>
      <p:sp>
        <p:nvSpPr>
          <p:cNvPr id="14" name="Text 12"/>
          <p:cNvSpPr/>
          <p:nvPr/>
        </p:nvSpPr>
        <p:spPr>
          <a:xfrm>
            <a:off x="5650992" y="3108960"/>
            <a:ext cx="2852928" cy="786384"/>
          </a:xfrm>
          <a:prstGeom prst="rect">
            <a:avLst/>
          </a:prstGeom>
          <a:noFill/>
          <a:ln/>
        </p:spPr>
        <p:txBody>
          <a:bodyPr wrap="square" rtlCol="0" anchor="ctr"/>
          <a:lstStyle/>
          <a:p>
            <a:pPr indent="0" marL="0">
              <a:buNone/>
            </a:pPr>
            <a:r>
              <a:rPr lang="en-US" sz="950" dirty="0">
                <a:solidFill>
                  <a:srgbClr val="1C1200"/>
                </a:solidFill>
                <a:latin typeface="Calibri" pitchFamily="34" charset="0"/>
                <a:ea typeface="Calibri" pitchFamily="34" charset="-122"/>
                <a:cs typeface="Calibri" pitchFamily="34" charset="-120"/>
              </a:rPr>
              <a:t>Names the device and its general effect. 'Emphasis' is too vague — emphasis on what? Why does emphasis matter here? The analysis is incomplete.</a:t>
            </a:r>
            <a:endParaRPr lang="en-US" sz="950" dirty="0"/>
          </a:p>
        </p:txBody>
      </p:sp>
      <p:sp>
        <p:nvSpPr>
          <p:cNvPr id="15" name="Shape 13"/>
          <p:cNvSpPr/>
          <p:nvPr/>
        </p:nvSpPr>
        <p:spPr>
          <a:xfrm>
            <a:off x="457200" y="4059936"/>
            <a:ext cx="8229600" cy="932688"/>
          </a:xfrm>
          <a:prstGeom prst="roundRect">
            <a:avLst>
              <a:gd name="adj" fmla="val 7843"/>
            </a:avLst>
          </a:prstGeom>
          <a:solidFill>
            <a:srgbClr val="E6F5F3"/>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4133088"/>
            <a:ext cx="7863840" cy="292608"/>
          </a:xfrm>
          <a:prstGeom prst="rect">
            <a:avLst/>
          </a:prstGeom>
          <a:noFill/>
          <a:ln/>
        </p:spPr>
        <p:txBody>
          <a:bodyPr wrap="square" rtlCol="0" anchor="ctr"/>
          <a:lstStyle/>
          <a:p>
            <a:pPr indent="0" marL="0">
              <a:buNone/>
            </a:pPr>
            <a:r>
              <a:rPr lang="en-US" sz="1150" b="1" dirty="0">
                <a:solidFill>
                  <a:srgbClr val="0D6F66"/>
                </a:solidFill>
                <a:latin typeface="Calibri" pitchFamily="34" charset="0"/>
                <a:ea typeface="Calibri" pitchFamily="34" charset="-122"/>
                <a:cs typeface="Calibri" pitchFamily="34" charset="-120"/>
              </a:rPr>
              <a:t>Identification + mechanism + specific effect (full credit)</a:t>
            </a:r>
            <a:endParaRPr lang="en-US" sz="1150" dirty="0"/>
          </a:p>
        </p:txBody>
      </p:sp>
      <p:sp>
        <p:nvSpPr>
          <p:cNvPr id="17" name="Text 15"/>
          <p:cNvSpPr/>
          <p:nvPr/>
        </p:nvSpPr>
        <p:spPr>
          <a:xfrm>
            <a:off x="640080" y="4443984"/>
            <a:ext cx="4937760" cy="512064"/>
          </a:xfrm>
          <a:prstGeom prst="rect">
            <a:avLst/>
          </a:prstGeom>
          <a:noFill/>
          <a:ln/>
        </p:spPr>
        <p:txBody>
          <a:bodyPr wrap="square" rtlCol="0" anchor="ctr"/>
          <a:lstStyle/>
          <a:p>
            <a:pPr indent="0" marL="0">
              <a:buNone/>
            </a:pPr>
            <a:r>
              <a:rPr lang="en-US" sz="1050" i="1" dirty="0">
                <a:solidFill>
                  <a:srgbClr val="1C1200"/>
                </a:solidFill>
                <a:latin typeface="Cambria" pitchFamily="34" charset="0"/>
                <a:ea typeface="Cambria" pitchFamily="34" charset="-122"/>
                <a:cs typeface="Cambria" pitchFamily="34" charset="-120"/>
              </a:rPr>
              <a:t>"'The anaphora in lines 3–5 — the repeated opening 'I have a dream' — creates a cumulative rhythm that transforms a conditional wish into a collective certainty: each repetition is simultaneously an aspiration and a declaration, so that by line 5 the repeated phrase has shifted in register from hope to assertion.'"</a:t>
            </a:r>
            <a:endParaRPr lang="en-US" sz="1050" dirty="0"/>
          </a:p>
        </p:txBody>
      </p:sp>
      <p:sp>
        <p:nvSpPr>
          <p:cNvPr id="18" name="Text 16"/>
          <p:cNvSpPr/>
          <p:nvPr/>
        </p:nvSpPr>
        <p:spPr>
          <a:xfrm>
            <a:off x="5650992" y="4133088"/>
            <a:ext cx="2852928" cy="786384"/>
          </a:xfrm>
          <a:prstGeom prst="rect">
            <a:avLst/>
          </a:prstGeom>
          <a:noFill/>
          <a:ln/>
        </p:spPr>
        <p:txBody>
          <a:bodyPr wrap="square" rtlCol="0" anchor="ctr"/>
          <a:lstStyle/>
          <a:p>
            <a:pPr indent="0" marL="0">
              <a:buNone/>
            </a:pPr>
            <a:r>
              <a:rPr lang="en-US" sz="950" dirty="0">
                <a:solidFill>
                  <a:srgbClr val="1C1200"/>
                </a:solidFill>
                <a:latin typeface="Calibri" pitchFamily="34" charset="0"/>
                <a:ea typeface="Calibri" pitchFamily="34" charset="-122"/>
                <a:cs typeface="Calibri" pitchFamily="34" charset="-120"/>
              </a:rPr>
              <a:t>Names the device + quotes the specific instance + explains the mechanism (cumulative rhythm) + states the specific effect (shift from hope to assertion). This is analysis.</a:t>
            </a:r>
            <a:endParaRPr lang="en-US" sz="9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The Analysis Sentence Frame: Apply This to Every Device</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C1200"/>
                </a:solidFill>
                <a:latin typeface="Calibri" pitchFamily="34" charset="0"/>
                <a:ea typeface="Calibri" pitchFamily="34" charset="-122"/>
                <a:cs typeface="Calibri" pitchFamily="34" charset="-120"/>
              </a:rPr>
              <a:t>One sentence frame works for every device. Internalize it and apply it automatically in both FRQs and MC questions.</a:t>
            </a:r>
            <a:endParaRPr lang="en-US" sz="1400" dirty="0"/>
          </a:p>
        </p:txBody>
      </p:sp>
      <p:sp>
        <p:nvSpPr>
          <p:cNvPr id="5" name="Shape 3"/>
          <p:cNvSpPr/>
          <p:nvPr/>
        </p:nvSpPr>
        <p:spPr>
          <a:xfrm>
            <a:off x="457200" y="1389888"/>
            <a:ext cx="8229600" cy="749808"/>
          </a:xfrm>
          <a:prstGeom prst="roundRect">
            <a:avLst>
              <a:gd name="adj" fmla="val 9756"/>
            </a:avLst>
          </a:prstGeom>
          <a:solidFill>
            <a:srgbClr val="1C1200"/>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99616"/>
            <a:ext cx="7863840" cy="566928"/>
          </a:xfrm>
          <a:prstGeom prst="rect">
            <a:avLst/>
          </a:prstGeom>
          <a:noFill/>
          <a:ln/>
        </p:spPr>
        <p:txBody>
          <a:bodyPr wrap="square" rtlCol="0" anchor="ctr"/>
          <a:lstStyle/>
          <a:p>
            <a:pPr indent="0" marL="0">
              <a:buNone/>
            </a:pPr>
            <a:r>
              <a:rPr lang="en-US" sz="1300" b="1" i="1" dirty="0">
                <a:solidFill>
                  <a:srgbClr val="FFFFFF"/>
                </a:solidFill>
                <a:latin typeface="Cambria" pitchFamily="34" charset="0"/>
                <a:ea typeface="Cambria" pitchFamily="34" charset="-122"/>
                <a:cs typeface="Cambria" pitchFamily="34" charset="-120"/>
              </a:rPr>
              <a:t>Frame: 'The [device name] — [quote or specific instance] — [mechanism verb: creates / produces / prevents / forces / generates] [specific effect on reader or argument], [so that / which means / because] [what this effect accomplishes in the larger context].'</a:t>
            </a:r>
            <a:endParaRPr lang="en-US" sz="1300" dirty="0"/>
          </a:p>
        </p:txBody>
      </p:sp>
      <p:sp>
        <p:nvSpPr>
          <p:cNvPr id="7" name="Shape 5"/>
          <p:cNvSpPr/>
          <p:nvPr/>
        </p:nvSpPr>
        <p:spPr>
          <a:xfrm>
            <a:off x="457200" y="2231136"/>
            <a:ext cx="8229600" cy="877824"/>
          </a:xfrm>
          <a:prstGeom prst="roundRect">
            <a:avLst>
              <a:gd name="adj" fmla="val 8333"/>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2304288"/>
            <a:ext cx="1280160" cy="329184"/>
          </a:xfrm>
          <a:prstGeom prst="rect">
            <a:avLst/>
          </a:prstGeom>
          <a:noFill/>
          <a:ln/>
        </p:spPr>
        <p:txBody>
          <a:bodyPr wrap="square" rtlCol="0" anchor="ctr"/>
          <a:lstStyle/>
          <a:p>
            <a:pPr indent="0" marL="0">
              <a:buNone/>
            </a:pPr>
            <a:r>
              <a:rPr lang="en-US" sz="1200" b="1" dirty="0">
                <a:solidFill>
                  <a:srgbClr val="1C1200"/>
                </a:solidFill>
                <a:latin typeface="Cambria" pitchFamily="34" charset="0"/>
                <a:ea typeface="Cambria" pitchFamily="34" charset="-122"/>
                <a:cs typeface="Cambria" pitchFamily="34" charset="-120"/>
              </a:rPr>
              <a:t>Metaphor</a:t>
            </a:r>
            <a:endParaRPr lang="en-US" sz="1200" dirty="0"/>
          </a:p>
        </p:txBody>
      </p:sp>
      <p:sp>
        <p:nvSpPr>
          <p:cNvPr id="9" name="Text 7"/>
          <p:cNvSpPr/>
          <p:nvPr/>
        </p:nvSpPr>
        <p:spPr>
          <a:xfrm>
            <a:off x="1993392" y="2304288"/>
            <a:ext cx="2743200" cy="329184"/>
          </a:xfrm>
          <a:prstGeom prst="rect">
            <a:avLst/>
          </a:prstGeom>
          <a:noFill/>
          <a:ln/>
        </p:spPr>
        <p:txBody>
          <a:bodyPr wrap="square" rtlCol="0" anchor="ctr"/>
          <a:lstStyle/>
          <a:p>
            <a:pPr indent="0" marL="0">
              <a:buNone/>
            </a:pPr>
            <a:r>
              <a:rPr lang="en-US" sz="1050" i="1" dirty="0">
                <a:solidFill>
                  <a:srgbClr val="1C1200"/>
                </a:solidFill>
                <a:latin typeface="Cambria" pitchFamily="34" charset="0"/>
                <a:ea typeface="Cambria" pitchFamily="34" charset="-122"/>
                <a:cs typeface="Cambria" pitchFamily="34" charset="-120"/>
              </a:rPr>
              <a:t>"'The fog of uncertainty settled over the committee.'"</a:t>
            </a:r>
            <a:endParaRPr lang="en-US" sz="1050" dirty="0"/>
          </a:p>
        </p:txBody>
      </p:sp>
      <p:sp>
        <p:nvSpPr>
          <p:cNvPr id="10" name="Text 8"/>
          <p:cNvSpPr/>
          <p:nvPr/>
        </p:nvSpPr>
        <p:spPr>
          <a:xfrm>
            <a:off x="4809744" y="2286000"/>
            <a:ext cx="3694176" cy="804672"/>
          </a:xfrm>
          <a:prstGeom prst="rect">
            <a:avLst/>
          </a:prstGeom>
          <a:noFill/>
          <a:ln/>
        </p:spPr>
        <p:txBody>
          <a:bodyPr wrap="square" rtlCol="0" anchor="ctr"/>
          <a:lstStyle/>
          <a:p>
            <a:pPr indent="0" marL="0">
              <a:buNone/>
            </a:pPr>
            <a:r>
              <a:rPr lang="en-US" sz="950" dirty="0">
                <a:solidFill>
                  <a:srgbClr val="1C1200"/>
                </a:solidFill>
                <a:latin typeface="Calibri" pitchFamily="34" charset="0"/>
                <a:ea typeface="Calibri" pitchFamily="34" charset="-122"/>
                <a:cs typeface="Calibri" pitchFamily="34" charset="-120"/>
              </a:rPr>
              <a:t>The metaphor — describing uncertainty as fog — creates a visual of something shapeless and obscuring that cannot be simply removed, producing the effect that the committee's confusion is not a solvable problem but a condition they are inside, so that the reader understands the decision's difficulty as atmospheric rather than analytical.</a:t>
            </a:r>
            <a:endParaRPr lang="en-US" sz="950" dirty="0"/>
          </a:p>
        </p:txBody>
      </p:sp>
      <p:sp>
        <p:nvSpPr>
          <p:cNvPr id="11" name="Shape 9"/>
          <p:cNvSpPr/>
          <p:nvPr/>
        </p:nvSpPr>
        <p:spPr>
          <a:xfrm>
            <a:off x="457200" y="3200400"/>
            <a:ext cx="8229600" cy="877824"/>
          </a:xfrm>
          <a:prstGeom prst="roundRect">
            <a:avLst>
              <a:gd name="adj" fmla="val 8333"/>
            </a:avLst>
          </a:prstGeom>
          <a:solidFill>
            <a:srgbClr val="DBEAFE"/>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640080" y="3273552"/>
            <a:ext cx="1280160" cy="329184"/>
          </a:xfrm>
          <a:prstGeom prst="rect">
            <a:avLst/>
          </a:prstGeom>
          <a:noFill/>
          <a:ln/>
        </p:spPr>
        <p:txBody>
          <a:bodyPr wrap="square" rtlCol="0" anchor="ctr"/>
          <a:lstStyle/>
          <a:p>
            <a:pPr indent="0" marL="0">
              <a:buNone/>
            </a:pPr>
            <a:r>
              <a:rPr lang="en-US" sz="1200" b="1" dirty="0">
                <a:solidFill>
                  <a:srgbClr val="1C1200"/>
                </a:solidFill>
                <a:latin typeface="Cambria" pitchFamily="34" charset="0"/>
                <a:ea typeface="Cambria" pitchFamily="34" charset="-122"/>
                <a:cs typeface="Cambria" pitchFamily="34" charset="-120"/>
              </a:rPr>
              <a:t>Juxtaposition</a:t>
            </a:r>
            <a:endParaRPr lang="en-US" sz="1200" dirty="0"/>
          </a:p>
        </p:txBody>
      </p:sp>
      <p:sp>
        <p:nvSpPr>
          <p:cNvPr id="13" name="Text 11"/>
          <p:cNvSpPr/>
          <p:nvPr/>
        </p:nvSpPr>
        <p:spPr>
          <a:xfrm>
            <a:off x="1993392" y="3273552"/>
            <a:ext cx="2743200" cy="329184"/>
          </a:xfrm>
          <a:prstGeom prst="rect">
            <a:avLst/>
          </a:prstGeom>
          <a:noFill/>
          <a:ln/>
        </p:spPr>
        <p:txBody>
          <a:bodyPr wrap="square" rtlCol="0" anchor="ctr"/>
          <a:lstStyle/>
          <a:p>
            <a:pPr indent="0" marL="0">
              <a:buNone/>
            </a:pPr>
            <a:r>
              <a:rPr lang="en-US" sz="1050" i="1" dirty="0">
                <a:solidFill>
                  <a:srgbClr val="1C1200"/>
                </a:solidFill>
                <a:latin typeface="Cambria" pitchFamily="34" charset="0"/>
                <a:ea typeface="Cambria" pitchFamily="34" charset="-122"/>
                <a:cs typeface="Cambria" pitchFamily="34" charset="-120"/>
              </a:rPr>
              <a:t>"'For sale: baby shoes, never worn.'"</a:t>
            </a:r>
            <a:endParaRPr lang="en-US" sz="1050" dirty="0"/>
          </a:p>
        </p:txBody>
      </p:sp>
      <p:sp>
        <p:nvSpPr>
          <p:cNvPr id="14" name="Text 12"/>
          <p:cNvSpPr/>
          <p:nvPr/>
        </p:nvSpPr>
        <p:spPr>
          <a:xfrm>
            <a:off x="4809744" y="3255264"/>
            <a:ext cx="3694176" cy="804672"/>
          </a:xfrm>
          <a:prstGeom prst="rect">
            <a:avLst/>
          </a:prstGeom>
          <a:noFill/>
          <a:ln/>
        </p:spPr>
        <p:txBody>
          <a:bodyPr wrap="square" rtlCol="0" anchor="ctr"/>
          <a:lstStyle/>
          <a:p>
            <a:pPr indent="0" marL="0">
              <a:buNone/>
            </a:pPr>
            <a:r>
              <a:rPr lang="en-US" sz="950" dirty="0">
                <a:solidFill>
                  <a:srgbClr val="1C1200"/>
                </a:solidFill>
                <a:latin typeface="Calibri" pitchFamily="34" charset="0"/>
                <a:ea typeface="Calibri" pitchFamily="34" charset="-122"/>
                <a:cs typeface="Calibri" pitchFamily="34" charset="-120"/>
              </a:rPr>
              <a:t>The juxtaposition — sale advertisement beside the object's tragic context — creates a gap between the commercial register of the opening and the implied catastrophe of the closing, forcing the reader to supply the story the six words refuse to narrate, so that the silence between registers becomes the most analytically significant element.</a:t>
            </a:r>
            <a:endParaRPr lang="en-US" sz="950" dirty="0"/>
          </a:p>
        </p:txBody>
      </p:sp>
      <p:sp>
        <p:nvSpPr>
          <p:cNvPr id="15" name="Shape 13"/>
          <p:cNvSpPr/>
          <p:nvPr/>
        </p:nvSpPr>
        <p:spPr>
          <a:xfrm>
            <a:off x="457200" y="4169664"/>
            <a:ext cx="8229600" cy="877824"/>
          </a:xfrm>
          <a:prstGeom prst="roundRect">
            <a:avLst>
              <a:gd name="adj" fmla="val 8333"/>
            </a:avLst>
          </a:prstGeom>
          <a:solidFill>
            <a:srgbClr val="F5F3FF"/>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4242816"/>
            <a:ext cx="1280160" cy="329184"/>
          </a:xfrm>
          <a:prstGeom prst="rect">
            <a:avLst/>
          </a:prstGeom>
          <a:noFill/>
          <a:ln/>
        </p:spPr>
        <p:txBody>
          <a:bodyPr wrap="square" rtlCol="0" anchor="ctr"/>
          <a:lstStyle/>
          <a:p>
            <a:pPr indent="0" marL="0">
              <a:buNone/>
            </a:pPr>
            <a:r>
              <a:rPr lang="en-US" sz="1200" b="1" dirty="0">
                <a:solidFill>
                  <a:srgbClr val="1C1200"/>
                </a:solidFill>
                <a:latin typeface="Cambria" pitchFamily="34" charset="0"/>
                <a:ea typeface="Cambria" pitchFamily="34" charset="-122"/>
                <a:cs typeface="Cambria" pitchFamily="34" charset="-120"/>
              </a:rPr>
              <a:t>Anaphora</a:t>
            </a:r>
            <a:endParaRPr lang="en-US" sz="1200" dirty="0"/>
          </a:p>
        </p:txBody>
      </p:sp>
      <p:sp>
        <p:nvSpPr>
          <p:cNvPr id="17" name="Text 15"/>
          <p:cNvSpPr/>
          <p:nvPr/>
        </p:nvSpPr>
        <p:spPr>
          <a:xfrm>
            <a:off x="1993392" y="4242816"/>
            <a:ext cx="2743200" cy="329184"/>
          </a:xfrm>
          <a:prstGeom prst="rect">
            <a:avLst/>
          </a:prstGeom>
          <a:noFill/>
          <a:ln/>
        </p:spPr>
        <p:txBody>
          <a:bodyPr wrap="square" rtlCol="0" anchor="ctr"/>
          <a:lstStyle/>
          <a:p>
            <a:pPr indent="0" marL="0">
              <a:buNone/>
            </a:pPr>
            <a:r>
              <a:rPr lang="en-US" sz="1050" i="1" dirty="0">
                <a:solidFill>
                  <a:srgbClr val="1C1200"/>
                </a:solidFill>
                <a:latin typeface="Cambria" pitchFamily="34" charset="0"/>
                <a:ea typeface="Cambria" pitchFamily="34" charset="-122"/>
                <a:cs typeface="Cambria" pitchFamily="34" charset="-120"/>
              </a:rPr>
              <a:t>"'We shall fight on the beaches, we shall fight on the landing grounds, we shall fight in the fields.'"</a:t>
            </a:r>
            <a:endParaRPr lang="en-US" sz="1050" dirty="0"/>
          </a:p>
        </p:txBody>
      </p:sp>
      <p:sp>
        <p:nvSpPr>
          <p:cNvPr id="18" name="Text 16"/>
          <p:cNvSpPr/>
          <p:nvPr/>
        </p:nvSpPr>
        <p:spPr>
          <a:xfrm>
            <a:off x="4809744" y="4224528"/>
            <a:ext cx="3694176" cy="804672"/>
          </a:xfrm>
          <a:prstGeom prst="rect">
            <a:avLst/>
          </a:prstGeom>
          <a:noFill/>
          <a:ln/>
        </p:spPr>
        <p:txBody>
          <a:bodyPr wrap="square" rtlCol="0" anchor="ctr"/>
          <a:lstStyle/>
          <a:p>
            <a:pPr indent="0" marL="0">
              <a:buNone/>
            </a:pPr>
            <a:r>
              <a:rPr lang="en-US" sz="950" dirty="0">
                <a:solidFill>
                  <a:srgbClr val="1C1200"/>
                </a:solidFill>
                <a:latin typeface="Calibri" pitchFamily="34" charset="0"/>
                <a:ea typeface="Calibri" pitchFamily="34" charset="-122"/>
                <a:cs typeface="Calibri" pitchFamily="34" charset="-120"/>
              </a:rPr>
              <a:t>The anaphora — 'we shall fight' repeated across three distinct locations — generates a cumulative territorial commitment that becomes more absolute with each iteration, so that by the third repetition the repeated phrase functions less as a future tense and more as a present declaration of irrevocable will.</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How Device Questions Appear on AP MC: Three Question Types</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C1200"/>
                </a:solidFill>
                <a:latin typeface="Calibri" pitchFamily="34" charset="0"/>
                <a:ea typeface="Calibri" pitchFamily="34" charset="-122"/>
                <a:cs typeface="Calibri" pitchFamily="34" charset="-120"/>
              </a:rPr>
              <a:t>Device questions on AP MC are never just 'identify the device.' They always test whether students understand what the device does in its specific context.</a:t>
            </a:r>
            <a:endParaRPr lang="en-US" sz="1400" dirty="0"/>
          </a:p>
        </p:txBody>
      </p:sp>
      <p:sp>
        <p:nvSpPr>
          <p:cNvPr id="5" name="Shape 3"/>
          <p:cNvSpPr/>
          <p:nvPr/>
        </p:nvSpPr>
        <p:spPr>
          <a:xfrm>
            <a:off x="457200" y="1417320"/>
            <a:ext cx="8229600" cy="1152144"/>
          </a:xfrm>
          <a:prstGeom prst="roundRect">
            <a:avLst>
              <a:gd name="adj" fmla="val 6349"/>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90472"/>
            <a:ext cx="7863840" cy="310896"/>
          </a:xfrm>
          <a:prstGeom prst="rect">
            <a:avLst/>
          </a:prstGeom>
          <a:noFill/>
          <a:ln/>
        </p:spPr>
        <p:txBody>
          <a:bodyPr wrap="square" rtlCol="0" anchor="ctr"/>
          <a:lstStyle/>
          <a:p>
            <a:pPr indent="0" marL="0">
              <a:buNone/>
            </a:pPr>
            <a:r>
              <a:rPr lang="en-US" sz="1200" b="1" dirty="0">
                <a:solidFill>
                  <a:srgbClr val="1C1200"/>
                </a:solidFill>
                <a:latin typeface="Calibri" pitchFamily="34" charset="0"/>
                <a:ea typeface="Calibri" pitchFamily="34" charset="-122"/>
                <a:cs typeface="Calibri" pitchFamily="34" charset="-120"/>
              </a:rPr>
              <a:t>Type 1: Function question</a:t>
            </a:r>
            <a:endParaRPr lang="en-US" sz="1200" dirty="0"/>
          </a:p>
        </p:txBody>
      </p:sp>
      <p:sp>
        <p:nvSpPr>
          <p:cNvPr id="7" name="Text 5"/>
          <p:cNvSpPr/>
          <p:nvPr/>
        </p:nvSpPr>
        <p:spPr>
          <a:xfrm>
            <a:off x="640080" y="1819656"/>
            <a:ext cx="4663440" cy="658368"/>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'The [device] in line X primarily serves to...' — The answer is the mechanism + effect, not the device name. Students who can identify but not analyze cannot answer this.</a:t>
            </a:r>
            <a:endParaRPr lang="en-US" sz="1050" dirty="0"/>
          </a:p>
        </p:txBody>
      </p:sp>
      <p:sp>
        <p:nvSpPr>
          <p:cNvPr id="8" name="Shape 6"/>
          <p:cNvSpPr/>
          <p:nvPr/>
        </p:nvSpPr>
        <p:spPr>
          <a:xfrm>
            <a:off x="5376672" y="1490472"/>
            <a:ext cx="3127248" cy="1005840"/>
          </a:xfrm>
          <a:prstGeom prst="roundRect">
            <a:avLst>
              <a:gd name="adj" fmla="val 7273"/>
            </a:avLst>
          </a:prstGeom>
          <a:solidFill>
            <a:srgbClr val="1C1200"/>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5522976" y="1527048"/>
            <a:ext cx="2834640" cy="932688"/>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'The rhetorical question in line 12 primarily serves to' — Answer: 'implicate the reader in the argument by forcing them to supply the answer the speaker already assumes they share.'</a:t>
            </a:r>
            <a:endParaRPr lang="en-US" sz="950" dirty="0"/>
          </a:p>
        </p:txBody>
      </p:sp>
      <p:sp>
        <p:nvSpPr>
          <p:cNvPr id="10" name="Shape 8"/>
          <p:cNvSpPr/>
          <p:nvPr/>
        </p:nvSpPr>
        <p:spPr>
          <a:xfrm>
            <a:off x="457200" y="2660904"/>
            <a:ext cx="8229600" cy="1152144"/>
          </a:xfrm>
          <a:prstGeom prst="roundRect">
            <a:avLst>
              <a:gd name="adj" fmla="val 6349"/>
            </a:avLst>
          </a:prstGeom>
          <a:solidFill>
            <a:srgbClr val="000000"/>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40080" y="2734056"/>
            <a:ext cx="7863840" cy="310896"/>
          </a:xfrm>
          <a:prstGeom prst="rect">
            <a:avLst/>
          </a:prstGeom>
          <a:noFill/>
          <a:ln/>
        </p:spPr>
        <p:txBody>
          <a:bodyPr wrap="square" rtlCol="0" anchor="ctr"/>
          <a:lstStyle/>
          <a:p>
            <a:pPr indent="0" marL="0">
              <a:buNone/>
            </a:pPr>
            <a:r>
              <a:rPr lang="en-US" sz="1200" b="1" dirty="0">
                <a:solidFill>
                  <a:srgbClr val="1C1200"/>
                </a:solidFill>
                <a:latin typeface="Calibri" pitchFamily="34" charset="0"/>
                <a:ea typeface="Calibri" pitchFamily="34" charset="-122"/>
                <a:cs typeface="Calibri" pitchFamily="34" charset="-120"/>
              </a:rPr>
              <a:t>Type 2: Effect question</a:t>
            </a:r>
            <a:endParaRPr lang="en-US" sz="1200" dirty="0"/>
          </a:p>
        </p:txBody>
      </p:sp>
      <p:sp>
        <p:nvSpPr>
          <p:cNvPr id="12" name="Text 10"/>
          <p:cNvSpPr/>
          <p:nvPr/>
        </p:nvSpPr>
        <p:spPr>
          <a:xfrm>
            <a:off x="640080" y="3063240"/>
            <a:ext cx="4663440" cy="658368"/>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'The effect of [device] in line X is to...' — Tests whether students understand what the device creates in the reader's experience. 'Creates emphasis' is never the answer — it is too vague.</a:t>
            </a:r>
            <a:endParaRPr lang="en-US" sz="1050" dirty="0"/>
          </a:p>
        </p:txBody>
      </p:sp>
      <p:sp>
        <p:nvSpPr>
          <p:cNvPr id="13" name="Shape 11"/>
          <p:cNvSpPr/>
          <p:nvPr/>
        </p:nvSpPr>
        <p:spPr>
          <a:xfrm>
            <a:off x="5376672" y="2734056"/>
            <a:ext cx="3127248" cy="1005840"/>
          </a:xfrm>
          <a:prstGeom prst="roundRect">
            <a:avLst>
              <a:gd name="adj" fmla="val 7273"/>
            </a:avLst>
          </a:prstGeom>
          <a:solidFill>
            <a:srgbClr val="1C1200"/>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5522976" y="2770632"/>
            <a:ext cx="2834640" cy="932688"/>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'The anaphora in lines 4–6 creates what effect?' — Answer: 'cumulative urgency that converts a list of separate examples into a single overwhelming experience.'</a:t>
            </a:r>
            <a:endParaRPr lang="en-US" sz="950" dirty="0"/>
          </a:p>
        </p:txBody>
      </p:sp>
      <p:sp>
        <p:nvSpPr>
          <p:cNvPr id="15" name="Shape 13"/>
          <p:cNvSpPr/>
          <p:nvPr/>
        </p:nvSpPr>
        <p:spPr>
          <a:xfrm>
            <a:off x="457200" y="3904488"/>
            <a:ext cx="8229600" cy="1152144"/>
          </a:xfrm>
          <a:prstGeom prst="roundRect">
            <a:avLst>
              <a:gd name="adj" fmla="val 6349"/>
            </a:avLst>
          </a:prstGeom>
          <a:solidFill>
            <a:srgbClr val="F5F3FF"/>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3977640"/>
            <a:ext cx="7863840" cy="310896"/>
          </a:xfrm>
          <a:prstGeom prst="rect">
            <a:avLst/>
          </a:prstGeom>
          <a:noFill/>
          <a:ln/>
        </p:spPr>
        <p:txBody>
          <a:bodyPr wrap="square" rtlCol="0" anchor="ctr"/>
          <a:lstStyle/>
          <a:p>
            <a:pPr indent="0" marL="0">
              <a:buNone/>
            </a:pPr>
            <a:r>
              <a:rPr lang="en-US" sz="1200" b="1" dirty="0">
                <a:solidFill>
                  <a:srgbClr val="1C1200"/>
                </a:solidFill>
                <a:latin typeface="Calibri" pitchFamily="34" charset="0"/>
                <a:ea typeface="Calibri" pitchFamily="34" charset="-122"/>
                <a:cs typeface="Calibri" pitchFamily="34" charset="-120"/>
              </a:rPr>
              <a:t>Type 3: Near-synonym question</a:t>
            </a:r>
            <a:endParaRPr lang="en-US" sz="1200" dirty="0"/>
          </a:p>
        </p:txBody>
      </p:sp>
      <p:sp>
        <p:nvSpPr>
          <p:cNvPr id="17" name="Text 15"/>
          <p:cNvSpPr/>
          <p:nvPr/>
        </p:nvSpPr>
        <p:spPr>
          <a:xfrm>
            <a:off x="640080" y="4306824"/>
            <a:ext cx="4663440" cy="658368"/>
          </a:xfrm>
          <a:prstGeom prst="rect">
            <a:avLst/>
          </a:prstGeom>
          <a:noFill/>
          <a:ln/>
        </p:spPr>
        <p:txBody>
          <a:bodyPr wrap="square" rtlCol="0" anchor="ctr"/>
          <a:lstStyle/>
          <a:p>
            <a:pPr indent="0" marL="0">
              <a:buNone/>
            </a:pPr>
            <a:r>
              <a:rPr lang="en-US" sz="1050" dirty="0">
                <a:solidFill>
                  <a:srgbClr val="1C1200"/>
                </a:solidFill>
                <a:latin typeface="Calibri" pitchFamily="34" charset="0"/>
                <a:ea typeface="Calibri" pitchFamily="34" charset="-122"/>
                <a:cs typeface="Calibri" pitchFamily="34" charset="-120"/>
              </a:rPr>
              <a:t>'The comparison in line X is an example of...' — Lists near-synonyms as answer choices. Students who cannot distinguish metaphor from simile, or juxtaposition from antithesis, lose points here systematically.</a:t>
            </a:r>
            <a:endParaRPr lang="en-US" sz="1050" dirty="0"/>
          </a:p>
        </p:txBody>
      </p:sp>
      <p:sp>
        <p:nvSpPr>
          <p:cNvPr id="18" name="Shape 16"/>
          <p:cNvSpPr/>
          <p:nvPr/>
        </p:nvSpPr>
        <p:spPr>
          <a:xfrm>
            <a:off x="5376672" y="3977640"/>
            <a:ext cx="3127248" cy="1005840"/>
          </a:xfrm>
          <a:prstGeom prst="roundRect">
            <a:avLst>
              <a:gd name="adj" fmla="val 7273"/>
            </a:avLst>
          </a:prstGeom>
          <a:solidFill>
            <a:srgbClr val="1C1200"/>
          </a:solidFill>
          <a:ln w="10160">
            <a:solidFill>
              <a:srgbClr val="E8D5A0"/>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5522976" y="4014216"/>
            <a:ext cx="2834640" cy="932688"/>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Answer choices: A) metaphor  B) simile  C) analogy  D) personification — The correct answer depends on whether there is a 'like' or 'as,' whether it is direct comparison or extended, and whether the compared term is human.</a:t>
            </a:r>
            <a:endParaRPr lang="en-US" sz="9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C1200"/>
                </a:solidFill>
                <a:latin typeface="Cambria" pitchFamily="34" charset="0"/>
                <a:ea typeface="Cambria" pitchFamily="34" charset="-122"/>
                <a:cs typeface="Cambria" pitchFamily="34" charset="-120"/>
              </a:rPr>
              <a:t>The 30 Core Devices: Four Categories</a:t>
            </a:r>
            <a:endParaRPr lang="en-US" sz="2100" dirty="0"/>
          </a:p>
        </p:txBody>
      </p:sp>
      <p:sp>
        <p:nvSpPr>
          <p:cNvPr id="3" name="Shape 1"/>
          <p:cNvSpPr/>
          <p:nvPr/>
        </p:nvSpPr>
        <p:spPr>
          <a:xfrm>
            <a:off x="457200" y="841248"/>
            <a:ext cx="8229600" cy="0"/>
          </a:xfrm>
          <a:prstGeom prst="line">
            <a:avLst/>
          </a:prstGeom>
          <a:noFill/>
          <a:ln w="15240">
            <a:solidFill>
              <a:srgbClr val="E8D5A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C1200"/>
                </a:solidFill>
                <a:latin typeface="Calibri" pitchFamily="34" charset="0"/>
                <a:ea typeface="Calibri" pitchFamily="34" charset="-122"/>
                <a:cs typeface="Calibri" pitchFamily="34" charset="-120"/>
              </a:rPr>
              <a:t>Organized by category to help students remember which devices share analytical patterns. Devices within a category often produce similar effects through different mechanisms.</a:t>
            </a:r>
            <a:endParaRPr lang="en-US" sz="1400" dirty="0"/>
          </a:p>
        </p:txBody>
      </p:sp>
      <p:sp>
        <p:nvSpPr>
          <p:cNvPr id="5" name="Shape 3"/>
          <p:cNvSpPr/>
          <p:nvPr/>
        </p:nvSpPr>
        <p:spPr>
          <a:xfrm>
            <a:off x="457200" y="1408176"/>
            <a:ext cx="4160520" cy="1773936"/>
          </a:xfrm>
          <a:prstGeom prst="roundRect">
            <a:avLst>
              <a:gd name="adj" fmla="val 4124"/>
            </a:avLst>
          </a:prstGeom>
          <a:solidFill>
            <a:srgbClr val="E8F5FA"/>
          </a:solidFill>
          <a:ln w="10160">
            <a:solidFill>
              <a:srgbClr val="E8D5A0"/>
            </a:solidFill>
            <a:prstDash val="solid"/>
          </a:ln>
          <a:effectLst>
            <a:outerShdw sx="100000" sy="100000" kx="0" ky="0" algn="bl" rotWithShape="0" blurRad="88900" dist="25400" dir="2700000">
              <a:srgbClr val="000000">
                <a:alpha val="9000"/>
              </a:srgbClr>
            </a:outerShdw>
          </a:effectLst>
        </p:spPr>
      </p:sp>
      <p:pic>
        <p:nvPicPr>
          <p:cNvPr id="6" name="Image 0" descr="preencoded.png">    </p:cNvPr>
          <p:cNvPicPr>
            <a:picLocks noChangeAspect="1"/>
          </p:cNvPicPr>
          <p:nvPr/>
        </p:nvPicPr>
        <p:blipFill>
          <a:blip r:embed="rId1"/>
          <a:stretch>
            <a:fillRect/>
          </a:stretch>
        </p:blipFill>
        <p:spPr>
          <a:xfrm>
            <a:off x="585216" y="1517904"/>
            <a:ext cx="329184" cy="329184"/>
          </a:xfrm>
          <a:prstGeom prst="rect">
            <a:avLst/>
          </a:prstGeom>
        </p:spPr>
      </p:pic>
      <p:sp>
        <p:nvSpPr>
          <p:cNvPr id="7" name="Text 4"/>
          <p:cNvSpPr/>
          <p:nvPr/>
        </p:nvSpPr>
        <p:spPr>
          <a:xfrm>
            <a:off x="987552" y="1499616"/>
            <a:ext cx="3502152" cy="329184"/>
          </a:xfrm>
          <a:prstGeom prst="rect">
            <a:avLst/>
          </a:prstGeom>
          <a:noFill/>
          <a:ln/>
        </p:spPr>
        <p:txBody>
          <a:bodyPr wrap="square" rtlCol="0" anchor="ctr"/>
          <a:lstStyle/>
          <a:p>
            <a:pPr indent="0" marL="0">
              <a:buNone/>
            </a:pPr>
            <a:r>
              <a:rPr lang="en-US" sz="1300" b="1" dirty="0">
                <a:solidFill>
                  <a:srgbClr val="0E6B8A"/>
                </a:solidFill>
                <a:latin typeface="Cambria" pitchFamily="34" charset="0"/>
                <a:ea typeface="Cambria" pitchFamily="34" charset="-122"/>
                <a:cs typeface="Cambria" pitchFamily="34" charset="-120"/>
              </a:rPr>
              <a:t>Figurative Language</a:t>
            </a:r>
            <a:endParaRPr lang="en-US" sz="1300" dirty="0"/>
          </a:p>
        </p:txBody>
      </p:sp>
      <p:sp>
        <p:nvSpPr>
          <p:cNvPr id="8" name="Text 5"/>
          <p:cNvSpPr/>
          <p:nvPr/>
        </p:nvSpPr>
        <p:spPr>
          <a:xfrm>
            <a:off x="585216" y="1883664"/>
            <a:ext cx="3904488" cy="566928"/>
          </a:xfrm>
          <a:prstGeom prst="rect">
            <a:avLst/>
          </a:prstGeom>
          <a:noFill/>
          <a:ln/>
        </p:spPr>
        <p:txBody>
          <a:bodyPr wrap="square" rtlCol="0" anchor="ctr"/>
          <a:lstStyle/>
          <a:p>
            <a:pPr indent="0" marL="0">
              <a:buNone/>
            </a:pPr>
            <a:r>
              <a:rPr lang="en-US" sz="950" b="1" dirty="0">
                <a:solidFill>
                  <a:srgbClr val="1C1200"/>
                </a:solidFill>
                <a:latin typeface="Calibri" pitchFamily="34" charset="0"/>
                <a:ea typeface="Calibri" pitchFamily="34" charset="-122"/>
                <a:cs typeface="Calibri" pitchFamily="34" charset="-120"/>
              </a:rPr>
              <a:t>Metaphor · Extended Metaphor / Conceit · Simile · Personification · Apostrophe · Synecdoche · Metonymy · Hyperbole · Understatement / Litotes · Irony (Verbal, Dramatic, Situational) · Paradox</a:t>
            </a:r>
            <a:endParaRPr lang="en-US" sz="950" dirty="0"/>
          </a:p>
        </p:txBody>
      </p:sp>
      <p:sp>
        <p:nvSpPr>
          <p:cNvPr id="9" name="Text 6"/>
          <p:cNvSpPr/>
          <p:nvPr/>
        </p:nvSpPr>
        <p:spPr>
          <a:xfrm>
            <a:off x="585216" y="2487168"/>
            <a:ext cx="3904488" cy="603504"/>
          </a:xfrm>
          <a:prstGeom prst="rect">
            <a:avLst/>
          </a:prstGeom>
          <a:noFill/>
          <a:ln/>
        </p:spPr>
        <p:txBody>
          <a:bodyPr wrap="square" rtlCol="0" anchor="ctr"/>
          <a:lstStyle/>
          <a:p>
            <a:pPr indent="0" marL="0">
              <a:buNone/>
            </a:pPr>
            <a:r>
              <a:rPr lang="en-US" sz="950" dirty="0">
                <a:solidFill>
                  <a:srgbClr val="1C1200"/>
                </a:solidFill>
                <a:latin typeface="Calibri" pitchFamily="34" charset="0"/>
                <a:ea typeface="Calibri" pitchFamily="34" charset="-122"/>
                <a:cs typeface="Calibri" pitchFamily="34" charset="-120"/>
              </a:rPr>
              <a:t>Effect pattern: These devices work by transferring meaning — mapping qualities of one domain onto another. The analytical move: what qualities are imported, and why does that import serve the author's purpose?</a:t>
            </a:r>
            <a:endParaRPr lang="en-US" sz="950" dirty="0"/>
          </a:p>
        </p:txBody>
      </p:sp>
      <p:sp>
        <p:nvSpPr>
          <p:cNvPr id="10" name="Shape 7"/>
          <p:cNvSpPr/>
          <p:nvPr/>
        </p:nvSpPr>
        <p:spPr>
          <a:xfrm>
            <a:off x="4800600" y="1408176"/>
            <a:ext cx="4160520" cy="1773936"/>
          </a:xfrm>
          <a:prstGeom prst="roundRect">
            <a:avLst>
              <a:gd name="adj" fmla="val 4124"/>
            </a:avLst>
          </a:prstGeom>
          <a:solidFill>
            <a:srgbClr val="F5F3FF"/>
          </a:solidFill>
          <a:ln w="10160">
            <a:solidFill>
              <a:srgbClr val="E8D5A0"/>
            </a:solidFill>
            <a:prstDash val="solid"/>
          </a:ln>
          <a:effectLst>
            <a:outerShdw sx="100000" sy="100000" kx="0" ky="0" algn="bl" rotWithShape="0" blurRad="88900" dist="25400" dir="2700000">
              <a:srgbClr val="000000">
                <a:alpha val="9000"/>
              </a:srgbClr>
            </a:outerShdw>
          </a:effectLst>
        </p:spPr>
      </p:sp>
      <p:pic>
        <p:nvPicPr>
          <p:cNvPr id="11" name="Image 1" descr="preencoded.png">    </p:cNvPr>
          <p:cNvPicPr>
            <a:picLocks noChangeAspect="1"/>
          </p:cNvPicPr>
          <p:nvPr/>
        </p:nvPicPr>
        <p:blipFill>
          <a:blip r:embed="rId2"/>
          <a:stretch>
            <a:fillRect/>
          </a:stretch>
        </p:blipFill>
        <p:spPr>
          <a:xfrm>
            <a:off x="4928616" y="1517904"/>
            <a:ext cx="329184" cy="329184"/>
          </a:xfrm>
          <a:prstGeom prst="rect">
            <a:avLst/>
          </a:prstGeom>
        </p:spPr>
      </p:pic>
      <p:sp>
        <p:nvSpPr>
          <p:cNvPr id="12" name="Text 8"/>
          <p:cNvSpPr/>
          <p:nvPr/>
        </p:nvSpPr>
        <p:spPr>
          <a:xfrm>
            <a:off x="5330952" y="1499616"/>
            <a:ext cx="3502152" cy="329184"/>
          </a:xfrm>
          <a:prstGeom prst="rect">
            <a:avLst/>
          </a:prstGeom>
          <a:noFill/>
          <a:ln/>
        </p:spPr>
        <p:txBody>
          <a:bodyPr wrap="square" rtlCol="0" anchor="ctr"/>
          <a:lstStyle/>
          <a:p>
            <a:pPr indent="0" marL="0">
              <a:buNone/>
            </a:pPr>
            <a:r>
              <a:rPr lang="en-US" sz="1300" b="1" dirty="0">
                <a:solidFill>
                  <a:srgbClr val="5B21B6"/>
                </a:solidFill>
                <a:latin typeface="Cambria" pitchFamily="34" charset="0"/>
                <a:ea typeface="Cambria" pitchFamily="34" charset="-122"/>
                <a:cs typeface="Cambria" pitchFamily="34" charset="-120"/>
              </a:rPr>
              <a:t>Sound and Rhythm</a:t>
            </a:r>
            <a:endParaRPr lang="en-US" sz="1300" dirty="0"/>
          </a:p>
        </p:txBody>
      </p:sp>
      <p:sp>
        <p:nvSpPr>
          <p:cNvPr id="13" name="Text 9"/>
          <p:cNvSpPr/>
          <p:nvPr/>
        </p:nvSpPr>
        <p:spPr>
          <a:xfrm>
            <a:off x="4928616" y="1883664"/>
            <a:ext cx="3904488" cy="566928"/>
          </a:xfrm>
          <a:prstGeom prst="rect">
            <a:avLst/>
          </a:prstGeom>
          <a:noFill/>
          <a:ln/>
        </p:spPr>
        <p:txBody>
          <a:bodyPr wrap="square" rtlCol="0" anchor="ctr"/>
          <a:lstStyle/>
          <a:p>
            <a:pPr indent="0" marL="0">
              <a:buNone/>
            </a:pPr>
            <a:r>
              <a:rPr lang="en-US" sz="950" b="1" dirty="0">
                <a:solidFill>
                  <a:srgbClr val="1C1200"/>
                </a:solidFill>
                <a:latin typeface="Calibri" pitchFamily="34" charset="0"/>
                <a:ea typeface="Calibri" pitchFamily="34" charset="-122"/>
                <a:cs typeface="Calibri" pitchFamily="34" charset="-120"/>
              </a:rPr>
              <a:t>Alliteration · Assonance · Consonance · Onomatopoeia · Anaphora · Epistrophe (Epiphora) · Chiasmus · Parallelism</a:t>
            </a:r>
            <a:endParaRPr lang="en-US" sz="950" dirty="0"/>
          </a:p>
        </p:txBody>
      </p:sp>
      <p:sp>
        <p:nvSpPr>
          <p:cNvPr id="14" name="Text 10"/>
          <p:cNvSpPr/>
          <p:nvPr/>
        </p:nvSpPr>
        <p:spPr>
          <a:xfrm>
            <a:off x="4928616" y="2487168"/>
            <a:ext cx="3904488" cy="603504"/>
          </a:xfrm>
          <a:prstGeom prst="rect">
            <a:avLst/>
          </a:prstGeom>
          <a:noFill/>
          <a:ln/>
        </p:spPr>
        <p:txBody>
          <a:bodyPr wrap="square" rtlCol="0" anchor="ctr"/>
          <a:lstStyle/>
          <a:p>
            <a:pPr indent="0" marL="0">
              <a:buNone/>
            </a:pPr>
            <a:r>
              <a:rPr lang="en-US" sz="950" dirty="0">
                <a:solidFill>
                  <a:srgbClr val="1C1200"/>
                </a:solidFill>
                <a:latin typeface="Calibri" pitchFamily="34" charset="0"/>
                <a:ea typeface="Calibri" pitchFamily="34" charset="-122"/>
                <a:cs typeface="Calibri" pitchFamily="34" charset="-120"/>
              </a:rPr>
              <a:t>Effect pattern: These devices work through auditory pattern and structural repetition. The analytical move: what does the pattern impose on the reader's reading experience, and how does that imposition serve the argument?</a:t>
            </a:r>
            <a:endParaRPr lang="en-US" sz="950" dirty="0"/>
          </a:p>
        </p:txBody>
      </p:sp>
      <p:sp>
        <p:nvSpPr>
          <p:cNvPr id="15" name="Shape 11"/>
          <p:cNvSpPr/>
          <p:nvPr/>
        </p:nvSpPr>
        <p:spPr>
          <a:xfrm>
            <a:off x="457200" y="3291840"/>
            <a:ext cx="4160520" cy="1773936"/>
          </a:xfrm>
          <a:prstGeom prst="roundRect">
            <a:avLst>
              <a:gd name="adj" fmla="val 4124"/>
            </a:avLst>
          </a:prstGeom>
          <a:solidFill>
            <a:srgbClr val="DBEAFE"/>
          </a:solidFill>
          <a:ln w="10160">
            <a:solidFill>
              <a:srgbClr val="E8D5A0"/>
            </a:solidFill>
            <a:prstDash val="solid"/>
          </a:ln>
          <a:effectLst>
            <a:outerShdw sx="100000" sy="100000" kx="0" ky="0" algn="bl" rotWithShape="0" blurRad="88900" dist="25400" dir="2700000">
              <a:srgbClr val="000000">
                <a:alpha val="9000"/>
              </a:srgbClr>
            </a:outerShdw>
          </a:effectLst>
        </p:spPr>
      </p:sp>
      <p:pic>
        <p:nvPicPr>
          <p:cNvPr id="16" name="Image 2" descr="preencoded.png">    </p:cNvPr>
          <p:cNvPicPr>
            <a:picLocks noChangeAspect="1"/>
          </p:cNvPicPr>
          <p:nvPr/>
        </p:nvPicPr>
        <p:blipFill>
          <a:blip r:embed="rId3"/>
          <a:stretch>
            <a:fillRect/>
          </a:stretch>
        </p:blipFill>
        <p:spPr>
          <a:xfrm>
            <a:off x="585216" y="3401568"/>
            <a:ext cx="329184" cy="329184"/>
          </a:xfrm>
          <a:prstGeom prst="rect">
            <a:avLst/>
          </a:prstGeom>
        </p:spPr>
      </p:pic>
      <p:sp>
        <p:nvSpPr>
          <p:cNvPr id="17" name="Text 12"/>
          <p:cNvSpPr/>
          <p:nvPr/>
        </p:nvSpPr>
        <p:spPr>
          <a:xfrm>
            <a:off x="987552" y="3383280"/>
            <a:ext cx="3502152" cy="329184"/>
          </a:xfrm>
          <a:prstGeom prst="rect">
            <a:avLst/>
          </a:prstGeom>
          <a:noFill/>
          <a:ln/>
        </p:spPr>
        <p:txBody>
          <a:bodyPr wrap="square" rtlCol="0" anchor="ctr"/>
          <a:lstStyle/>
          <a:p>
            <a:pPr indent="0" marL="0">
              <a:buNone/>
            </a:pPr>
            <a:r>
              <a:rPr lang="en-US" sz="1300" b="1" dirty="0">
                <a:solidFill>
                  <a:srgbClr val="1D4ED8"/>
                </a:solidFill>
                <a:latin typeface="Cambria" pitchFamily="34" charset="0"/>
                <a:ea typeface="Cambria" pitchFamily="34" charset="-122"/>
                <a:cs typeface="Cambria" pitchFamily="34" charset="-120"/>
              </a:rPr>
              <a:t>Structural Devices</a:t>
            </a:r>
            <a:endParaRPr lang="en-US" sz="1300" dirty="0"/>
          </a:p>
        </p:txBody>
      </p:sp>
      <p:sp>
        <p:nvSpPr>
          <p:cNvPr id="18" name="Text 13"/>
          <p:cNvSpPr/>
          <p:nvPr/>
        </p:nvSpPr>
        <p:spPr>
          <a:xfrm>
            <a:off x="585216" y="3767328"/>
            <a:ext cx="3904488" cy="566928"/>
          </a:xfrm>
          <a:prstGeom prst="rect">
            <a:avLst/>
          </a:prstGeom>
          <a:noFill/>
          <a:ln/>
        </p:spPr>
        <p:txBody>
          <a:bodyPr wrap="square" rtlCol="0" anchor="ctr"/>
          <a:lstStyle/>
          <a:p>
            <a:pPr indent="0" marL="0">
              <a:buNone/>
            </a:pPr>
            <a:r>
              <a:rPr lang="en-US" sz="950" b="1" dirty="0">
                <a:solidFill>
                  <a:srgbClr val="1C1200"/>
                </a:solidFill>
                <a:latin typeface="Calibri" pitchFamily="34" charset="0"/>
                <a:ea typeface="Calibri" pitchFamily="34" charset="-122"/>
                <a:cs typeface="Calibri" pitchFamily="34" charset="-120"/>
              </a:rPr>
              <a:t>Antithesis · Juxtaposition · Oxymoron · Euphemism · Allusion · Caesura / Enjambment · Imagery</a:t>
            </a:r>
            <a:endParaRPr lang="en-US" sz="950" dirty="0"/>
          </a:p>
        </p:txBody>
      </p:sp>
      <p:sp>
        <p:nvSpPr>
          <p:cNvPr id="19" name="Text 14"/>
          <p:cNvSpPr/>
          <p:nvPr/>
        </p:nvSpPr>
        <p:spPr>
          <a:xfrm>
            <a:off x="585216" y="4370832"/>
            <a:ext cx="3904488" cy="603504"/>
          </a:xfrm>
          <a:prstGeom prst="rect">
            <a:avLst/>
          </a:prstGeom>
          <a:noFill/>
          <a:ln/>
        </p:spPr>
        <p:txBody>
          <a:bodyPr wrap="square" rtlCol="0" anchor="ctr"/>
          <a:lstStyle/>
          <a:p>
            <a:pPr indent="0" marL="0">
              <a:buNone/>
            </a:pPr>
            <a:r>
              <a:rPr lang="en-US" sz="950" dirty="0">
                <a:solidFill>
                  <a:srgbClr val="1C1200"/>
                </a:solidFill>
                <a:latin typeface="Calibri" pitchFamily="34" charset="0"/>
                <a:ea typeface="Calibri" pitchFamily="34" charset="-122"/>
                <a:cs typeface="Calibri" pitchFamily="34" charset="-120"/>
              </a:rPr>
              <a:t>Effect pattern: These devices work through structural arrangement — what is placed next to what, and how the position changes meaning. The analytical move: what does the arrangement create that the individual elements alone could not?</a:t>
            </a:r>
            <a:endParaRPr lang="en-US" sz="950" dirty="0"/>
          </a:p>
        </p:txBody>
      </p:sp>
      <p:sp>
        <p:nvSpPr>
          <p:cNvPr id="20" name="Shape 15"/>
          <p:cNvSpPr/>
          <p:nvPr/>
        </p:nvSpPr>
        <p:spPr>
          <a:xfrm>
            <a:off x="4800600" y="3291840"/>
            <a:ext cx="4160520" cy="1773936"/>
          </a:xfrm>
          <a:prstGeom prst="roundRect">
            <a:avLst>
              <a:gd name="adj" fmla="val 4124"/>
            </a:avLst>
          </a:prstGeom>
          <a:solidFill>
            <a:srgbClr val="FFE4E6"/>
          </a:solidFill>
          <a:ln w="10160">
            <a:solidFill>
              <a:srgbClr val="E8D5A0"/>
            </a:solidFill>
            <a:prstDash val="solid"/>
          </a:ln>
          <a:effectLst>
            <a:outerShdw sx="100000" sy="100000" kx="0" ky="0" algn="bl" rotWithShape="0" blurRad="88900" dist="25400" dir="2700000">
              <a:srgbClr val="000000">
                <a:alpha val="9000"/>
              </a:srgbClr>
            </a:outerShdw>
          </a:effectLst>
        </p:spPr>
      </p:sp>
      <p:pic>
        <p:nvPicPr>
          <p:cNvPr id="21" name="Image 3" descr="preencoded.png">    </p:cNvPr>
          <p:cNvPicPr>
            <a:picLocks noChangeAspect="1"/>
          </p:cNvPicPr>
          <p:nvPr/>
        </p:nvPicPr>
        <p:blipFill>
          <a:blip r:embed="rId4"/>
          <a:stretch>
            <a:fillRect/>
          </a:stretch>
        </p:blipFill>
        <p:spPr>
          <a:xfrm>
            <a:off x="4928616" y="3401568"/>
            <a:ext cx="329184" cy="329184"/>
          </a:xfrm>
          <a:prstGeom prst="rect">
            <a:avLst/>
          </a:prstGeom>
        </p:spPr>
      </p:pic>
      <p:sp>
        <p:nvSpPr>
          <p:cNvPr id="22" name="Text 16"/>
          <p:cNvSpPr/>
          <p:nvPr/>
        </p:nvSpPr>
        <p:spPr>
          <a:xfrm>
            <a:off x="5330952" y="3383280"/>
            <a:ext cx="3502152" cy="329184"/>
          </a:xfrm>
          <a:prstGeom prst="rect">
            <a:avLst/>
          </a:prstGeom>
          <a:noFill/>
          <a:ln/>
        </p:spPr>
        <p:txBody>
          <a:bodyPr wrap="square" rtlCol="0" anchor="ctr"/>
          <a:lstStyle/>
          <a:p>
            <a:pPr indent="0" marL="0">
              <a:buNone/>
            </a:pPr>
            <a:r>
              <a:rPr lang="en-US" sz="1300" b="1" dirty="0">
                <a:solidFill>
                  <a:srgbClr val="9F1239"/>
                </a:solidFill>
                <a:latin typeface="Cambria" pitchFamily="34" charset="0"/>
                <a:ea typeface="Cambria" pitchFamily="34" charset="-122"/>
                <a:cs typeface="Cambria" pitchFamily="34" charset="-120"/>
              </a:rPr>
              <a:t>Rhetorical Devices</a:t>
            </a:r>
            <a:endParaRPr lang="en-US" sz="1300" dirty="0"/>
          </a:p>
        </p:txBody>
      </p:sp>
      <p:sp>
        <p:nvSpPr>
          <p:cNvPr id="23" name="Text 17"/>
          <p:cNvSpPr/>
          <p:nvPr/>
        </p:nvSpPr>
        <p:spPr>
          <a:xfrm>
            <a:off x="4928616" y="3767328"/>
            <a:ext cx="3904488" cy="566928"/>
          </a:xfrm>
          <a:prstGeom prst="rect">
            <a:avLst/>
          </a:prstGeom>
          <a:noFill/>
          <a:ln/>
        </p:spPr>
        <p:txBody>
          <a:bodyPr wrap="square" rtlCol="0" anchor="ctr"/>
          <a:lstStyle/>
          <a:p>
            <a:pPr indent="0" marL="0">
              <a:buNone/>
            </a:pPr>
            <a:r>
              <a:rPr lang="en-US" sz="950" b="1" dirty="0">
                <a:solidFill>
                  <a:srgbClr val="1C1200"/>
                </a:solidFill>
                <a:latin typeface="Calibri" pitchFamily="34" charset="0"/>
                <a:ea typeface="Calibri" pitchFamily="34" charset="-122"/>
                <a:cs typeface="Calibri" pitchFamily="34" charset="-120"/>
              </a:rPr>
              <a:t>Diction · Syntax · Tone · Mood · Ethos · Logos · Pathos · Rhetorical Question · Analogy</a:t>
            </a:r>
            <a:endParaRPr lang="en-US" sz="950" dirty="0"/>
          </a:p>
        </p:txBody>
      </p:sp>
      <p:sp>
        <p:nvSpPr>
          <p:cNvPr id="24" name="Text 18"/>
          <p:cNvSpPr/>
          <p:nvPr/>
        </p:nvSpPr>
        <p:spPr>
          <a:xfrm>
            <a:off x="4928616" y="4370832"/>
            <a:ext cx="3904488" cy="603504"/>
          </a:xfrm>
          <a:prstGeom prst="rect">
            <a:avLst/>
          </a:prstGeom>
          <a:noFill/>
          <a:ln/>
        </p:spPr>
        <p:txBody>
          <a:bodyPr wrap="square" rtlCol="0" anchor="ctr"/>
          <a:lstStyle/>
          <a:p>
            <a:pPr indent="0" marL="0">
              <a:buNone/>
            </a:pPr>
            <a:r>
              <a:rPr lang="en-US" sz="950" dirty="0">
                <a:solidFill>
                  <a:srgbClr val="1C1200"/>
                </a:solidFill>
                <a:latin typeface="Calibri" pitchFamily="34" charset="0"/>
                <a:ea typeface="Calibri" pitchFamily="34" charset="-122"/>
                <a:cs typeface="Calibri" pitchFamily="34" charset="-120"/>
              </a:rPr>
              <a:t>Effect pattern: These devices work through the speaker's choices about register, structure, and audience positioning. The analytical move: what does this choice signal about the speaker's relationship to the audience and the subject?</a:t>
            </a:r>
            <a:endParaRPr lang="en-US" sz="9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C1200"/>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II</a:t>
            </a:r>
            <a:endParaRPr lang="en-US" sz="20000" dirty="0"/>
          </a:p>
        </p:txBody>
      </p:sp>
      <p:sp>
        <p:nvSpPr>
          <p:cNvPr id="3" name="Shape 1"/>
          <p:cNvSpPr/>
          <p:nvPr/>
        </p:nvSpPr>
        <p:spPr>
          <a:xfrm>
            <a:off x="-731520" y="-731520"/>
            <a:ext cx="4114800" cy="4114800"/>
          </a:xfrm>
          <a:prstGeom prst="ellipse">
            <a:avLst/>
          </a:prstGeom>
          <a:solidFill>
            <a:srgbClr val="D97706">
              <a:alpha val="12000"/>
            </a:srgbClr>
          </a:solidFill>
          <a:ln w="12700">
            <a:solidFill>
              <a:srgbClr val="D97706">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Figurative Language</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FDE68A"/>
                </a:solidFill>
                <a:latin typeface="Calibri" pitchFamily="34" charset="0"/>
                <a:ea typeface="Calibri" pitchFamily="34" charset="-122"/>
                <a:cs typeface="Calibri" pitchFamily="34" charset="-120"/>
              </a:rPr>
              <a:t>Metaphor · Simile · Personification · Apostrophe · Synecdoche · Metonymy · Hyperbole · Understatement · Irony · Paradox</a:t>
            </a:r>
            <a:endParaRPr lang="en-US" sz="1650" dirty="0"/>
          </a:p>
        </p:txBody>
      </p:sp>
      <p:sp>
        <p:nvSpPr>
          <p:cNvPr id="6" name="Shape 4"/>
          <p:cNvSpPr/>
          <p:nvPr/>
        </p:nvSpPr>
        <p:spPr>
          <a:xfrm>
            <a:off x="594360" y="4517136"/>
            <a:ext cx="182880" cy="182880"/>
          </a:xfrm>
          <a:prstGeom prst="ellipse">
            <a:avLst/>
          </a:prstGeom>
          <a:solidFill>
            <a:srgbClr val="D97706"/>
          </a:solidFill>
          <a:ln w="12700">
            <a:solidFill>
              <a:srgbClr val="D97706"/>
            </a:solidFill>
            <a:prstDash val="solid"/>
          </a:ln>
        </p:spPr>
      </p:sp>
      <p:sp>
        <p:nvSpPr>
          <p:cNvPr id="7" name="Shape 5"/>
          <p:cNvSpPr/>
          <p:nvPr/>
        </p:nvSpPr>
        <p:spPr>
          <a:xfrm>
            <a:off x="941832" y="4517136"/>
            <a:ext cx="182880" cy="182880"/>
          </a:xfrm>
          <a:prstGeom prst="ellipse">
            <a:avLst/>
          </a:prstGeom>
          <a:solidFill>
            <a:srgbClr val="0E6B8A"/>
          </a:solidFill>
          <a:ln w="12700">
            <a:solidFill>
              <a:srgbClr val="0E6B8A"/>
            </a:solidFill>
            <a:prstDash val="solid"/>
          </a:ln>
        </p:spPr>
      </p:sp>
      <p:sp>
        <p:nvSpPr>
          <p:cNvPr id="8" name="Shape 6"/>
          <p:cNvSpPr/>
          <p:nvPr/>
        </p:nvSpPr>
        <p:spPr>
          <a:xfrm>
            <a:off x="1289304" y="4517136"/>
            <a:ext cx="182880" cy="182880"/>
          </a:xfrm>
          <a:prstGeom prst="ellipse">
            <a:avLst/>
          </a:prstGeom>
          <a:solidFill>
            <a:srgbClr val="1D4ED8"/>
          </a:solidFill>
          <a:ln w="12700">
            <a:solidFill>
              <a:srgbClr val="1D4ED8"/>
            </a:solidFill>
            <a:prstDash val="solid"/>
          </a:ln>
        </p:spPr>
      </p:sp>
      <p:sp>
        <p:nvSpPr>
          <p:cNvPr id="9" name="Shape 7"/>
          <p:cNvSpPr/>
          <p:nvPr/>
        </p:nvSpPr>
        <p:spPr>
          <a:xfrm>
            <a:off x="1636776" y="4517136"/>
            <a:ext cx="182880" cy="182880"/>
          </a:xfrm>
          <a:prstGeom prst="ellipse">
            <a:avLst/>
          </a:prstGeom>
          <a:solidFill>
            <a:srgbClr val="5B21B6"/>
          </a:solidFill>
          <a:ln w="12700">
            <a:solidFill>
              <a:srgbClr val="5B21B6"/>
            </a:solidFill>
            <a:prstDash val="solid"/>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34</Slides>
  <Notes>34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34</vt:i4>
      </vt:variant>
    </vt:vector>
  </HeadingPairs>
  <TitlesOfParts>
    <vt:vector size="3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Rhetorical &amp; Literary Devices — Complete Classroom Kit</dc:title>
  <dc:subject>AP Lang &amp; AP Lit Devices</dc:subject>
  <dc:creator>AP English Exam Prep — Diane Powers</dc:creator>
  <cp:lastModifiedBy>AP English Exam Prep — Diane Powers</cp:lastModifiedBy>
  <cp:revision>1</cp:revision>
  <dcterms:created xsi:type="dcterms:W3CDTF">2026-07-15T17:04:22Z</dcterms:created>
  <dcterms:modified xsi:type="dcterms:W3CDTF">2026-07-15T17:04:22Z</dcterms:modified>
</cp:coreProperties>
</file>