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slideMasters/slideMaster35.xml" ContentType="application/vnd.openxmlformats-officedocument.presentationml.slideMaster+xml"/>
  <Override PartName="/ppt/slides/slide35.xml" ContentType="application/vnd.openxmlformats-officedocument.presentationml.slide+xml"/>
  <Override PartName="/ppt/slideMasters/slideMaster36.xml" ContentType="application/vnd.openxmlformats-officedocument.presentationml.slideMaster+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notesMasterIdLst>
    <p:notesMasterId r:id="rId3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Literary Argument FRQ 3 kit. Core teaching challenge: students choose their own text, and that choice is the entire skill. They default to plot summary because they chose a text they love but haven't prepared analytically — they know what happens but not what the text does with the concept the prompt names.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'Literary density' is the key concept to define carefully. A text has high literary density for a concept when the concept appears not just in the plot but in the form — in narrative choices, structural decisions, language patterns, or formal features. Great Expectations has high literary density for social class because class appears in the novel's narrative voice (Pip's retrospective shame) and its structural irony (the benefactor reveal), not just in the plot events. A student who knows these features can argue; a student who knows only the events can only summarize.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six categories cover approximately 95% of historical FRQ 3 prompts. A student who has prepared two texts for each category has twelve text-concept combinations ready before the exam. The preparation work happens before the exam — the text preparation guide on slides 28–30 shows how to build these combinations in a structured way.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practical test for literary merit: 'If I wrote a thesis about this work that names a specific formal choice and explains what it creates, would the thesis be accurate and would the evidence be specific and traceable?' If the answer is yes, the work is admissible. AP readers give benefit of the doubt on text choice — the question is almost always resolved by whether the essay's argument is specific enough to demonstrate literary engagement, not by a list of approved texts.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error is the most analytically significant and the hardest for students to self-diagnose. 'The concept appears in events but not in form' is a precise distinction that students need practice identifying. Ask students to test a text they plan to use: where does the concept appear in a narrative choice? In a structural decision? In a pattern of imagery? In the way the narrator addresses the reader? If they cannot answer, they have a plot-level relationship to the text, not a literary-argument relationship.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3 and 4 are the diagnostic ones. A student who passes Q3 and Q4 is ready to write a literary argument. A student who fails Q3 (cannot name a formal feature) will produce plot summary regardless of how many scenes they can cite. Practice these five questions with students using texts they know before the timed write — run the fitness test on three candidate texts for a sample prompt and compare results.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use this table to audit their current text repertoire: for each concept category, do they have at least one text that matches the 'text features' column? Gaps in this audit are preparation priorities before the exam. The texts listed are examples — they are not requirements. Students who have prepared different texts for these categories should trust their own preparation.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part of the decomposition — 'contribution to meaning of the work as a whole' — is the sophistication target. Students who write about a relationship in isolation (Gatsby and the green light as a symbol of aspiration) score lower than students who trace how the relationship organizes the work's other elements (the green light is introduced before we know what Gatsby wants, which means the reader's aspiration for him precedes and shapes their understanding of what he actually wants — and that sequencing is the novel's central ironic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'argues' column is the analytical target. Each of these 'argues' statements could not have been written without reading the specific formal features of the specific text. They name a technique (retrospective narration, narrative voice shift, the formal revelation of authorship), explain a mechanism (the narration cannot name what it refuses to feel, the voice shift performs the claim, the revelation implicates the reader), and make a claim about significance (the most profound loss is the loss of the self who might have acted, authentic selfhood requires abandoning others' language, fiction is complicit in its deceptions).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element (specific significance claim) is what separates a 3-point Row B essay from a 4-point Row B essay. 'The more Pip succeeds, the more precisely he can identify everything that marks him as not having always belonged' is a claim that could be wrong — it could be contested — which makes it a defensible literary argument rather than a truism. Students who can state what their thesis claims in a form that could be meaningfully disagreed with are ready to write a literary argument.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Orientation. The single most important component is the text selection strategy (slides 10–15). Students who select the wrong text for a concept prompt cannot recover — they spend the essay managing a mismatch between what the text does and what the prompt asks. 15 minutes on selection strategy saves the essay.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the SparkNotes test on both plot theses: yes, both could have been written from SparkNotes. Now run it on both literary theses: no — both require having read specific formal features of the specific text. The Great Gatsby literary thesis requires knowing that Nick's retrospective narration is incomplete even in retrospect (not in SparkNotes). The Beloved literary thesis requires knowing that Beloved's interior monologue resists coherent grammar and syntax (not in SparkNotes). The test works reliably as a student self-assessment tool.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each thesis without the score first and ask students to sort. The most important pair to compare is the Partial and the 1-point thesis — both choose Mango Street, both discuss the escape theme, but the 1-point thesis names the vignette structure and makes a specific claim about what it does (organizes Esperanza's imagination before she has language for alternatives). The SparkNotes test: the Partial thesis passes (could be written from SparkNotes). The 1-point thesis fails (vignette structure as grammar is not in SparkNotes).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dependency test: in the line of reasoning, ask students to move P3 to the first position. The argument becomes incoherent because the reader hasn't established the mechanism (P1) or the intensification (P2) that P3's resolution requires. That incoherence when reordered is the proof that it is a line of reasoning and not a list. Practice this test with students before the timed write.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difference between functional and strongest evidence: functional evidence names a scene and specific language. Strongest evidence names grammatical or syntactic patterns within specific language and explains what those patterns do. Under timed conditions, functional evidence is sufficient for Row B 3-point scoring. Strongest evidence is required for 4-point scoring. The preparation question is: for each text in your repertoire, have you identified three scenes or passages where the language itself (not just the events) engages with the concept?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difference between summary and literary commentary: summary commentary explains what happens in the scene. Literary commentary explains what the specific language does — what formal or stylistic choice the author made, what mechanism that choice activates, and what specific effect the mechanism produces on the reader's experience or the work's meaning. Students who can produce literary commentary reliably under timed conditions are writing at the 4-point Row B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sophistication move (the formal complexity the analysis has revealed) is the most achievable under timed conditions because it doesn't require an external reference point — it requires only a deeper reading of what the essay has already analyzed. 'Pip's retrospective narration simultaneously enables the critique and is itself the product of what it critiques' is a conclusion that follows directly from the essay's analysis, not from additional knowledge.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preparation framework takes about 45 minutes per text when done thoroughly. A student who prepares four texts using this framework has 24+ concept-text combinations ready before the exam (four texts × six categories, minus categories that don't apply). The thesis framework in Step 4 is the highest-leverage output — students who arrive with thesis frameworks pre-drafted are not constructing arguments under pressure; they are adapting and applying ones they have already built.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preparation table is the deliverable students should create for each text in their repertoire. The thesis framework column is the highest-value output — it is what students will adapt on exam day. A student who has this table memorized for Beloved can write a literary argument essay about Morrison and any of the three concept categories listed without having to construct the argument structure from scratch. They are adapting, not building.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 1 = bell ringer target. Obj 2 = text selection (slides 10–15). Obj 3 = thesis workshop (slides 17–21). Obj 4 = line of reasoning (slides 23–26). Obj 5 = text preparation guide (slides 28–30). Exit ticket targets Obj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that Great Expectations appears in the Identity/Transformation and Individual vs. Society categories in this table, but the Estella entry maps to Power and Complicity as well. This is intentional — a single text can address multiple categories through different formal features. The preparation work is identifying which formal feature activates which category most powerfully, so that the selection decision on exam day is a match, not a search.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Student B (One Hundred Years of Solitude) has the strongest selection for this specific prompt, and here is why: the prompt emphasizes the struggle to reconcile an idealized past with present reality. Great Gatsby has this (Gatsby's idealization of Daisy), but Fitzgerald renders it primarily through plot and symbol. Márquez renders it through the novel's formal structure — the recursive family pattern that makes every generation both a repeat and a distortion of the previous one, so that the idealization and the failure to recapture are formal features of how the novel is organized, not just what happens in it. Student A's choice is defensible (Gatsby has high density for this concept) but requires more specific formal analysis. Student C's choice (Darcy's class assumptions) is the weakest — this is primarily a social comedy plot, not a formal engagement with the past-idealization concept.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Sort exit ticket cards into three piles: (1) names a specific formal feature + makes a specific mechanism claim + states a specific claim about isolation = Row A; (2) names a formal feature + describes what it means but not what it does = partial; (3) describes the plot's treatment of isolation without naming a formal feature = thematic essay / 0 pts Row A. The most useful comment for partial responses: 'What does this formal feature do to the reader's experience of the isolation — what effect does the technique create?'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 A (Complicity) maps well to: The God of Small Things, Lolita, Things Fall Apart, Atonement, Native Son. Option B (The Unspeakable) maps well to: Beloved, The Remains of the Day, The Hours, Giovanni's Room, Mrs. Dalloway. Both prompts are designed to test whether students have prepared texts formally rather than thematically — complicity must appear in formal choices (narrator perspective, sympathy structure) and withholding must appear in formal choices (what the narration refuses to name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 readers apply the literary merit standard with benefit of the doubt — if the essay demonstrates literary engagement with the text (specific formal features named and analyzed), the text choice is effectively validated by the essay itself. A student who writes a strong literary argument about a work of uncertain canonical status will receive full credit. A student who writes a thematic essay about Hamlet will receive partial or no Row A credit. The standard is analytical density, not prestige.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text preparation guide (slides 28–30) is the single highest-leverage homework assignment in this kit. Students who complete a preparation table for two texts before the next class arrive with thesis frameworks already drafted for six or more concept categories. The in-class investment in understanding the preparation framework pays returns far beyond the one lesson — it is the habit that accumulates over the whole year.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item is the most important reframe. Most FRQ 3 errors originate at the sequence level — students choose a text, then try to find evidence that fits the prompt, then write a thesis that describes what they found. The stronger sequence moves in the opposite direction and is faster under timed conditions.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full-credit thesis is the benchmark for the session. Ask students: could this thesis have been written without reading Beloved? The answer is no — it describes a specific formal feature (fractured non-linear interior monologue that resists coherent selfhood) that only exists in this specific novel, and connects that feature to a reading argument the essay will then develop. The thematic essay thesis could have been written about a documentary. That is the diagnostic.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'argument slot' is the most important part of the prompt anatomy and the part students most often skip. They write essays that engage with the concept (transformation happens) and use techniques (they name imagery, characterization) but never fill the argument slot with a specific claim about what the transformation reveals. 'The nature and significance of the transformation' is a placeholder — the essay must specify what the nature IS and what the significance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mechanism test (Move 2) is the hardest for students to pass under timed conditions. 'This shows that X' is not a mechanism — it is an assertion. 'This forces the reader to [experience X] before [understanding Y], which means [the reader encounters the difficulty of Z before they have the conceptual equipment to process it]' is a mechanism. Practice the mechanism language before the timed write.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image" Target="../media/image-20-4.png"/><Relationship Id="rId5" Type="http://schemas.openxmlformats.org/officeDocument/2006/relationships/slideLayout" Target="../slideLayouts/slideLayout1.xml"/><Relationship Id="rId6"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image" Target="../media/image-23-2.png"/><Relationship Id="rId3" Type="http://schemas.openxmlformats.org/officeDocument/2006/relationships/slideLayout" Target="../slideLayouts/slideLayout1.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040"/>
        </a:solidFill>
      </p:bgPr>
    </p:bg>
    <p:spTree>
      <p:nvGrpSpPr>
        <p:cNvPr id="1" name=""/>
        <p:cNvGrpSpPr/>
        <p:nvPr/>
      </p:nvGrpSpPr>
      <p:grpSpPr>
        <a:xfrm>
          <a:off x="0" y="0"/>
          <a:ext cx="0" cy="0"/>
          <a:chOff x="0" y="0"/>
          <a:chExt cx="0" cy="0"/>
        </a:xfrm>
      </p:grpSpPr>
      <p:sp>
        <p:nvSpPr>
          <p:cNvPr id="2" name="Shape 0"/>
          <p:cNvSpPr/>
          <p:nvPr/>
        </p:nvSpPr>
        <p:spPr>
          <a:xfrm>
            <a:off x="5303520" y="-1645920"/>
            <a:ext cx="6766560" cy="6766560"/>
          </a:xfrm>
          <a:prstGeom prst="ellipse">
            <a:avLst/>
          </a:prstGeom>
          <a:solidFill>
            <a:srgbClr val="6D28D9">
              <a:alpha val="10000"/>
            </a:srgbClr>
          </a:solidFill>
          <a:ln w="12700">
            <a:solidFill>
              <a:srgbClr val="6D28D9">
                <a:alpha val="10000"/>
              </a:srgbClr>
            </a:solidFill>
            <a:prstDash val="solid"/>
          </a:ln>
        </p:spPr>
      </p:sp>
      <p:sp>
        <p:nvSpPr>
          <p:cNvPr id="3" name="Shape 1"/>
          <p:cNvSpPr/>
          <p:nvPr/>
        </p:nvSpPr>
        <p:spPr>
          <a:xfrm>
            <a:off x="6583680" y="3108960"/>
            <a:ext cx="3840480" cy="3840480"/>
          </a:xfrm>
          <a:prstGeom prst="ellipse">
            <a:avLst/>
          </a:prstGeom>
          <a:solidFill>
            <a:srgbClr val="C47F17">
              <a:alpha val="9000"/>
            </a:srgbClr>
          </a:solidFill>
          <a:ln w="12700">
            <a:solidFill>
              <a:srgbClr val="C47F17">
                <a:alpha val="9000"/>
              </a:srgbClr>
            </a:solidFill>
            <a:prstDash val="solid"/>
          </a:ln>
        </p:spPr>
      </p:sp>
      <p:sp>
        <p:nvSpPr>
          <p:cNvPr id="4" name="Text 2"/>
          <p:cNvSpPr/>
          <p:nvPr/>
        </p:nvSpPr>
        <p:spPr>
          <a:xfrm>
            <a:off x="548640" y="548640"/>
            <a:ext cx="7315200" cy="438912"/>
          </a:xfrm>
          <a:prstGeom prst="rect">
            <a:avLst/>
          </a:prstGeom>
          <a:noFill/>
          <a:ln/>
        </p:spPr>
        <p:txBody>
          <a:bodyPr wrap="square" rtlCol="0" anchor="ctr"/>
          <a:lstStyle/>
          <a:p>
            <a:pPr indent="0" marL="0">
              <a:buNone/>
            </a:pPr>
            <a:r>
              <a:rPr lang="en-US" sz="1300" spc="200" kern="0" dirty="0">
                <a:solidFill>
                  <a:srgbClr val="C4B5FD"/>
                </a:solidFill>
                <a:latin typeface="Calibri" pitchFamily="34" charset="0"/>
                <a:ea typeface="Calibri" pitchFamily="34" charset="-122"/>
                <a:cs typeface="Calibri" pitchFamily="34" charset="-120"/>
              </a:rPr>
              <a:t>AP English Literature &amp; Composition</a:t>
            </a:r>
            <a:endParaRPr lang="en-US" sz="1300" dirty="0"/>
          </a:p>
        </p:txBody>
      </p:sp>
      <p:sp>
        <p:nvSpPr>
          <p:cNvPr id="5" name="Text 3"/>
          <p:cNvSpPr/>
          <p:nvPr/>
        </p:nvSpPr>
        <p:spPr>
          <a:xfrm>
            <a:off x="548640" y="1005840"/>
            <a:ext cx="7863840" cy="1463040"/>
          </a:xfrm>
          <a:prstGeom prst="rect">
            <a:avLst/>
          </a:prstGeom>
          <a:noFill/>
          <a:ln/>
        </p:spPr>
        <p:txBody>
          <a:bodyPr wrap="square" rtlCol="0" anchor="ctr"/>
          <a:lstStyle/>
          <a:p>
            <a:pPr indent="0" marL="0">
              <a:buNone/>
            </a:pPr>
            <a:r>
              <a:rPr lang="en-US" sz="5200" b="1" dirty="0">
                <a:solidFill>
                  <a:srgbClr val="FFFFFF"/>
                </a:solidFill>
                <a:latin typeface="Cambria" pitchFamily="34" charset="0"/>
                <a:ea typeface="Cambria" pitchFamily="34" charset="-122"/>
                <a:cs typeface="Cambria" pitchFamily="34" charset="-120"/>
              </a:rPr>
              <a:t>Literary Argument</a:t>
            </a:r>
            <a:endParaRPr lang="en-US" sz="5200" dirty="0"/>
          </a:p>
        </p:txBody>
      </p:sp>
      <p:sp>
        <p:nvSpPr>
          <p:cNvPr id="6" name="Text 4"/>
          <p:cNvSpPr/>
          <p:nvPr/>
        </p:nvSpPr>
        <p:spPr>
          <a:xfrm>
            <a:off x="548640" y="2523744"/>
            <a:ext cx="6400800" cy="530352"/>
          </a:xfrm>
          <a:prstGeom prst="rect">
            <a:avLst/>
          </a:prstGeom>
          <a:noFill/>
          <a:ln/>
        </p:spPr>
        <p:txBody>
          <a:bodyPr wrap="square" rtlCol="0" anchor="ctr"/>
          <a:lstStyle/>
          <a:p>
            <a:pPr indent="0" marL="0">
              <a:buNone/>
            </a:pPr>
            <a:r>
              <a:rPr lang="en-US" sz="2200" dirty="0">
                <a:solidFill>
                  <a:srgbClr val="C4B5FD"/>
                </a:solidFill>
                <a:latin typeface="Calibri" pitchFamily="34" charset="0"/>
                <a:ea typeface="Calibri" pitchFamily="34" charset="-122"/>
                <a:cs typeface="Calibri" pitchFamily="34" charset="-120"/>
              </a:rPr>
              <a:t>Complete Classroom Kit — FRQ 3</a:t>
            </a:r>
            <a:endParaRPr lang="en-US" sz="2200" dirty="0"/>
          </a:p>
        </p:txBody>
      </p:sp>
      <p:sp>
        <p:nvSpPr>
          <p:cNvPr id="7" name="Shape 5"/>
          <p:cNvSpPr/>
          <p:nvPr/>
        </p:nvSpPr>
        <p:spPr>
          <a:xfrm>
            <a:off x="548640" y="3127248"/>
            <a:ext cx="1536192" cy="384048"/>
          </a:xfrm>
          <a:prstGeom prst="roundRect">
            <a:avLst>
              <a:gd name="adj" fmla="val 14286"/>
            </a:avLst>
          </a:prstGeom>
          <a:solidFill>
            <a:srgbClr val="6D28D9"/>
          </a:solidFill>
          <a:ln w="12700">
            <a:solidFill>
              <a:srgbClr val="6D28D9"/>
            </a:solidFill>
            <a:prstDash val="solid"/>
          </a:ln>
        </p:spPr>
      </p:sp>
      <p:sp>
        <p:nvSpPr>
          <p:cNvPr id="8" name="Text 6"/>
          <p:cNvSpPr/>
          <p:nvPr/>
        </p:nvSpPr>
        <p:spPr>
          <a:xfrm>
            <a:off x="548640"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34 Slides</a:t>
            </a:r>
            <a:endParaRPr lang="en-US" sz="1000" dirty="0"/>
          </a:p>
        </p:txBody>
      </p:sp>
      <p:sp>
        <p:nvSpPr>
          <p:cNvPr id="9" name="Shape 7"/>
          <p:cNvSpPr/>
          <p:nvPr/>
        </p:nvSpPr>
        <p:spPr>
          <a:xfrm>
            <a:off x="2231136" y="3127248"/>
            <a:ext cx="1536192" cy="384048"/>
          </a:xfrm>
          <a:prstGeom prst="roundRect">
            <a:avLst>
              <a:gd name="adj" fmla="val 14286"/>
            </a:avLst>
          </a:prstGeom>
          <a:solidFill>
            <a:srgbClr val="0E6B8A"/>
          </a:solidFill>
          <a:ln w="12700">
            <a:solidFill>
              <a:srgbClr val="0E6B8A"/>
            </a:solidFill>
            <a:prstDash val="solid"/>
          </a:ln>
        </p:spPr>
      </p:sp>
      <p:sp>
        <p:nvSpPr>
          <p:cNvPr id="10" name="Text 8"/>
          <p:cNvSpPr/>
          <p:nvPr/>
        </p:nvSpPr>
        <p:spPr>
          <a:xfrm>
            <a:off x="2231136"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Text Selection</a:t>
            </a:r>
            <a:endParaRPr lang="en-US" sz="1000" dirty="0"/>
          </a:p>
        </p:txBody>
      </p:sp>
      <p:sp>
        <p:nvSpPr>
          <p:cNvPr id="11" name="Shape 9"/>
          <p:cNvSpPr/>
          <p:nvPr/>
        </p:nvSpPr>
        <p:spPr>
          <a:xfrm>
            <a:off x="3913632" y="3127248"/>
            <a:ext cx="1536192" cy="384048"/>
          </a:xfrm>
          <a:prstGeom prst="roundRect">
            <a:avLst>
              <a:gd name="adj" fmla="val 14286"/>
            </a:avLst>
          </a:prstGeom>
          <a:solidFill>
            <a:srgbClr val="C47F17"/>
          </a:solidFill>
          <a:ln w="12700">
            <a:solidFill>
              <a:srgbClr val="C47F17"/>
            </a:solidFill>
            <a:prstDash val="solid"/>
          </a:ln>
        </p:spPr>
      </p:sp>
      <p:sp>
        <p:nvSpPr>
          <p:cNvPr id="12" name="Text 10"/>
          <p:cNvSpPr/>
          <p:nvPr/>
        </p:nvSpPr>
        <p:spPr>
          <a:xfrm>
            <a:off x="3913632"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Thesis Workshop</a:t>
            </a:r>
            <a:endParaRPr lang="en-US" sz="1000" dirty="0"/>
          </a:p>
        </p:txBody>
      </p:sp>
      <p:sp>
        <p:nvSpPr>
          <p:cNvPr id="13" name="Shape 11"/>
          <p:cNvSpPr/>
          <p:nvPr/>
        </p:nvSpPr>
        <p:spPr>
          <a:xfrm>
            <a:off x="5596128" y="3127248"/>
            <a:ext cx="1536192" cy="384048"/>
          </a:xfrm>
          <a:prstGeom prst="roundRect">
            <a:avLst>
              <a:gd name="adj" fmla="val 14286"/>
            </a:avLst>
          </a:prstGeom>
          <a:solidFill>
            <a:srgbClr val="1D4ED8"/>
          </a:solidFill>
          <a:ln w="12700">
            <a:solidFill>
              <a:srgbClr val="1D4ED8"/>
            </a:solidFill>
            <a:prstDash val="solid"/>
          </a:ln>
        </p:spPr>
      </p:sp>
      <p:sp>
        <p:nvSpPr>
          <p:cNvPr id="14" name="Text 12"/>
          <p:cNvSpPr/>
          <p:nvPr/>
        </p:nvSpPr>
        <p:spPr>
          <a:xfrm>
            <a:off x="5596128"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Two FRQ 3 Prompts</a:t>
            </a:r>
            <a:endParaRPr lang="en-US" sz="1000" dirty="0"/>
          </a:p>
        </p:txBody>
      </p:sp>
      <p:sp>
        <p:nvSpPr>
          <p:cNvPr id="15" name="Shape 13"/>
          <p:cNvSpPr/>
          <p:nvPr/>
        </p:nvSpPr>
        <p:spPr>
          <a:xfrm>
            <a:off x="7278624" y="3127248"/>
            <a:ext cx="1536192" cy="384048"/>
          </a:xfrm>
          <a:prstGeom prst="roundRect">
            <a:avLst>
              <a:gd name="adj" fmla="val 14286"/>
            </a:avLst>
          </a:prstGeom>
          <a:solidFill>
            <a:srgbClr val="0D6F66"/>
          </a:solidFill>
          <a:ln w="12700">
            <a:solidFill>
              <a:srgbClr val="0D6F66"/>
            </a:solidFill>
            <a:prstDash val="solid"/>
          </a:ln>
        </p:spPr>
      </p:sp>
      <p:sp>
        <p:nvSpPr>
          <p:cNvPr id="16" name="Text 14"/>
          <p:cNvSpPr/>
          <p:nvPr/>
        </p:nvSpPr>
        <p:spPr>
          <a:xfrm>
            <a:off x="7278624"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Rubric Row A</a:t>
            </a:r>
            <a:endParaRPr lang="en-US" sz="1000" dirty="0"/>
          </a:p>
        </p:txBody>
      </p:sp>
      <p:sp>
        <p:nvSpPr>
          <p:cNvPr id="17" name="Text 15"/>
          <p:cNvSpPr/>
          <p:nvPr/>
        </p:nvSpPr>
        <p:spPr>
          <a:xfrm>
            <a:off x="548640" y="4626864"/>
            <a:ext cx="8046720" cy="347472"/>
          </a:xfrm>
          <a:prstGeom prst="rect">
            <a:avLst/>
          </a:prstGeom>
          <a:noFill/>
          <a:ln/>
        </p:spPr>
        <p:txBody>
          <a:bodyPr wrap="square"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Free, editable classroom material —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Why Text Selection Is the Whole Skill — and When to Make It</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The most common FRQ 3 failure mode: a student who knows a text deeply, chooses it for a concept prompt, and then spends the essay managing the mismatch between what the text does and what the prompt asks.</a:t>
            </a:r>
            <a:endParaRPr lang="en-US" sz="1400" dirty="0"/>
          </a:p>
        </p:txBody>
      </p:sp>
      <p:sp>
        <p:nvSpPr>
          <p:cNvPr id="5" name="Shape 3"/>
          <p:cNvSpPr/>
          <p:nvPr/>
        </p:nvSpPr>
        <p:spPr>
          <a:xfrm>
            <a:off x="457200" y="1508760"/>
            <a:ext cx="8229600" cy="475488"/>
          </a:xfrm>
          <a:prstGeom prst="roundRect">
            <a:avLst>
              <a:gd name="adj" fmla="val 15385"/>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61848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right question is not: 'What text do I know best?' It is: 'Which of my prepared texts handles this specific concept with the most literary density — where does the text do the most with this concept?'</a:t>
            </a:r>
            <a:endParaRPr lang="en-US" sz="1350" dirty="0"/>
          </a:p>
        </p:txBody>
      </p:sp>
      <p:sp>
        <p:nvSpPr>
          <p:cNvPr id="7" name="Shape 5"/>
          <p:cNvSpPr/>
          <p:nvPr/>
        </p:nvSpPr>
        <p:spPr>
          <a:xfrm>
            <a:off x="457200" y="2075688"/>
            <a:ext cx="8229600" cy="932688"/>
          </a:xfrm>
          <a:prstGeom prst="roundRect">
            <a:avLst>
              <a:gd name="adj" fmla="val 7843"/>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148840"/>
            <a:ext cx="7863840" cy="292608"/>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Make the selection decision in the first two minutes</a:t>
            </a:r>
            <a:endParaRPr lang="en-US" sz="1200" dirty="0"/>
          </a:p>
        </p:txBody>
      </p:sp>
      <p:sp>
        <p:nvSpPr>
          <p:cNvPr id="9" name="Text 7"/>
          <p:cNvSpPr/>
          <p:nvPr/>
        </p:nvSpPr>
        <p:spPr>
          <a:xfrm>
            <a:off x="640080" y="2459736"/>
            <a:ext cx="7863840" cy="49377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Before planning anything. Before writing a word. Read the prompt, identify the concept, scan your prepared text repertoire, and commit. The selection decision should take 90 seconds — not because it is unimportant but because it needs to be made from a prepared position, not constructed on the spot.</a:t>
            </a:r>
            <a:endParaRPr lang="en-US" sz="1050" dirty="0"/>
          </a:p>
        </p:txBody>
      </p:sp>
      <p:sp>
        <p:nvSpPr>
          <p:cNvPr id="10" name="Shape 8"/>
          <p:cNvSpPr/>
          <p:nvPr/>
        </p:nvSpPr>
        <p:spPr>
          <a:xfrm>
            <a:off x="457200" y="3099816"/>
            <a:ext cx="8229600" cy="932688"/>
          </a:xfrm>
          <a:prstGeom prst="roundRect">
            <a:avLst>
              <a:gd name="adj" fmla="val 7843"/>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3172968"/>
            <a:ext cx="7863840" cy="292608"/>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Commit fully — and change only if you discover a fundamental mismatch</a:t>
            </a:r>
            <a:endParaRPr lang="en-US" sz="1200" dirty="0"/>
          </a:p>
        </p:txBody>
      </p:sp>
      <p:sp>
        <p:nvSpPr>
          <p:cNvPr id="12" name="Text 10"/>
          <p:cNvSpPr/>
          <p:nvPr/>
        </p:nvSpPr>
        <p:spPr>
          <a:xfrm>
            <a:off x="640080" y="3483864"/>
            <a:ext cx="7863840" cy="49377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Students who change their text choice mid-essay lose more time than students who work with a slightly imperfect selection. A minor mismatch between the concept and your text is survivable with a precise thesis. A text change at paragraph 2 is not survivable under timed conditions.</a:t>
            </a:r>
            <a:endParaRPr lang="en-US" sz="1050" dirty="0"/>
          </a:p>
        </p:txBody>
      </p:sp>
      <p:sp>
        <p:nvSpPr>
          <p:cNvPr id="13" name="Shape 11"/>
          <p:cNvSpPr/>
          <p:nvPr/>
        </p:nvSpPr>
        <p:spPr>
          <a:xfrm>
            <a:off x="457200" y="4123944"/>
            <a:ext cx="8229600" cy="932688"/>
          </a:xfrm>
          <a:prstGeom prst="roundRect">
            <a:avLst>
              <a:gd name="adj" fmla="val 7843"/>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4197096"/>
            <a:ext cx="7863840" cy="292608"/>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The 'literary density' test for any candidate text</a:t>
            </a:r>
            <a:endParaRPr lang="en-US" sz="1200" dirty="0"/>
          </a:p>
        </p:txBody>
      </p:sp>
      <p:sp>
        <p:nvSpPr>
          <p:cNvPr id="15" name="Text 13"/>
          <p:cNvSpPr/>
          <p:nvPr/>
        </p:nvSpPr>
        <p:spPr>
          <a:xfrm>
            <a:off x="640080" y="4507992"/>
            <a:ext cx="7863840" cy="49377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For each text you are considering: how many specific scenes, techniques, or formal features does the text use to engage with this concept? Two or fewer: the text is a weak candidate. Three or more, with connections you can trace to an argument: the text is your choice. Pick the text where the concept lives in the form of the work, not just the plot.</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 Six Concept Categories: How FRQ 3 Prompts Cluster</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AP Lit FRQ 3 prompts have used the same six concept categories for decades. Preparing texts for these categories before the exam is the entire preparation strategy.</a:t>
            </a:r>
            <a:endParaRPr lang="en-US" sz="1400" dirty="0"/>
          </a:p>
        </p:txBody>
      </p:sp>
      <p:sp>
        <p:nvSpPr>
          <p:cNvPr id="5" name="Shape 3"/>
          <p:cNvSpPr/>
          <p:nvPr/>
        </p:nvSpPr>
        <p:spPr>
          <a:xfrm>
            <a:off x="457200" y="1408176"/>
            <a:ext cx="2743200" cy="1773936"/>
          </a:xfrm>
          <a:prstGeom prst="roundRect">
            <a:avLst>
              <a:gd name="adj" fmla="val 4124"/>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85216" y="1536192"/>
            <a:ext cx="329184" cy="329184"/>
          </a:xfrm>
          <a:prstGeom prst="ellipse">
            <a:avLst/>
          </a:prstGeom>
          <a:solidFill>
            <a:srgbClr val="6D28D9"/>
          </a:solidFill>
          <a:ln w="12700">
            <a:solidFill>
              <a:srgbClr val="6D28D9"/>
            </a:solidFill>
            <a:prstDash val="solid"/>
          </a:ln>
        </p:spPr>
      </p:sp>
      <p:sp>
        <p:nvSpPr>
          <p:cNvPr id="7" name="Text 5"/>
          <p:cNvSpPr/>
          <p:nvPr/>
        </p:nvSpPr>
        <p:spPr>
          <a:xfrm>
            <a:off x="585216" y="1536192"/>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987552" y="1517904"/>
            <a:ext cx="2075688" cy="329184"/>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Individual vs. Society</a:t>
            </a:r>
            <a:endParaRPr lang="en-US" sz="1150" dirty="0"/>
          </a:p>
        </p:txBody>
      </p:sp>
      <p:sp>
        <p:nvSpPr>
          <p:cNvPr id="9" name="Text 7"/>
          <p:cNvSpPr/>
          <p:nvPr/>
        </p:nvSpPr>
        <p:spPr>
          <a:xfrm>
            <a:off x="585216" y="1920240"/>
            <a:ext cx="2487168" cy="493776"/>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Character in conflict with social norms, institutions, expectations, or power structures. Often: class, race, gender, conformity, outsider status.</a:t>
            </a:r>
            <a:endParaRPr lang="en-US" sz="950" dirty="0"/>
          </a:p>
        </p:txBody>
      </p:sp>
      <p:sp>
        <p:nvSpPr>
          <p:cNvPr id="10" name="Text 8"/>
          <p:cNvSpPr/>
          <p:nvPr/>
        </p:nvSpPr>
        <p:spPr>
          <a:xfrm>
            <a:off x="585216" y="2450592"/>
            <a:ext cx="2487168" cy="402336"/>
          </a:xfrm>
          <a:prstGeom prst="rect">
            <a:avLst/>
          </a:prstGeom>
          <a:noFill/>
          <a:ln/>
        </p:spPr>
        <p:txBody>
          <a:bodyPr wrap="square" rtlCol="0" anchor="ctr"/>
          <a:lstStyle/>
          <a:p>
            <a:pPr indent="0" marL="0">
              <a:buNone/>
            </a:pPr>
            <a:r>
              <a:rPr lang="en-US" sz="900" i="1" dirty="0">
                <a:solidFill>
                  <a:srgbClr val="1E1B4B"/>
                </a:solidFill>
                <a:latin typeface="Calibri" pitchFamily="34" charset="0"/>
                <a:ea typeface="Calibri" pitchFamily="34" charset="-122"/>
                <a:cs typeface="Calibri" pitchFamily="34" charset="-120"/>
              </a:rPr>
              <a:t>Best texts: Ones where the conflict is embedded in formal choices — narration that encodes social constraint, structure that mirrors social containment.</a:t>
            </a:r>
            <a:endParaRPr lang="en-US" sz="900" dirty="0"/>
          </a:p>
        </p:txBody>
      </p:sp>
      <p:sp>
        <p:nvSpPr>
          <p:cNvPr id="11" name="Text 9"/>
          <p:cNvSpPr/>
          <p:nvPr/>
        </p:nvSpPr>
        <p:spPr>
          <a:xfrm>
            <a:off x="585216" y="2889504"/>
            <a:ext cx="2487168" cy="237744"/>
          </a:xfrm>
          <a:prstGeom prst="rect">
            <a:avLst/>
          </a:prstGeom>
          <a:noFill/>
          <a:ln/>
        </p:spPr>
        <p:txBody>
          <a:bodyPr wrap="square" rtlCol="0" anchor="ctr"/>
          <a:lstStyle/>
          <a:p>
            <a:pPr indent="0" marL="0">
              <a:buNone/>
            </a:pPr>
            <a:r>
              <a:rPr lang="en-US" sz="850" dirty="0">
                <a:solidFill>
                  <a:srgbClr val="6B7280"/>
                </a:solidFill>
                <a:latin typeface="Calibri" pitchFamily="34" charset="0"/>
                <a:ea typeface="Calibri" pitchFamily="34" charset="-122"/>
                <a:cs typeface="Calibri" pitchFamily="34" charset="-120"/>
              </a:rPr>
              <a:t>The Awakening, Their Eyes Were Watching God, 1984, Invisible Man</a:t>
            </a:r>
            <a:endParaRPr lang="en-US" sz="850" dirty="0"/>
          </a:p>
        </p:txBody>
      </p:sp>
      <p:sp>
        <p:nvSpPr>
          <p:cNvPr id="12" name="Shape 10"/>
          <p:cNvSpPr/>
          <p:nvPr/>
        </p:nvSpPr>
        <p:spPr>
          <a:xfrm>
            <a:off x="3337560" y="1408176"/>
            <a:ext cx="2743200" cy="1773936"/>
          </a:xfrm>
          <a:prstGeom prst="roundRect">
            <a:avLst>
              <a:gd name="adj" fmla="val 4124"/>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3465576" y="1536192"/>
            <a:ext cx="329184" cy="329184"/>
          </a:xfrm>
          <a:prstGeom prst="ellipse">
            <a:avLst/>
          </a:prstGeom>
          <a:solidFill>
            <a:srgbClr val="6D28D9"/>
          </a:solidFill>
          <a:ln w="12700">
            <a:solidFill>
              <a:srgbClr val="6D28D9"/>
            </a:solidFill>
            <a:prstDash val="solid"/>
          </a:ln>
        </p:spPr>
      </p:sp>
      <p:sp>
        <p:nvSpPr>
          <p:cNvPr id="14" name="Text 12"/>
          <p:cNvSpPr/>
          <p:nvPr/>
        </p:nvSpPr>
        <p:spPr>
          <a:xfrm>
            <a:off x="3465576" y="1536192"/>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5" name="Text 13"/>
          <p:cNvSpPr/>
          <p:nvPr/>
        </p:nvSpPr>
        <p:spPr>
          <a:xfrm>
            <a:off x="3867912" y="1517904"/>
            <a:ext cx="2075688" cy="329184"/>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Loss, Grief, and Memory</a:t>
            </a:r>
            <a:endParaRPr lang="en-US" sz="1150" dirty="0"/>
          </a:p>
        </p:txBody>
      </p:sp>
      <p:sp>
        <p:nvSpPr>
          <p:cNvPr id="16" name="Text 14"/>
          <p:cNvSpPr/>
          <p:nvPr/>
        </p:nvSpPr>
        <p:spPr>
          <a:xfrm>
            <a:off x="3465576" y="1920240"/>
            <a:ext cx="2487168" cy="493776"/>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How characters process or fail to process loss. Often: selective memory, denial, grief that deforms perception, the unreliability of retrospection.</a:t>
            </a:r>
            <a:endParaRPr lang="en-US" sz="950" dirty="0"/>
          </a:p>
        </p:txBody>
      </p:sp>
      <p:sp>
        <p:nvSpPr>
          <p:cNvPr id="17" name="Text 15"/>
          <p:cNvSpPr/>
          <p:nvPr/>
        </p:nvSpPr>
        <p:spPr>
          <a:xfrm>
            <a:off x="3465576" y="2450592"/>
            <a:ext cx="2487168" cy="402336"/>
          </a:xfrm>
          <a:prstGeom prst="rect">
            <a:avLst/>
          </a:prstGeom>
          <a:noFill/>
          <a:ln/>
        </p:spPr>
        <p:txBody>
          <a:bodyPr wrap="square" rtlCol="0" anchor="ctr"/>
          <a:lstStyle/>
          <a:p>
            <a:pPr indent="0" marL="0">
              <a:buNone/>
            </a:pPr>
            <a:r>
              <a:rPr lang="en-US" sz="900" i="1" dirty="0">
                <a:solidFill>
                  <a:srgbClr val="1E1B4B"/>
                </a:solidFill>
                <a:latin typeface="Calibri" pitchFamily="34" charset="0"/>
                <a:ea typeface="Calibri" pitchFamily="34" charset="-122"/>
                <a:cs typeface="Calibri" pitchFamily="34" charset="-120"/>
              </a:rPr>
              <a:t>Best texts: Ones where the novel's form itself reflects the distortions of grief — unreliable narration, fragmented structure, obsessive repetition.</a:t>
            </a:r>
            <a:endParaRPr lang="en-US" sz="900" dirty="0"/>
          </a:p>
        </p:txBody>
      </p:sp>
      <p:sp>
        <p:nvSpPr>
          <p:cNvPr id="18" name="Text 16"/>
          <p:cNvSpPr/>
          <p:nvPr/>
        </p:nvSpPr>
        <p:spPr>
          <a:xfrm>
            <a:off x="3465576" y="2889504"/>
            <a:ext cx="2487168" cy="237744"/>
          </a:xfrm>
          <a:prstGeom prst="rect">
            <a:avLst/>
          </a:prstGeom>
          <a:noFill/>
          <a:ln/>
        </p:spPr>
        <p:txBody>
          <a:bodyPr wrap="square" rtlCol="0" anchor="ctr"/>
          <a:lstStyle/>
          <a:p>
            <a:pPr indent="0" marL="0">
              <a:buNone/>
            </a:pPr>
            <a:r>
              <a:rPr lang="en-US" sz="850" dirty="0">
                <a:solidFill>
                  <a:srgbClr val="6B7280"/>
                </a:solidFill>
                <a:latin typeface="Calibri" pitchFamily="34" charset="0"/>
                <a:ea typeface="Calibri" pitchFamily="34" charset="-122"/>
                <a:cs typeface="Calibri" pitchFamily="34" charset="-120"/>
              </a:rPr>
              <a:t>Beloved, The Year of Magical Thinking, A Visit from the Goon Squad, Remains of the Day</a:t>
            </a:r>
            <a:endParaRPr lang="en-US" sz="850" dirty="0"/>
          </a:p>
        </p:txBody>
      </p:sp>
      <p:sp>
        <p:nvSpPr>
          <p:cNvPr id="19" name="Shape 17"/>
          <p:cNvSpPr/>
          <p:nvPr/>
        </p:nvSpPr>
        <p:spPr>
          <a:xfrm>
            <a:off x="6217920" y="1408176"/>
            <a:ext cx="2743200" cy="1773936"/>
          </a:xfrm>
          <a:prstGeom prst="roundRect">
            <a:avLst>
              <a:gd name="adj" fmla="val 4124"/>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0" name="Shape 18"/>
          <p:cNvSpPr/>
          <p:nvPr/>
        </p:nvSpPr>
        <p:spPr>
          <a:xfrm>
            <a:off x="6345936" y="1536192"/>
            <a:ext cx="329184" cy="329184"/>
          </a:xfrm>
          <a:prstGeom prst="ellipse">
            <a:avLst/>
          </a:prstGeom>
          <a:solidFill>
            <a:srgbClr val="6D28D9"/>
          </a:solidFill>
          <a:ln w="12700">
            <a:solidFill>
              <a:srgbClr val="6D28D9"/>
            </a:solidFill>
            <a:prstDash val="solid"/>
          </a:ln>
        </p:spPr>
      </p:sp>
      <p:sp>
        <p:nvSpPr>
          <p:cNvPr id="21" name="Text 19"/>
          <p:cNvSpPr/>
          <p:nvPr/>
        </p:nvSpPr>
        <p:spPr>
          <a:xfrm>
            <a:off x="6345936" y="1536192"/>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2" name="Text 20"/>
          <p:cNvSpPr/>
          <p:nvPr/>
        </p:nvSpPr>
        <p:spPr>
          <a:xfrm>
            <a:off x="6748272" y="1517904"/>
            <a:ext cx="2075688" cy="329184"/>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Moral Ambiguity and Ethical Conflict</a:t>
            </a:r>
            <a:endParaRPr lang="en-US" sz="1150" dirty="0"/>
          </a:p>
        </p:txBody>
      </p:sp>
      <p:sp>
        <p:nvSpPr>
          <p:cNvPr id="23" name="Text 21"/>
          <p:cNvSpPr/>
          <p:nvPr/>
        </p:nvSpPr>
        <p:spPr>
          <a:xfrm>
            <a:off x="6345936" y="1920240"/>
            <a:ext cx="2487168" cy="493776"/>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Characters facing impossible choices, choices with no clean moral outcome, or the failure of moral categories to map onto lived experience.</a:t>
            </a:r>
            <a:endParaRPr lang="en-US" sz="950" dirty="0"/>
          </a:p>
        </p:txBody>
      </p:sp>
      <p:sp>
        <p:nvSpPr>
          <p:cNvPr id="24" name="Text 22"/>
          <p:cNvSpPr/>
          <p:nvPr/>
        </p:nvSpPr>
        <p:spPr>
          <a:xfrm>
            <a:off x="6345936" y="2450592"/>
            <a:ext cx="2487168" cy="402336"/>
          </a:xfrm>
          <a:prstGeom prst="rect">
            <a:avLst/>
          </a:prstGeom>
          <a:noFill/>
          <a:ln/>
        </p:spPr>
        <p:txBody>
          <a:bodyPr wrap="square" rtlCol="0" anchor="ctr"/>
          <a:lstStyle/>
          <a:p>
            <a:pPr indent="0" marL="0">
              <a:buNone/>
            </a:pPr>
            <a:r>
              <a:rPr lang="en-US" sz="900" i="1" dirty="0">
                <a:solidFill>
                  <a:srgbClr val="1E1B4B"/>
                </a:solidFill>
                <a:latin typeface="Calibri" pitchFamily="34" charset="0"/>
                <a:ea typeface="Calibri" pitchFamily="34" charset="-122"/>
                <a:cs typeface="Calibri" pitchFamily="34" charset="-120"/>
              </a:rPr>
              <a:t>Best texts: Ones where the reader is not positioned to judge cleanly — the moral complexity lives in the form's refusal to resolve.</a:t>
            </a:r>
            <a:endParaRPr lang="en-US" sz="900" dirty="0"/>
          </a:p>
        </p:txBody>
      </p:sp>
      <p:sp>
        <p:nvSpPr>
          <p:cNvPr id="25" name="Text 23"/>
          <p:cNvSpPr/>
          <p:nvPr/>
        </p:nvSpPr>
        <p:spPr>
          <a:xfrm>
            <a:off x="6345936" y="2889504"/>
            <a:ext cx="2487168" cy="237744"/>
          </a:xfrm>
          <a:prstGeom prst="rect">
            <a:avLst/>
          </a:prstGeom>
          <a:noFill/>
          <a:ln/>
        </p:spPr>
        <p:txBody>
          <a:bodyPr wrap="square" rtlCol="0" anchor="ctr"/>
          <a:lstStyle/>
          <a:p>
            <a:pPr indent="0" marL="0">
              <a:buNone/>
            </a:pPr>
            <a:r>
              <a:rPr lang="en-US" sz="850" dirty="0">
                <a:solidFill>
                  <a:srgbClr val="6B7280"/>
                </a:solidFill>
                <a:latin typeface="Calibri" pitchFamily="34" charset="0"/>
                <a:ea typeface="Calibri" pitchFamily="34" charset="-122"/>
                <a:cs typeface="Calibri" pitchFamily="34" charset="-120"/>
              </a:rPr>
              <a:t>Crime and Punishment, Sophie's Choice, The Kite Runner, All the Pretty Horses</a:t>
            </a:r>
            <a:endParaRPr lang="en-US" sz="850" dirty="0"/>
          </a:p>
        </p:txBody>
      </p:sp>
      <p:sp>
        <p:nvSpPr>
          <p:cNvPr id="26" name="Shape 24"/>
          <p:cNvSpPr/>
          <p:nvPr/>
        </p:nvSpPr>
        <p:spPr>
          <a:xfrm>
            <a:off x="457200" y="3291840"/>
            <a:ext cx="2743200" cy="1773936"/>
          </a:xfrm>
          <a:prstGeom prst="roundRect">
            <a:avLst>
              <a:gd name="adj" fmla="val 4124"/>
            </a:avLst>
          </a:prstGeom>
          <a:solidFill>
            <a:srgbClr val="DBEA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7" name="Shape 25"/>
          <p:cNvSpPr/>
          <p:nvPr/>
        </p:nvSpPr>
        <p:spPr>
          <a:xfrm>
            <a:off x="585216" y="3419856"/>
            <a:ext cx="329184" cy="329184"/>
          </a:xfrm>
          <a:prstGeom prst="ellipse">
            <a:avLst/>
          </a:prstGeom>
          <a:solidFill>
            <a:srgbClr val="6D28D9"/>
          </a:solidFill>
          <a:ln w="12700">
            <a:solidFill>
              <a:srgbClr val="6D28D9"/>
            </a:solidFill>
            <a:prstDash val="solid"/>
          </a:ln>
        </p:spPr>
      </p:sp>
      <p:sp>
        <p:nvSpPr>
          <p:cNvPr id="28" name="Text 26"/>
          <p:cNvSpPr/>
          <p:nvPr/>
        </p:nvSpPr>
        <p:spPr>
          <a:xfrm>
            <a:off x="585216" y="341985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9" name="Text 27"/>
          <p:cNvSpPr/>
          <p:nvPr/>
        </p:nvSpPr>
        <p:spPr>
          <a:xfrm>
            <a:off x="987552" y="3401568"/>
            <a:ext cx="2075688" cy="329184"/>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Identity, Self-Knowledge, and Transformation</a:t>
            </a:r>
            <a:endParaRPr lang="en-US" sz="1150" dirty="0"/>
          </a:p>
        </p:txBody>
      </p:sp>
      <p:sp>
        <p:nvSpPr>
          <p:cNvPr id="30" name="Text 28"/>
          <p:cNvSpPr/>
          <p:nvPr/>
        </p:nvSpPr>
        <p:spPr>
          <a:xfrm>
            <a:off x="585216" y="3803904"/>
            <a:ext cx="2487168" cy="493776"/>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Characters who discover, construct, or lose their identity. Often involves the gap between how characters see themselves and how they are seen.</a:t>
            </a:r>
            <a:endParaRPr lang="en-US" sz="950" dirty="0"/>
          </a:p>
        </p:txBody>
      </p:sp>
      <p:sp>
        <p:nvSpPr>
          <p:cNvPr id="31" name="Text 29"/>
          <p:cNvSpPr/>
          <p:nvPr/>
        </p:nvSpPr>
        <p:spPr>
          <a:xfrm>
            <a:off x="585216" y="4334256"/>
            <a:ext cx="2487168" cy="402336"/>
          </a:xfrm>
          <a:prstGeom prst="rect">
            <a:avLst/>
          </a:prstGeom>
          <a:noFill/>
          <a:ln/>
        </p:spPr>
        <p:txBody>
          <a:bodyPr wrap="square" rtlCol="0" anchor="ctr"/>
          <a:lstStyle/>
          <a:p>
            <a:pPr indent="0" marL="0">
              <a:buNone/>
            </a:pPr>
            <a:r>
              <a:rPr lang="en-US" sz="900" i="1" dirty="0">
                <a:solidFill>
                  <a:srgbClr val="1E1B4B"/>
                </a:solidFill>
                <a:latin typeface="Calibri" pitchFamily="34" charset="0"/>
                <a:ea typeface="Calibri" pitchFamily="34" charset="-122"/>
                <a:cs typeface="Calibri" pitchFamily="34" charset="-120"/>
              </a:rPr>
              <a:t>Best texts: Ones where identity is rendered through narrative technique — FID that shows the gap between self-perception and reality, unreliable narrators.</a:t>
            </a:r>
            <a:endParaRPr lang="en-US" sz="900" dirty="0"/>
          </a:p>
        </p:txBody>
      </p:sp>
      <p:sp>
        <p:nvSpPr>
          <p:cNvPr id="32" name="Text 30"/>
          <p:cNvSpPr/>
          <p:nvPr/>
        </p:nvSpPr>
        <p:spPr>
          <a:xfrm>
            <a:off x="585216" y="4773168"/>
            <a:ext cx="2487168" cy="237744"/>
          </a:xfrm>
          <a:prstGeom prst="rect">
            <a:avLst/>
          </a:prstGeom>
          <a:noFill/>
          <a:ln/>
        </p:spPr>
        <p:txBody>
          <a:bodyPr wrap="square" rtlCol="0" anchor="ctr"/>
          <a:lstStyle/>
          <a:p>
            <a:pPr indent="0" marL="0">
              <a:buNone/>
            </a:pPr>
            <a:r>
              <a:rPr lang="en-US" sz="850" dirty="0">
                <a:solidFill>
                  <a:srgbClr val="6B7280"/>
                </a:solidFill>
                <a:latin typeface="Calibri" pitchFamily="34" charset="0"/>
                <a:ea typeface="Calibri" pitchFamily="34" charset="-122"/>
                <a:cs typeface="Calibri" pitchFamily="34" charset="-120"/>
              </a:rPr>
              <a:t>Great Expectations, Jane Eyre, The Bell Jar, Giovanni's Room</a:t>
            </a:r>
            <a:endParaRPr lang="en-US" sz="850" dirty="0"/>
          </a:p>
        </p:txBody>
      </p:sp>
      <p:sp>
        <p:nvSpPr>
          <p:cNvPr id="33" name="Shape 31"/>
          <p:cNvSpPr/>
          <p:nvPr/>
        </p:nvSpPr>
        <p:spPr>
          <a:xfrm>
            <a:off x="3337560" y="3291840"/>
            <a:ext cx="2743200" cy="1773936"/>
          </a:xfrm>
          <a:prstGeom prst="roundRect">
            <a:avLst>
              <a:gd name="adj" fmla="val 4124"/>
            </a:avLst>
          </a:prstGeom>
          <a:solidFill>
            <a:srgbClr val="FFE4E6"/>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34" name="Shape 32"/>
          <p:cNvSpPr/>
          <p:nvPr/>
        </p:nvSpPr>
        <p:spPr>
          <a:xfrm>
            <a:off x="3465576" y="3419856"/>
            <a:ext cx="329184" cy="329184"/>
          </a:xfrm>
          <a:prstGeom prst="ellipse">
            <a:avLst/>
          </a:prstGeom>
          <a:solidFill>
            <a:srgbClr val="6D28D9"/>
          </a:solidFill>
          <a:ln w="12700">
            <a:solidFill>
              <a:srgbClr val="6D28D9"/>
            </a:solidFill>
            <a:prstDash val="solid"/>
          </a:ln>
        </p:spPr>
      </p:sp>
      <p:sp>
        <p:nvSpPr>
          <p:cNvPr id="35" name="Text 33"/>
          <p:cNvSpPr/>
          <p:nvPr/>
        </p:nvSpPr>
        <p:spPr>
          <a:xfrm>
            <a:off x="3465576" y="341985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36" name="Text 34"/>
          <p:cNvSpPr/>
          <p:nvPr/>
        </p:nvSpPr>
        <p:spPr>
          <a:xfrm>
            <a:off x="3867912" y="3401568"/>
            <a:ext cx="2075688" cy="329184"/>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Power, Control, and Complicity</a:t>
            </a:r>
            <a:endParaRPr lang="en-US" sz="1150" dirty="0"/>
          </a:p>
        </p:txBody>
      </p:sp>
      <p:sp>
        <p:nvSpPr>
          <p:cNvPr id="37" name="Text 35"/>
          <p:cNvSpPr/>
          <p:nvPr/>
        </p:nvSpPr>
        <p:spPr>
          <a:xfrm>
            <a:off x="3465576" y="3803904"/>
            <a:ext cx="2487168" cy="493776"/>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Who has power, how it is maintained, and who enables or benefits from structures they might otherwise critique.</a:t>
            </a:r>
            <a:endParaRPr lang="en-US" sz="950" dirty="0"/>
          </a:p>
        </p:txBody>
      </p:sp>
      <p:sp>
        <p:nvSpPr>
          <p:cNvPr id="38" name="Text 36"/>
          <p:cNvSpPr/>
          <p:nvPr/>
        </p:nvSpPr>
        <p:spPr>
          <a:xfrm>
            <a:off x="3465576" y="4334256"/>
            <a:ext cx="2487168" cy="402336"/>
          </a:xfrm>
          <a:prstGeom prst="rect">
            <a:avLst/>
          </a:prstGeom>
          <a:noFill/>
          <a:ln/>
        </p:spPr>
        <p:txBody>
          <a:bodyPr wrap="square" rtlCol="0" anchor="ctr"/>
          <a:lstStyle/>
          <a:p>
            <a:pPr indent="0" marL="0">
              <a:buNone/>
            </a:pPr>
            <a:r>
              <a:rPr lang="en-US" sz="900" i="1" dirty="0">
                <a:solidFill>
                  <a:srgbClr val="1E1B4B"/>
                </a:solidFill>
                <a:latin typeface="Calibri" pitchFamily="34" charset="0"/>
                <a:ea typeface="Calibri" pitchFamily="34" charset="-122"/>
                <a:cs typeface="Calibri" pitchFamily="34" charset="-120"/>
              </a:rPr>
              <a:t>Best texts: Ones where the complicity is formal — narrators who are compromised, characters whose perspective organizes the reader's sympathy in problematic ways.</a:t>
            </a:r>
            <a:endParaRPr lang="en-US" sz="900" dirty="0"/>
          </a:p>
        </p:txBody>
      </p:sp>
      <p:sp>
        <p:nvSpPr>
          <p:cNvPr id="39" name="Text 37"/>
          <p:cNvSpPr/>
          <p:nvPr/>
        </p:nvSpPr>
        <p:spPr>
          <a:xfrm>
            <a:off x="3465576" y="4773168"/>
            <a:ext cx="2487168" cy="237744"/>
          </a:xfrm>
          <a:prstGeom prst="rect">
            <a:avLst/>
          </a:prstGeom>
          <a:noFill/>
          <a:ln/>
        </p:spPr>
        <p:txBody>
          <a:bodyPr wrap="square" rtlCol="0" anchor="ctr"/>
          <a:lstStyle/>
          <a:p>
            <a:pPr indent="0" marL="0">
              <a:buNone/>
            </a:pPr>
            <a:r>
              <a:rPr lang="en-US" sz="850" dirty="0">
                <a:solidFill>
                  <a:srgbClr val="6B7280"/>
                </a:solidFill>
                <a:latin typeface="Calibri" pitchFamily="34" charset="0"/>
                <a:ea typeface="Calibri" pitchFamily="34" charset="-122"/>
                <a:cs typeface="Calibri" pitchFamily="34" charset="-120"/>
              </a:rPr>
              <a:t>Things Fall Apart, The Handmaid's Tale, Lolita, A Raisin in the Sun</a:t>
            </a:r>
            <a:endParaRPr lang="en-US" sz="850" dirty="0"/>
          </a:p>
        </p:txBody>
      </p:sp>
      <p:sp>
        <p:nvSpPr>
          <p:cNvPr id="40" name="Shape 38"/>
          <p:cNvSpPr/>
          <p:nvPr/>
        </p:nvSpPr>
        <p:spPr>
          <a:xfrm>
            <a:off x="6217920" y="3291840"/>
            <a:ext cx="2743200" cy="1773936"/>
          </a:xfrm>
          <a:prstGeom prst="roundRect">
            <a:avLst>
              <a:gd name="adj" fmla="val 4124"/>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41" name="Shape 39"/>
          <p:cNvSpPr/>
          <p:nvPr/>
        </p:nvSpPr>
        <p:spPr>
          <a:xfrm>
            <a:off x="6345936" y="3419856"/>
            <a:ext cx="329184" cy="329184"/>
          </a:xfrm>
          <a:prstGeom prst="ellipse">
            <a:avLst/>
          </a:prstGeom>
          <a:solidFill>
            <a:srgbClr val="6D28D9"/>
          </a:solidFill>
          <a:ln w="12700">
            <a:solidFill>
              <a:srgbClr val="6D28D9"/>
            </a:solidFill>
            <a:prstDash val="solid"/>
          </a:ln>
        </p:spPr>
      </p:sp>
      <p:sp>
        <p:nvSpPr>
          <p:cNvPr id="42" name="Text 40"/>
          <p:cNvSpPr/>
          <p:nvPr/>
        </p:nvSpPr>
        <p:spPr>
          <a:xfrm>
            <a:off x="6345936" y="341985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43" name="Text 41"/>
          <p:cNvSpPr/>
          <p:nvPr/>
        </p:nvSpPr>
        <p:spPr>
          <a:xfrm>
            <a:off x="6748272" y="3401568"/>
            <a:ext cx="2075688" cy="329184"/>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The Past and Its Effects</a:t>
            </a:r>
            <a:endParaRPr lang="en-US" sz="1150" dirty="0"/>
          </a:p>
        </p:txBody>
      </p:sp>
      <p:sp>
        <p:nvSpPr>
          <p:cNvPr id="44" name="Text 42"/>
          <p:cNvSpPr/>
          <p:nvPr/>
        </p:nvSpPr>
        <p:spPr>
          <a:xfrm>
            <a:off x="6345936" y="3803904"/>
            <a:ext cx="2487168" cy="493776"/>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How historical, personal, or familial pasts determine present circumstances — often without characters' full awareness of the mechanism.</a:t>
            </a:r>
            <a:endParaRPr lang="en-US" sz="950" dirty="0"/>
          </a:p>
        </p:txBody>
      </p:sp>
      <p:sp>
        <p:nvSpPr>
          <p:cNvPr id="45" name="Text 43"/>
          <p:cNvSpPr/>
          <p:nvPr/>
        </p:nvSpPr>
        <p:spPr>
          <a:xfrm>
            <a:off x="6345936" y="4334256"/>
            <a:ext cx="2487168" cy="402336"/>
          </a:xfrm>
          <a:prstGeom prst="rect">
            <a:avLst/>
          </a:prstGeom>
          <a:noFill/>
          <a:ln/>
        </p:spPr>
        <p:txBody>
          <a:bodyPr wrap="square" rtlCol="0" anchor="ctr"/>
          <a:lstStyle/>
          <a:p>
            <a:pPr indent="0" marL="0">
              <a:buNone/>
            </a:pPr>
            <a:r>
              <a:rPr lang="en-US" sz="900" i="1" dirty="0">
                <a:solidFill>
                  <a:srgbClr val="1E1B4B"/>
                </a:solidFill>
                <a:latin typeface="Calibri" pitchFamily="34" charset="0"/>
                <a:ea typeface="Calibri" pitchFamily="34" charset="-122"/>
                <a:cs typeface="Calibri" pitchFamily="34" charset="-120"/>
              </a:rPr>
              <a:t>Best texts: Ones where the past's pressure on the present is rendered structurally — flashbacks, retrospective narration, family secrets.</a:t>
            </a:r>
            <a:endParaRPr lang="en-US" sz="900" dirty="0"/>
          </a:p>
        </p:txBody>
      </p:sp>
      <p:sp>
        <p:nvSpPr>
          <p:cNvPr id="46" name="Text 44"/>
          <p:cNvSpPr/>
          <p:nvPr/>
        </p:nvSpPr>
        <p:spPr>
          <a:xfrm>
            <a:off x="6345936" y="4773168"/>
            <a:ext cx="2487168" cy="237744"/>
          </a:xfrm>
          <a:prstGeom prst="rect">
            <a:avLst/>
          </a:prstGeom>
          <a:noFill/>
          <a:ln/>
        </p:spPr>
        <p:txBody>
          <a:bodyPr wrap="square" rtlCol="0" anchor="ctr"/>
          <a:lstStyle/>
          <a:p>
            <a:pPr indent="0" marL="0">
              <a:buNone/>
            </a:pPr>
            <a:r>
              <a:rPr lang="en-US" sz="850" dirty="0">
                <a:solidFill>
                  <a:srgbClr val="6B7280"/>
                </a:solidFill>
                <a:latin typeface="Calibri" pitchFamily="34" charset="0"/>
                <a:ea typeface="Calibri" pitchFamily="34" charset="-122"/>
                <a:cs typeface="Calibri" pitchFamily="34" charset="-120"/>
              </a:rPr>
              <a:t>One Hundred Years of Solitude, Absalom! Absalom!, Homegoing, The Joy Luck Club</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Literary Merit: What It Means and Why It Affects Text Selection</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'Literary merit' is the rubric's most misunderstood requirement. It does not mean 'famous' or 'old' or 'assigned by a teacher.' It means analytically sufficient — capable of sustaining a literary argument.</a:t>
            </a:r>
            <a:endParaRPr lang="en-US" sz="1400" dirty="0"/>
          </a:p>
        </p:txBody>
      </p:sp>
      <p:sp>
        <p:nvSpPr>
          <p:cNvPr id="5" name="Shape 3"/>
          <p:cNvSpPr/>
          <p:nvPr/>
        </p:nvSpPr>
        <p:spPr>
          <a:xfrm>
            <a:off x="457200" y="1508760"/>
            <a:ext cx="8229600" cy="475488"/>
          </a:xfrm>
          <a:prstGeom prst="roundRect">
            <a:avLst>
              <a:gd name="adj" fmla="val 15385"/>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61848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A work of sufficient literary merit is one that has made specific, complex, and purposeful choices about language, structure, narration, imagery, or form — choices that create meaning beyond what the plot alone conveys.</a:t>
            </a:r>
            <a:endParaRPr lang="en-US" sz="135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457200" y="2075688"/>
          <a:ext cx="8229600" cy="2999232"/>
        </p:xfrm>
        <a:graphic>
          <a:graphicData uri="http://schemas.openxmlformats.org/drawingml/2006/table">
            <a:tbl>
              <a:tblPr/>
              <a:tblGrid>
                <a:gridCol w="2560320"/>
                <a:gridCol w="2560320"/>
                <a:gridCol w="3108960"/>
              </a:tblGrid>
              <a:tr h="599846">
                <a:tc>
                  <a:txBody>
                    <a:bodyPr/>
                    <a:lstStyle/>
                    <a:p>
                      <a:pPr algn="ctr" indent="0" marL="0">
                        <a:buNone/>
                      </a:pPr>
                      <a:r>
                        <a:rPr lang="en-US" sz="1100" b="1" dirty="0">
                          <a:solidFill>
                            <a:srgbClr val="0D6F66"/>
                          </a:solidFill>
                        </a:rPr>
                        <a:t>Has sufficient literary merit</a:t>
                      </a:r>
                      <a:endParaRPr lang="en-US" sz="11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algn="ctr" indent="0" marL="0">
                        <a:buNone/>
                      </a:pPr>
                      <a:r>
                        <a:rPr lang="en-US" sz="1100" b="1" dirty="0">
                          <a:solidFill>
                            <a:srgbClr val="A71F17"/>
                          </a:solidFill>
                        </a:rPr>
                        <a:t>May not have sufficient literary merit</a:t>
                      </a:r>
                      <a:endParaRPr lang="en-US" sz="11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c>
                  <a:txBody>
                    <a:bodyPr/>
                    <a:lstStyle/>
                    <a:p>
                      <a:pPr algn="ctr" indent="0" marL="0">
                        <a:buNone/>
                      </a:pPr>
                      <a:r>
                        <a:rPr lang="en-US" sz="1100" b="1" dirty="0">
                          <a:solidFill>
                            <a:srgbClr val="6D28D9"/>
                          </a:solidFill>
                        </a:rPr>
                        <a:t>The distinction</a:t>
                      </a:r>
                      <a:endParaRPr lang="en-US" sz="11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99846">
                <a:tc>
                  <a:txBody>
                    <a:bodyPr/>
                    <a:lstStyle/>
                    <a:p>
                      <a:pPr indent="0" marL="0">
                        <a:buNone/>
                      </a:pPr>
                      <a:r>
                        <a:rPr lang="en-US" sz="1000" dirty="0">
                          <a:solidFill>
                            <a:srgbClr val="1E1B4B"/>
                          </a:solidFill>
                        </a:rPr>
                        <a:t>Contemporary literary fiction (Colson Whitehead, Kazuo Ishiguro, Celeste Ng)</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Genre fiction without literary ambition (most thrillers, romance novels, airport fiction)</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c>
                  <a:txBody>
                    <a:bodyPr/>
                    <a:lstStyle/>
                    <a:p>
                      <a:pPr indent="0" marL="0">
                        <a:buNone/>
                      </a:pPr>
                      <a:r>
                        <a:rPr lang="en-US" sz="1000" dirty="0">
                          <a:solidFill>
                            <a:srgbClr val="1E1B4B"/>
                          </a:solidFill>
                        </a:rPr>
                        <a:t>Literary fiction makes formal choices that create meaning beyond plot. Genre fiction generally subordinates form to narrative drive.</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99846">
                <a:tc>
                  <a:txBody>
                    <a:bodyPr/>
                    <a:lstStyle/>
                    <a:p>
                      <a:pPr indent="0" marL="0">
                        <a:buNone/>
                      </a:pPr>
                      <a:r>
                        <a:rPr lang="en-US" sz="1000" dirty="0">
                          <a:solidFill>
                            <a:srgbClr val="1E1B4B"/>
                          </a:solidFill>
                        </a:rPr>
                        <a:t>Graphic novels with serious literary intent (Maus, Persepolis, Fun Home)</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Graphic novel series primarily designed as entertainment (most superhero comics)</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c>
                  <a:txBody>
                    <a:bodyPr/>
                    <a:lstStyle/>
                    <a:p>
                      <a:pPr indent="0" marL="0">
                        <a:buNone/>
                      </a:pPr>
                      <a:r>
                        <a:rPr lang="en-US" sz="1000" dirty="0">
                          <a:solidFill>
                            <a:srgbClr val="1E1B4B"/>
                          </a:solidFill>
                        </a:rPr>
                        <a:t>The distinction is analytical density — how many purposeful choices does the work contain that can be traced to meaning?</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99846">
                <a:tc>
                  <a:txBody>
                    <a:bodyPr/>
                    <a:lstStyle/>
                    <a:p>
                      <a:pPr indent="0" marL="0">
                        <a:buNone/>
                      </a:pPr>
                      <a:r>
                        <a:rPr lang="en-US" sz="1000" dirty="0">
                          <a:solidFill>
                            <a:srgbClr val="1E1B4B"/>
                          </a:solidFill>
                        </a:rPr>
                        <a:t>Young adult fiction with serious literary intent (The House on Mango Street, Speak, The Perks of Being a Wallflower)</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Young adult fiction that is primarily wish-fulfillment or entertainment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c>
                  <a:txBody>
                    <a:bodyPr/>
                    <a:lstStyle/>
                    <a:p>
                      <a:pPr indent="0" marL="0">
                        <a:buNone/>
                      </a:pPr>
                      <a:r>
                        <a:rPr lang="en-US" sz="1000" dirty="0">
                          <a:solidFill>
                            <a:srgbClr val="1E1B4B"/>
                          </a:solidFill>
                        </a:rPr>
                        <a:t>YA intended to be analytically serious is admissible. YA that is primarily comforting or escapist typically does not sustain literary argument.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99846">
                <a:tc>
                  <a:txBody>
                    <a:bodyPr/>
                    <a:lstStyle/>
                    <a:p>
                      <a:pPr indent="0" marL="0">
                        <a:buNone/>
                      </a:pPr>
                      <a:r>
                        <a:rPr lang="en-US" sz="1000" dirty="0">
                          <a:solidFill>
                            <a:srgbClr val="1E1B4B"/>
                          </a:solidFill>
                        </a:rPr>
                        <a:t>Translated literature (García Márquez, Kafka, Dostoevsky, Achebe)</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Novelizations of films, fan fiction, or works written under commercial contract with minimal literary intent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c>
                  <a:txBody>
                    <a:bodyPr/>
                    <a:lstStyle/>
                    <a:p>
                      <a:pPr indent="0" marL="0">
                        <a:buNone/>
                      </a:pPr>
                      <a:r>
                        <a:rPr lang="en-US" sz="1000" dirty="0">
                          <a:solidFill>
                            <a:srgbClr val="1E1B4B"/>
                          </a:solidFill>
                        </a:rPr>
                        <a:t>Translation does not diminish literary merit. Commercial intent is not disqualifying. The question is analytical density.</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Common Text Selection Mistakes — and Why Each Costs Points</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These four selection errors are the most common causes of FRQ 3 underperformance. Each is recognizable and fixable in the two minutes before you commit to a text.</a:t>
            </a:r>
            <a:endParaRPr lang="en-US" sz="1400" dirty="0"/>
          </a:p>
        </p:txBody>
      </p:sp>
      <p:sp>
        <p:nvSpPr>
          <p:cNvPr id="5" name="Shape 3"/>
          <p:cNvSpPr/>
          <p:nvPr/>
        </p:nvSpPr>
        <p:spPr>
          <a:xfrm>
            <a:off x="457200" y="1463040"/>
            <a:ext cx="8229600" cy="822960"/>
          </a:xfrm>
          <a:prstGeom prst="roundRect">
            <a:avLst>
              <a:gd name="adj" fmla="val 8889"/>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36192"/>
            <a:ext cx="438912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Choosing the text you know best rather than the text that fits best</a:t>
            </a:r>
            <a:endParaRPr lang="en-US" sz="1150" dirty="0"/>
          </a:p>
        </p:txBody>
      </p:sp>
      <p:sp>
        <p:nvSpPr>
          <p:cNvPr id="7" name="Text 5"/>
          <p:cNvSpPr/>
          <p:nvPr/>
        </p:nvSpPr>
        <p:spPr>
          <a:xfrm>
            <a:off x="640080" y="1847088"/>
            <a:ext cx="4389120" cy="38404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Why: Familiarity with plot ≠ readiness to make a literary argument. A student who knows every chapter of The Great Gatsby but has never thought about what the novel does with Gatsby's self-invention as a formal problem (not just a plot element) will spend the essay summarizing scenes and calling it analysis.</a:t>
            </a:r>
            <a:endParaRPr lang="en-US" sz="1000" dirty="0"/>
          </a:p>
        </p:txBody>
      </p:sp>
      <p:sp>
        <p:nvSpPr>
          <p:cNvPr id="8" name="Shape 6"/>
          <p:cNvSpPr/>
          <p:nvPr/>
        </p:nvSpPr>
        <p:spPr>
          <a:xfrm>
            <a:off x="5102352" y="1536192"/>
            <a:ext cx="3401568" cy="658368"/>
          </a:xfrm>
          <a:prstGeom prst="roundRect">
            <a:avLst>
              <a:gd name="adj" fmla="val 11111"/>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248656" y="1572768"/>
            <a:ext cx="3108960" cy="585216"/>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Fix: Fitness test: which text has the most analytical density for this specific concept — where the concept appears in formal choices, not just events?</a:t>
            </a:r>
            <a:endParaRPr lang="en-US" sz="950" dirty="0"/>
          </a:p>
        </p:txBody>
      </p:sp>
      <p:sp>
        <p:nvSpPr>
          <p:cNvPr id="10" name="Shape 8"/>
          <p:cNvSpPr/>
          <p:nvPr/>
        </p:nvSpPr>
        <p:spPr>
          <a:xfrm>
            <a:off x="457200" y="2377440"/>
            <a:ext cx="8229600" cy="822960"/>
          </a:xfrm>
          <a:prstGeom prst="roundRect">
            <a:avLst>
              <a:gd name="adj" fmla="val 8889"/>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450592"/>
            <a:ext cx="438912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Choosing a text you read recently over one you prepared analytically</a:t>
            </a:r>
            <a:endParaRPr lang="en-US" sz="1150" dirty="0"/>
          </a:p>
        </p:txBody>
      </p:sp>
      <p:sp>
        <p:nvSpPr>
          <p:cNvPr id="12" name="Text 10"/>
          <p:cNvSpPr/>
          <p:nvPr/>
        </p:nvSpPr>
        <p:spPr>
          <a:xfrm>
            <a:off x="640080" y="2761488"/>
            <a:ext cx="4389120" cy="38404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Why: Recency of reading ≠ analytical readiness. A text you read and discussed analytically two years ago is more useful than one you finished last week if you spent the prior reading asking literary questions.</a:t>
            </a:r>
            <a:endParaRPr lang="en-US" sz="1000" dirty="0"/>
          </a:p>
        </p:txBody>
      </p:sp>
      <p:sp>
        <p:nvSpPr>
          <p:cNvPr id="13" name="Shape 11"/>
          <p:cNvSpPr/>
          <p:nvPr/>
        </p:nvSpPr>
        <p:spPr>
          <a:xfrm>
            <a:off x="5102352" y="2450592"/>
            <a:ext cx="3401568" cy="658368"/>
          </a:xfrm>
          <a:prstGeom prst="roundRect">
            <a:avLst>
              <a:gd name="adj" fmla="val 11111"/>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248656" y="2487168"/>
            <a:ext cx="3108960" cy="585216"/>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Fix: The prepared repertoire you build before the exam is more reliable than memory of recent reading. Go to your preparation notes first.</a:t>
            </a:r>
            <a:endParaRPr lang="en-US" sz="950" dirty="0"/>
          </a:p>
        </p:txBody>
      </p:sp>
      <p:sp>
        <p:nvSpPr>
          <p:cNvPr id="15" name="Shape 13"/>
          <p:cNvSpPr/>
          <p:nvPr/>
        </p:nvSpPr>
        <p:spPr>
          <a:xfrm>
            <a:off x="457200" y="3291840"/>
            <a:ext cx="8229600" cy="822960"/>
          </a:xfrm>
          <a:prstGeom prst="roundRect">
            <a:avLst>
              <a:gd name="adj" fmla="val 8889"/>
            </a:avLst>
          </a:prstGeom>
          <a:solidFill>
            <a:srgbClr val="FEF3C7"/>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364992"/>
            <a:ext cx="438912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Choosing the 'most impressive' text rather than the most argumentatively useful one</a:t>
            </a:r>
            <a:endParaRPr lang="en-US" sz="1150" dirty="0"/>
          </a:p>
        </p:txBody>
      </p:sp>
      <p:sp>
        <p:nvSpPr>
          <p:cNvPr id="17" name="Text 15"/>
          <p:cNvSpPr/>
          <p:nvPr/>
        </p:nvSpPr>
        <p:spPr>
          <a:xfrm>
            <a:off x="640080" y="3675888"/>
            <a:ext cx="4389120" cy="38404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Why: AP readers do not give credit for text prestige. An impressive thesis about Crime and Punishment submitted with plot-summary evidence scores lower than a specific literary argument about A Raisin in the Sun with precise evidence.</a:t>
            </a:r>
            <a:endParaRPr lang="en-US" sz="1000" dirty="0"/>
          </a:p>
        </p:txBody>
      </p:sp>
      <p:sp>
        <p:nvSpPr>
          <p:cNvPr id="18" name="Shape 16"/>
          <p:cNvSpPr/>
          <p:nvPr/>
        </p:nvSpPr>
        <p:spPr>
          <a:xfrm>
            <a:off x="5102352" y="3364992"/>
            <a:ext cx="3401568" cy="658368"/>
          </a:xfrm>
          <a:prstGeom prst="roundRect">
            <a:avLst>
              <a:gd name="adj" fmla="val 11111"/>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248656" y="3401568"/>
            <a:ext cx="3108960" cy="585216"/>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Fix: The text that produces the most specific literary argument wins regardless of its canonical status.</a:t>
            </a:r>
            <a:endParaRPr lang="en-US" sz="950" dirty="0"/>
          </a:p>
        </p:txBody>
      </p:sp>
      <p:sp>
        <p:nvSpPr>
          <p:cNvPr id="20" name="Shape 18"/>
          <p:cNvSpPr/>
          <p:nvPr/>
        </p:nvSpPr>
        <p:spPr>
          <a:xfrm>
            <a:off x="457200" y="4206240"/>
            <a:ext cx="8229600" cy="822960"/>
          </a:xfrm>
          <a:prstGeom prst="roundRect">
            <a:avLst>
              <a:gd name="adj" fmla="val 8889"/>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640080" y="4279392"/>
            <a:ext cx="438912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Choosing a text where the concept appears in events but not in form</a:t>
            </a:r>
            <a:endParaRPr lang="en-US" sz="1150" dirty="0"/>
          </a:p>
        </p:txBody>
      </p:sp>
      <p:sp>
        <p:nvSpPr>
          <p:cNvPr id="22" name="Text 20"/>
          <p:cNvSpPr/>
          <p:nvPr/>
        </p:nvSpPr>
        <p:spPr>
          <a:xfrm>
            <a:off x="640080" y="4590288"/>
            <a:ext cx="4389120" cy="38404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Why: A text where characters experience betrayal is not the same as a text where the narrative structure, language choices, and formal architecture are organized around the experience of betrayal. The former produces plot summary. The latter produces literary argument.</a:t>
            </a:r>
            <a:endParaRPr lang="en-US" sz="1000" dirty="0"/>
          </a:p>
        </p:txBody>
      </p:sp>
      <p:sp>
        <p:nvSpPr>
          <p:cNvPr id="23" name="Shape 21"/>
          <p:cNvSpPr/>
          <p:nvPr/>
        </p:nvSpPr>
        <p:spPr>
          <a:xfrm>
            <a:off x="5102352" y="4279392"/>
            <a:ext cx="3401568" cy="658368"/>
          </a:xfrm>
          <a:prstGeom prst="roundRect">
            <a:avLst>
              <a:gd name="adj" fmla="val 11111"/>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4" name="Text 22"/>
          <p:cNvSpPr/>
          <p:nvPr/>
        </p:nvSpPr>
        <p:spPr>
          <a:xfrm>
            <a:off x="5248656" y="4315968"/>
            <a:ext cx="3108960" cy="585216"/>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Fix: Before committing: can you name a specific formal feature (not just a plot event) through which this concept operates in this text? If not, the text is a weak candidate.</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 Fitness Test: Five Questions Before You Commit to a Text</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Run this test for each candidate text in the 90 seconds before you commit. If you cannot answer questions 3–5 for any text, it is a weak candidate.</a:t>
            </a:r>
            <a:endParaRPr lang="en-US" sz="1400" dirty="0"/>
          </a:p>
        </p:txBody>
      </p:sp>
      <p:sp>
        <p:nvSpPr>
          <p:cNvPr id="5" name="Shape 3"/>
          <p:cNvSpPr/>
          <p:nvPr/>
        </p:nvSpPr>
        <p:spPr>
          <a:xfrm>
            <a:off x="457200" y="1417320"/>
            <a:ext cx="8229600" cy="676656"/>
          </a:xfrm>
          <a:prstGeom prst="roundRect">
            <a:avLst>
              <a:gd name="adj" fmla="val 10811"/>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08760"/>
            <a:ext cx="310896" cy="310896"/>
          </a:xfrm>
          <a:prstGeom prst="ellipse">
            <a:avLst/>
          </a:prstGeom>
          <a:solidFill>
            <a:srgbClr val="6D28D9"/>
          </a:solidFill>
          <a:ln w="12700">
            <a:solidFill>
              <a:srgbClr val="6D28D9"/>
            </a:solidFill>
            <a:prstDash val="solid"/>
          </a:ln>
        </p:spPr>
      </p:sp>
      <p:sp>
        <p:nvSpPr>
          <p:cNvPr id="7" name="Text 5"/>
          <p:cNvSpPr/>
          <p:nvPr/>
        </p:nvSpPr>
        <p:spPr>
          <a:xfrm>
            <a:off x="621792" y="150876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8" name="Text 6"/>
          <p:cNvSpPr/>
          <p:nvPr/>
        </p:nvSpPr>
        <p:spPr>
          <a:xfrm>
            <a:off x="1005840" y="1490472"/>
            <a:ext cx="265176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Does this text engage with the concept?</a:t>
            </a:r>
            <a:endParaRPr lang="en-US" sz="1100" dirty="0"/>
          </a:p>
        </p:txBody>
      </p:sp>
      <p:sp>
        <p:nvSpPr>
          <p:cNvPr id="9" name="Text 7"/>
          <p:cNvSpPr/>
          <p:nvPr/>
        </p:nvSpPr>
        <p:spPr>
          <a:xfrm>
            <a:off x="3730752" y="1490472"/>
            <a:ext cx="2633472" cy="585216"/>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Pass: Yes — the concept appears in the text in more than one form.</a:t>
            </a:r>
            <a:endParaRPr lang="en-US" sz="950" dirty="0"/>
          </a:p>
        </p:txBody>
      </p:sp>
      <p:sp>
        <p:nvSpPr>
          <p:cNvPr id="10" name="Text 8"/>
          <p:cNvSpPr/>
          <p:nvPr/>
        </p:nvSpPr>
        <p:spPr>
          <a:xfrm>
            <a:off x="6437376" y="1490472"/>
            <a:ext cx="2066544" cy="585216"/>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Fail: No. Choose a different text immediately.</a:t>
            </a:r>
            <a:endParaRPr lang="en-US" sz="950" dirty="0"/>
          </a:p>
        </p:txBody>
      </p:sp>
      <p:sp>
        <p:nvSpPr>
          <p:cNvPr id="11" name="Shape 9"/>
          <p:cNvSpPr/>
          <p:nvPr/>
        </p:nvSpPr>
        <p:spPr>
          <a:xfrm>
            <a:off x="457200" y="2167128"/>
            <a:ext cx="8229600" cy="676656"/>
          </a:xfrm>
          <a:prstGeom prst="roundRect">
            <a:avLst>
              <a:gd name="adj" fmla="val 10811"/>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258568"/>
            <a:ext cx="310896" cy="310896"/>
          </a:xfrm>
          <a:prstGeom prst="ellipse">
            <a:avLst/>
          </a:prstGeom>
          <a:solidFill>
            <a:srgbClr val="6D28D9"/>
          </a:solidFill>
          <a:ln w="12700">
            <a:solidFill>
              <a:srgbClr val="6D28D9"/>
            </a:solidFill>
            <a:prstDash val="solid"/>
          </a:ln>
        </p:spPr>
      </p:sp>
      <p:sp>
        <p:nvSpPr>
          <p:cNvPr id="13" name="Text 11"/>
          <p:cNvSpPr/>
          <p:nvPr/>
        </p:nvSpPr>
        <p:spPr>
          <a:xfrm>
            <a:off x="621792" y="225856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4" name="Text 12"/>
          <p:cNvSpPr/>
          <p:nvPr/>
        </p:nvSpPr>
        <p:spPr>
          <a:xfrm>
            <a:off x="1005840" y="2240280"/>
            <a:ext cx="265176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How many scenes, episodes, or formal features engage with this concept?</a:t>
            </a:r>
            <a:endParaRPr lang="en-US" sz="1100" dirty="0"/>
          </a:p>
        </p:txBody>
      </p:sp>
      <p:sp>
        <p:nvSpPr>
          <p:cNvPr id="15" name="Text 13"/>
          <p:cNvSpPr/>
          <p:nvPr/>
        </p:nvSpPr>
        <p:spPr>
          <a:xfrm>
            <a:off x="3730752" y="2240280"/>
            <a:ext cx="2633472" cy="585216"/>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Pass: Three or more, with connections traceable to a literary argument.</a:t>
            </a:r>
            <a:endParaRPr lang="en-US" sz="950" dirty="0"/>
          </a:p>
        </p:txBody>
      </p:sp>
      <p:sp>
        <p:nvSpPr>
          <p:cNvPr id="16" name="Text 14"/>
          <p:cNvSpPr/>
          <p:nvPr/>
        </p:nvSpPr>
        <p:spPr>
          <a:xfrm>
            <a:off x="6437376" y="2240280"/>
            <a:ext cx="2066544" cy="585216"/>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Fail: One or two. Survivable but requires a very precise thesis. Consider alternatives.</a:t>
            </a:r>
            <a:endParaRPr lang="en-US" sz="950" dirty="0"/>
          </a:p>
        </p:txBody>
      </p:sp>
      <p:sp>
        <p:nvSpPr>
          <p:cNvPr id="17" name="Shape 15"/>
          <p:cNvSpPr/>
          <p:nvPr/>
        </p:nvSpPr>
        <p:spPr>
          <a:xfrm>
            <a:off x="457200" y="2916936"/>
            <a:ext cx="8229600" cy="676656"/>
          </a:xfrm>
          <a:prstGeom prst="roundRect">
            <a:avLst>
              <a:gd name="adj" fmla="val 10811"/>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008376"/>
            <a:ext cx="310896" cy="310896"/>
          </a:xfrm>
          <a:prstGeom prst="ellipse">
            <a:avLst/>
          </a:prstGeom>
          <a:solidFill>
            <a:srgbClr val="6D28D9"/>
          </a:solidFill>
          <a:ln w="12700">
            <a:solidFill>
              <a:srgbClr val="6D28D9"/>
            </a:solidFill>
            <a:prstDash val="solid"/>
          </a:ln>
        </p:spPr>
      </p:sp>
      <p:sp>
        <p:nvSpPr>
          <p:cNvPr id="19" name="Text 17"/>
          <p:cNvSpPr/>
          <p:nvPr/>
        </p:nvSpPr>
        <p:spPr>
          <a:xfrm>
            <a:off x="621792" y="3008376"/>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0" name="Text 18"/>
          <p:cNvSpPr/>
          <p:nvPr/>
        </p:nvSpPr>
        <p:spPr>
          <a:xfrm>
            <a:off x="1005840" y="2990088"/>
            <a:ext cx="265176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Can you name one specific formal feature (not a plot event) through which the concept operates?</a:t>
            </a:r>
            <a:endParaRPr lang="en-US" sz="1100" dirty="0"/>
          </a:p>
        </p:txBody>
      </p:sp>
      <p:sp>
        <p:nvSpPr>
          <p:cNvPr id="21" name="Text 19"/>
          <p:cNvSpPr/>
          <p:nvPr/>
        </p:nvSpPr>
        <p:spPr>
          <a:xfrm>
            <a:off x="3730752" y="2990088"/>
            <a:ext cx="2633472" cy="585216"/>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Pass: Yes: 'The novel's retrospective narration means all of X is filtered through Y's guilt, which means the concept of [X] is inseparable from the cognitive distortion of retrospective self-justification.'</a:t>
            </a:r>
            <a:endParaRPr lang="en-US" sz="950" dirty="0"/>
          </a:p>
        </p:txBody>
      </p:sp>
      <p:sp>
        <p:nvSpPr>
          <p:cNvPr id="22" name="Text 20"/>
          <p:cNvSpPr/>
          <p:nvPr/>
        </p:nvSpPr>
        <p:spPr>
          <a:xfrm>
            <a:off x="6437376" y="2990088"/>
            <a:ext cx="2066544" cy="585216"/>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Fail: No — you can describe what happens but not how the text makes it happen. This is the plot-only relationship. High risk.</a:t>
            </a:r>
            <a:endParaRPr lang="en-US" sz="950" dirty="0"/>
          </a:p>
        </p:txBody>
      </p:sp>
      <p:sp>
        <p:nvSpPr>
          <p:cNvPr id="23" name="Shape 21"/>
          <p:cNvSpPr/>
          <p:nvPr/>
        </p:nvSpPr>
        <p:spPr>
          <a:xfrm>
            <a:off x="457200" y="3666744"/>
            <a:ext cx="8229600" cy="676656"/>
          </a:xfrm>
          <a:prstGeom prst="roundRect">
            <a:avLst>
              <a:gd name="adj" fmla="val 10811"/>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621792" y="3758184"/>
            <a:ext cx="310896" cy="310896"/>
          </a:xfrm>
          <a:prstGeom prst="ellipse">
            <a:avLst/>
          </a:prstGeom>
          <a:solidFill>
            <a:srgbClr val="6D28D9"/>
          </a:solidFill>
          <a:ln w="12700">
            <a:solidFill>
              <a:srgbClr val="6D28D9"/>
            </a:solidFill>
            <a:prstDash val="solid"/>
          </a:ln>
        </p:spPr>
      </p:sp>
      <p:sp>
        <p:nvSpPr>
          <p:cNvPr id="25" name="Text 23"/>
          <p:cNvSpPr/>
          <p:nvPr/>
        </p:nvSpPr>
        <p:spPr>
          <a:xfrm>
            <a:off x="621792" y="375818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6" name="Text 24"/>
          <p:cNvSpPr/>
          <p:nvPr/>
        </p:nvSpPr>
        <p:spPr>
          <a:xfrm>
            <a:off x="1005840" y="3739896"/>
            <a:ext cx="265176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Can you state a specific claim about what the text does with this concept?</a:t>
            </a:r>
            <a:endParaRPr lang="en-US" sz="1100" dirty="0"/>
          </a:p>
        </p:txBody>
      </p:sp>
      <p:sp>
        <p:nvSpPr>
          <p:cNvPr id="27" name="Text 25"/>
          <p:cNvSpPr/>
          <p:nvPr/>
        </p:nvSpPr>
        <p:spPr>
          <a:xfrm>
            <a:off x="3730752" y="3739896"/>
            <a:ext cx="2633472" cy="585216"/>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Pass: Yes: 'This text uses X to argue Y about the nature of [concept]' — a sentence that could not be written about a different text.</a:t>
            </a:r>
            <a:endParaRPr lang="en-US" sz="950" dirty="0"/>
          </a:p>
        </p:txBody>
      </p:sp>
      <p:sp>
        <p:nvSpPr>
          <p:cNvPr id="28" name="Text 26"/>
          <p:cNvSpPr/>
          <p:nvPr/>
        </p:nvSpPr>
        <p:spPr>
          <a:xfrm>
            <a:off x="6437376" y="3739896"/>
            <a:ext cx="2066544" cy="585216"/>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Fail: You can state only what the text is about: 'This text deals with X.' Reframe before committing: what does the text argue about X?</a:t>
            </a:r>
            <a:endParaRPr lang="en-US" sz="950" dirty="0"/>
          </a:p>
        </p:txBody>
      </p:sp>
      <p:sp>
        <p:nvSpPr>
          <p:cNvPr id="29" name="Shape 27"/>
          <p:cNvSpPr/>
          <p:nvPr/>
        </p:nvSpPr>
        <p:spPr>
          <a:xfrm>
            <a:off x="457200" y="4416552"/>
            <a:ext cx="8229600" cy="676656"/>
          </a:xfrm>
          <a:prstGeom prst="roundRect">
            <a:avLst>
              <a:gd name="adj" fmla="val 10811"/>
            </a:avLst>
          </a:prstGeom>
          <a:solidFill>
            <a:srgbClr val="DBEA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30" name="Shape 28"/>
          <p:cNvSpPr/>
          <p:nvPr/>
        </p:nvSpPr>
        <p:spPr>
          <a:xfrm>
            <a:off x="621792" y="4507992"/>
            <a:ext cx="310896" cy="310896"/>
          </a:xfrm>
          <a:prstGeom prst="ellipse">
            <a:avLst/>
          </a:prstGeom>
          <a:solidFill>
            <a:srgbClr val="6D28D9"/>
          </a:solidFill>
          <a:ln w="12700">
            <a:solidFill>
              <a:srgbClr val="6D28D9"/>
            </a:solidFill>
            <a:prstDash val="solid"/>
          </a:ln>
        </p:spPr>
      </p:sp>
      <p:sp>
        <p:nvSpPr>
          <p:cNvPr id="31" name="Text 29"/>
          <p:cNvSpPr/>
          <p:nvPr/>
        </p:nvSpPr>
        <p:spPr>
          <a:xfrm>
            <a:off x="621792" y="450799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2" name="Text 30"/>
          <p:cNvSpPr/>
          <p:nvPr/>
        </p:nvSpPr>
        <p:spPr>
          <a:xfrm>
            <a:off x="1005840" y="4489704"/>
            <a:ext cx="265176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Can you identify at least three specific scenes, passages, or moments you can cite as evidence?</a:t>
            </a:r>
            <a:endParaRPr lang="en-US" sz="1100" dirty="0"/>
          </a:p>
        </p:txBody>
      </p:sp>
      <p:sp>
        <p:nvSpPr>
          <p:cNvPr id="33" name="Text 31"/>
          <p:cNvSpPr/>
          <p:nvPr/>
        </p:nvSpPr>
        <p:spPr>
          <a:xfrm>
            <a:off x="3730752" y="4489704"/>
            <a:ext cx="2633472" cy="585216"/>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Pass: Yes — you have specific evidence with enough detail to quote or paraphrase precisely.</a:t>
            </a:r>
            <a:endParaRPr lang="en-US" sz="950" dirty="0"/>
          </a:p>
        </p:txBody>
      </p:sp>
      <p:sp>
        <p:nvSpPr>
          <p:cNvPr id="34" name="Text 32"/>
          <p:cNvSpPr/>
          <p:nvPr/>
        </p:nvSpPr>
        <p:spPr>
          <a:xfrm>
            <a:off x="6437376" y="4489704"/>
            <a:ext cx="2066544" cy="585216"/>
          </a:xfrm>
          <a:prstGeom prst="rect">
            <a:avLst/>
          </a:prstGeom>
          <a:noFill/>
          <a:ln/>
        </p:spPr>
        <p:txBody>
          <a:bodyPr wrap="square" rtlCol="0" anchor="ctr"/>
          <a:lstStyle/>
          <a:p>
            <a:pPr indent="0" marL="0">
              <a:buNone/>
            </a:pPr>
            <a:r>
              <a:rPr lang="en-US" sz="950" dirty="0">
                <a:solidFill>
                  <a:srgbClr val="A71F17"/>
                </a:solidFill>
                <a:latin typeface="Calibri" pitchFamily="34" charset="0"/>
                <a:ea typeface="Calibri" pitchFamily="34" charset="-122"/>
                <a:cs typeface="Calibri" pitchFamily="34" charset="-120"/>
              </a:rPr>
              <a:t>Fail: You are working from memory of plot outline only. Under timed conditions this produces vague evidence and summary.</a:t>
            </a:r>
            <a:endParaRPr lang="en-US" sz="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Concept-to-Text Matching: Which Text Types Work Best for Each Category</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Not all texts handle all concept categories equally. This guide helps students identify which texts in their repertoire are strongest for each category before the exam.</a:t>
            </a:r>
            <a:endParaRPr lang="en-US" sz="14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457200" y="1408176"/>
          <a:ext cx="8229600" cy="3657600"/>
        </p:xfrm>
        <a:graphic>
          <a:graphicData uri="http://schemas.openxmlformats.org/drawingml/2006/table">
            <a:tbl>
              <a:tblPr/>
              <a:tblGrid>
                <a:gridCol w="1645920"/>
                <a:gridCol w="3200400"/>
                <a:gridCol w="3383280"/>
              </a:tblGrid>
              <a:tr h="522514">
                <a:tc>
                  <a:txBody>
                    <a:bodyPr/>
                    <a:lstStyle/>
                    <a:p>
                      <a:pPr indent="0" marL="0">
                        <a:buNone/>
                      </a:pPr>
                      <a:r>
                        <a:rPr lang="en-US" sz="1050" b="1" dirty="0">
                          <a:solidFill>
                            <a:srgbClr val="FFFFFF"/>
                          </a:solidFill>
                        </a:rPr>
                        <a:t>Concept category</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1A1040"/>
                    </a:solidFill>
                  </a:tcPr>
                </a:tc>
                <a:tc>
                  <a:txBody>
                    <a:bodyPr/>
                    <a:lstStyle/>
                    <a:p>
                      <a:pPr indent="0" marL="0">
                        <a:buNone/>
                      </a:pPr>
                      <a:r>
                        <a:rPr lang="en-US" sz="1050" b="1" dirty="0">
                          <a:solidFill>
                            <a:srgbClr val="FFFFFF"/>
                          </a:solidFill>
                        </a:rPr>
                        <a:t>Text features that maximize literary density</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1A1040"/>
                    </a:solidFill>
                  </a:tcPr>
                </a:tc>
                <a:tc>
                  <a:txBody>
                    <a:bodyPr/>
                    <a:lstStyle/>
                    <a:p>
                      <a:pPr indent="0" marL="0">
                        <a:buNone/>
                      </a:pPr>
                      <a:r>
                        <a:rPr lang="en-US" sz="1050" b="1" dirty="0">
                          <a:solidFill>
                            <a:srgbClr val="FFFFFF"/>
                          </a:solidFill>
                        </a:rPr>
                        <a:t>Texts that work especially well</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1A1040"/>
                    </a:solidFill>
                  </a:tcPr>
                </a:tc>
              </a:tr>
              <a:tr h="522514">
                <a:tc>
                  <a:txBody>
                    <a:bodyPr/>
                    <a:lstStyle/>
                    <a:p>
                      <a:pPr indent="0" marL="0">
                        <a:buNone/>
                      </a:pPr>
                      <a:r>
                        <a:rPr lang="en-US" sz="1000" b="1" dirty="0">
                          <a:solidFill>
                            <a:srgbClr val="1A1040"/>
                          </a:solidFill>
                        </a:rPr>
                        <a:t>Individual vs. Society</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1000" dirty="0">
                          <a:solidFill>
                            <a:srgbClr val="1E1B4B"/>
                          </a:solidFill>
                        </a:rPr>
                        <a:t>Narrators whose social position shapes what they can see and say. Social structures that appear in formal constraints (who is named, who is given interiority, what language is allowed).</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1000" dirty="0">
                          <a:solidFill>
                            <a:srgbClr val="1E1B4B"/>
                          </a:solidFill>
                        </a:rPr>
                        <a:t>Invisible Man, The Handmaid's Tale, Their Eyes Were Watching God, Passing</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22514">
                <a:tc>
                  <a:txBody>
                    <a:bodyPr/>
                    <a:lstStyle/>
                    <a:p>
                      <a:pPr indent="0" marL="0">
                        <a:buNone/>
                      </a:pPr>
                      <a:r>
                        <a:rPr lang="en-US" sz="1000" b="1" dirty="0">
                          <a:solidFill>
                            <a:srgbClr val="1A1040"/>
                          </a:solidFill>
                        </a:rPr>
                        <a:t>Loss, Grief, Memory</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1000" dirty="0">
                          <a:solidFill>
                            <a:srgbClr val="1E1B4B"/>
                          </a:solidFill>
                        </a:rPr>
                        <a:t>Unreliable retrospective narrators. Fragmented structure that mirrors psychological disruption. Obsessive return to specific memories or objects.</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1000" dirty="0">
                          <a:solidFill>
                            <a:srgbClr val="1E1B4B"/>
                          </a:solidFill>
                        </a:rPr>
                        <a:t>Beloved, The Remains of the Day, A Farewell to Arms, Mrs. Dalloway</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22514">
                <a:tc>
                  <a:txBody>
                    <a:bodyPr/>
                    <a:lstStyle/>
                    <a:p>
                      <a:pPr indent="0" marL="0">
                        <a:buNone/>
                      </a:pPr>
                      <a:r>
                        <a:rPr lang="en-US" sz="1000" b="1" dirty="0">
                          <a:solidFill>
                            <a:srgbClr val="1A1040"/>
                          </a:solidFill>
                        </a:rPr>
                        <a:t>Moral Ambiguity</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1000" dirty="0">
                          <a:solidFill>
                            <a:srgbClr val="1E1B4B"/>
                          </a:solidFill>
                        </a:rPr>
                        <a:t>Narrative structures that withhold judgment. Multiple perspectives on the same event. Characters who are both sympathetic and complicit.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1000" dirty="0">
                          <a:solidFill>
                            <a:srgbClr val="1E1B4B"/>
                          </a:solidFill>
                        </a:rPr>
                        <a:t>Lord of the Flies, Crime and Punishment, Atonement, The Kite Runner</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22514">
                <a:tc>
                  <a:txBody>
                    <a:bodyPr/>
                    <a:lstStyle/>
                    <a:p>
                      <a:pPr indent="0" marL="0">
                        <a:buNone/>
                      </a:pPr>
                      <a:r>
                        <a:rPr lang="en-US" sz="1000" b="1" dirty="0">
                          <a:solidFill>
                            <a:srgbClr val="1A1040"/>
                          </a:solidFill>
                        </a:rPr>
                        <a:t>Identity and Transformation</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1000" dirty="0">
                          <a:solidFill>
                            <a:srgbClr val="1E1B4B"/>
                          </a:solidFill>
                        </a:rPr>
                        <a:t>Unreliable self-narrators. Free indirect discourse that shows the gap between self-perception and how characters appear. Structural parallels that mark transformation.</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1000" dirty="0">
                          <a:solidFill>
                            <a:srgbClr val="1E1B4B"/>
                          </a:solidFill>
                        </a:rPr>
                        <a:t>Great Expectations, The Bell Jar, Giovanni's Room, Portrait of the Artist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22514">
                <a:tc>
                  <a:txBody>
                    <a:bodyPr/>
                    <a:lstStyle/>
                    <a:p>
                      <a:pPr indent="0" marL="0">
                        <a:buNone/>
                      </a:pPr>
                      <a:r>
                        <a:rPr lang="en-US" sz="1000" b="1" dirty="0">
                          <a:solidFill>
                            <a:srgbClr val="1A1040"/>
                          </a:solidFill>
                        </a:rPr>
                        <a:t>Power and Complicity</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1000" dirty="0">
                          <a:solidFill>
                            <a:srgbClr val="1E1B4B"/>
                          </a:solidFill>
                        </a:rPr>
                        <a:t>Narrative perspectives that are themselves compromised. Texts where the reader's sympathy is structured to be uncomfortable. Ironic distance between narrator and reader.</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1000" dirty="0">
                          <a:solidFill>
                            <a:srgbClr val="1E1B4B"/>
                          </a:solidFill>
                        </a:rPr>
                        <a:t>Lolita, Things Fall Apart, Native Son, The God of Small Things</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522514">
                <a:tc>
                  <a:txBody>
                    <a:bodyPr/>
                    <a:lstStyle/>
                    <a:p>
                      <a:pPr indent="0" marL="0">
                        <a:buNone/>
                      </a:pPr>
                      <a:r>
                        <a:rPr lang="en-US" sz="1000" b="1" dirty="0">
                          <a:solidFill>
                            <a:srgbClr val="1A1040"/>
                          </a:solidFill>
                        </a:rPr>
                        <a:t>Past and Its Effects</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1000" dirty="0">
                          <a:solidFill>
                            <a:srgbClr val="1E1B4B"/>
                          </a:solidFill>
                        </a:rPr>
                        <a:t>Structural recursion — the past interrupts the present narratively. Secrets that organize plot and character. The grammar of inevitability in retrospective narration.</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1000" dirty="0">
                          <a:solidFill>
                            <a:srgbClr val="1E1B4B"/>
                          </a:solidFill>
                        </a:rPr>
                        <a:t>One Hundred Years of Solitude, Absalom Absalom, Homegoing, Middlemarch</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III</a:t>
            </a:r>
            <a:endParaRPr lang="en-US" sz="20000" dirty="0"/>
          </a:p>
        </p:txBody>
      </p:sp>
      <p:sp>
        <p:nvSpPr>
          <p:cNvPr id="3" name="Shape 1"/>
          <p:cNvSpPr/>
          <p:nvPr/>
        </p:nvSpPr>
        <p:spPr>
          <a:xfrm>
            <a:off x="-731520" y="-731520"/>
            <a:ext cx="4114800" cy="4114800"/>
          </a:xfrm>
          <a:prstGeom prst="ellipse">
            <a:avLst/>
          </a:prstGeom>
          <a:solidFill>
            <a:srgbClr val="6D28D9">
              <a:alpha val="12000"/>
            </a:srgbClr>
          </a:solidFill>
          <a:ln w="12700">
            <a:solidFill>
              <a:srgbClr val="6D28D9">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Concept to Thesis</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C4B5FD"/>
                </a:solidFill>
                <a:latin typeface="Calibri" pitchFamily="34" charset="0"/>
                <a:ea typeface="Calibri" pitchFamily="34" charset="-122"/>
                <a:cs typeface="Calibri" pitchFamily="34" charset="-120"/>
              </a:rPr>
              <a:t>From reading the prompt precisely to writing a defensible literary claim in under two minutes</a:t>
            </a:r>
            <a:endParaRPr lang="en-US" sz="1650" dirty="0"/>
          </a:p>
        </p:txBody>
      </p:sp>
      <p:sp>
        <p:nvSpPr>
          <p:cNvPr id="6" name="Shape 4"/>
          <p:cNvSpPr/>
          <p:nvPr/>
        </p:nvSpPr>
        <p:spPr>
          <a:xfrm>
            <a:off x="594360" y="4517136"/>
            <a:ext cx="182880" cy="182880"/>
          </a:xfrm>
          <a:prstGeom prst="ellipse">
            <a:avLst/>
          </a:prstGeom>
          <a:solidFill>
            <a:srgbClr val="6D28D9"/>
          </a:solidFill>
          <a:ln w="12700">
            <a:solidFill>
              <a:srgbClr val="6D28D9"/>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Reading the Prompt Precisely: The Four-Part Decomposition</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Students who paraphrase the FRQ 3 prompt write essays that circle the concept. Students who decompose it precisely write essays that make an argument about it.</a:t>
            </a:r>
            <a:endParaRPr lang="en-US" sz="1400" dirty="0"/>
          </a:p>
        </p:txBody>
      </p:sp>
      <p:sp>
        <p:nvSpPr>
          <p:cNvPr id="5" name="Shape 3"/>
          <p:cNvSpPr/>
          <p:nvPr/>
        </p:nvSpPr>
        <p:spPr>
          <a:xfrm>
            <a:off x="457200" y="1417320"/>
            <a:ext cx="8229600" cy="566928"/>
          </a:xfrm>
          <a:prstGeom prst="roundRect">
            <a:avLst>
              <a:gd name="adj" fmla="val 12903"/>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438912"/>
          </a:xfrm>
          <a:prstGeom prst="rect">
            <a:avLst/>
          </a:prstGeom>
          <a:noFill/>
          <a:ln/>
        </p:spPr>
        <p:txBody>
          <a:bodyPr wrap="square" rtlCol="0" anchor="ctr"/>
          <a:lstStyle/>
          <a:p>
            <a:pPr indent="0" marL="0">
              <a:buNone/>
            </a:pPr>
            <a:r>
              <a:rPr lang="en-US" sz="1200" i="1" dirty="0">
                <a:solidFill>
                  <a:srgbClr val="FFFFFF"/>
                </a:solidFill>
                <a:latin typeface="Cambria" pitchFamily="34" charset="0"/>
                <a:ea typeface="Cambria" pitchFamily="34" charset="-122"/>
                <a:cs typeface="Cambria" pitchFamily="34" charset="-120"/>
              </a:rPr>
              <a:t>Sample prompt: 'Choose a novel, play, or long poem in which a character's relationship to an object, place, or person reveals something about the character or the human condition. Write an essay in which you analyze the nature of this relationship and discuss how it contributes to the meaning of the work as a whole.'</a:t>
            </a:r>
            <a:endParaRPr lang="en-US" sz="1200" dirty="0"/>
          </a:p>
        </p:txBody>
      </p:sp>
      <p:sp>
        <p:nvSpPr>
          <p:cNvPr id="7" name="Shape 5"/>
          <p:cNvSpPr/>
          <p:nvPr/>
        </p:nvSpPr>
        <p:spPr>
          <a:xfrm>
            <a:off x="457200" y="2075688"/>
            <a:ext cx="4160520" cy="1463040"/>
          </a:xfrm>
          <a:prstGeom prst="roundRect">
            <a:avLst>
              <a:gd name="adj" fmla="val 5000"/>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585216" y="2167128"/>
            <a:ext cx="390448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1. The relationship</a:t>
            </a:r>
            <a:endParaRPr lang="en-US" sz="1200" dirty="0"/>
          </a:p>
        </p:txBody>
      </p:sp>
      <p:sp>
        <p:nvSpPr>
          <p:cNvPr id="9" name="Text 7"/>
          <p:cNvSpPr/>
          <p:nvPr/>
        </p:nvSpPr>
        <p:spPr>
          <a:xfrm>
            <a:off x="585216" y="2532888"/>
            <a:ext cx="3904488" cy="914400"/>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Character ↔ object/place/person. The relationship is the subject of analysis — not the character alone, not the object alone. Both terms of the relationship and the specific nature of the connection between them.</a:t>
            </a:r>
            <a:endParaRPr lang="en-US" sz="1050" dirty="0"/>
          </a:p>
        </p:txBody>
      </p:sp>
      <p:sp>
        <p:nvSpPr>
          <p:cNvPr id="10" name="Shape 8"/>
          <p:cNvSpPr/>
          <p:nvPr/>
        </p:nvSpPr>
        <p:spPr>
          <a:xfrm>
            <a:off x="4800600" y="2075688"/>
            <a:ext cx="4160520" cy="1463040"/>
          </a:xfrm>
          <a:prstGeom prst="roundRect">
            <a:avLst>
              <a:gd name="adj" fmla="val 5000"/>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4928616" y="2167128"/>
            <a:ext cx="390448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2. What it reveals</a:t>
            </a:r>
            <a:endParaRPr lang="en-US" sz="1200" dirty="0"/>
          </a:p>
        </p:txBody>
      </p:sp>
      <p:sp>
        <p:nvSpPr>
          <p:cNvPr id="12" name="Text 10"/>
          <p:cNvSpPr/>
          <p:nvPr/>
        </p:nvSpPr>
        <p:spPr>
          <a:xfrm>
            <a:off x="4928616" y="2532888"/>
            <a:ext cx="3904488" cy="914400"/>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'Reveals something about the character or the human condition.' This is the claim slot — what does this relationship reveal? The thesis fills this blank with a specific claim, not a general observation.</a:t>
            </a:r>
            <a:endParaRPr lang="en-US" sz="1050" dirty="0"/>
          </a:p>
        </p:txBody>
      </p:sp>
      <p:sp>
        <p:nvSpPr>
          <p:cNvPr id="13" name="Shape 11"/>
          <p:cNvSpPr/>
          <p:nvPr/>
        </p:nvSpPr>
        <p:spPr>
          <a:xfrm>
            <a:off x="457200" y="3648456"/>
            <a:ext cx="4160520" cy="1463040"/>
          </a:xfrm>
          <a:prstGeom prst="roundRect">
            <a:avLst>
              <a:gd name="adj" fmla="val 5000"/>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85216" y="3739896"/>
            <a:ext cx="390448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3. The literary techniques</a:t>
            </a:r>
            <a:endParaRPr lang="en-US" sz="1200" dirty="0"/>
          </a:p>
        </p:txBody>
      </p:sp>
      <p:sp>
        <p:nvSpPr>
          <p:cNvPr id="15" name="Text 13"/>
          <p:cNvSpPr/>
          <p:nvPr/>
        </p:nvSpPr>
        <p:spPr>
          <a:xfrm>
            <a:off x="585216" y="4105656"/>
            <a:ext cx="3904488" cy="914400"/>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'Analyze the nature of this relationship' = name specific literary techniques (narration, imagery, structure, language) that construct the relationship and trace what each accomplishes.</a:t>
            </a:r>
            <a:endParaRPr lang="en-US" sz="1050" dirty="0"/>
          </a:p>
        </p:txBody>
      </p:sp>
      <p:sp>
        <p:nvSpPr>
          <p:cNvPr id="16" name="Shape 14"/>
          <p:cNvSpPr/>
          <p:nvPr/>
        </p:nvSpPr>
        <p:spPr>
          <a:xfrm>
            <a:off x="4800600" y="3648456"/>
            <a:ext cx="4160520" cy="1463040"/>
          </a:xfrm>
          <a:prstGeom prst="roundRect">
            <a:avLst>
              <a:gd name="adj" fmla="val 5000"/>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4928616" y="3739896"/>
            <a:ext cx="390448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4. Contribution to meaning</a:t>
            </a:r>
            <a:endParaRPr lang="en-US" sz="1200" dirty="0"/>
          </a:p>
        </p:txBody>
      </p:sp>
      <p:sp>
        <p:nvSpPr>
          <p:cNvPr id="18" name="Text 16"/>
          <p:cNvSpPr/>
          <p:nvPr/>
        </p:nvSpPr>
        <p:spPr>
          <a:xfrm>
            <a:off x="4928616" y="4105656"/>
            <a:ext cx="3904488" cy="914400"/>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'How it contributes to the meaning of the work as a whole' = the relationship is not an isolated observation but a structural element of the work's argument. How does it organize other elements? What would be unavailable without it?</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 Concept-to-Claim Bridge: From What the Text Is About to What It Argues</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The single move that separates a thematic essay from a literary argument: what does this work argue about the concept — not just depict?</a:t>
            </a:r>
            <a:endParaRPr lang="en-US" sz="1400" dirty="0"/>
          </a:p>
        </p:txBody>
      </p:sp>
      <p:sp>
        <p:nvSpPr>
          <p:cNvPr id="5" name="Shape 3"/>
          <p:cNvSpPr/>
          <p:nvPr/>
        </p:nvSpPr>
        <p:spPr>
          <a:xfrm>
            <a:off x="457200" y="1399032"/>
            <a:ext cx="8229600" cy="475488"/>
          </a:xfrm>
          <a:prstGeom prst="roundRect">
            <a:avLst>
              <a:gd name="adj" fmla="val 15385"/>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08760"/>
            <a:ext cx="7863840" cy="274320"/>
          </a:xfrm>
          <a:prstGeom prst="rect">
            <a:avLst/>
          </a:prstGeom>
          <a:noFill/>
          <a:ln/>
        </p:spPr>
        <p:txBody>
          <a:bodyPr wrap="square" rtlCol="0" anchor="ctr"/>
          <a:lstStyle/>
          <a:p>
            <a:pPr indent="0" marL="0">
              <a:buNone/>
            </a:pPr>
            <a:r>
              <a:rPr lang="en-US" sz="1300" b="1" i="1" dirty="0">
                <a:solidFill>
                  <a:srgbClr val="FFFFFF"/>
                </a:solidFill>
                <a:latin typeface="Cambria" pitchFamily="34" charset="0"/>
                <a:ea typeface="Cambria" pitchFamily="34" charset="-122"/>
                <a:cs typeface="Cambria" pitchFamily="34" charset="-120"/>
              </a:rPr>
              <a:t>Template: '[Work] uses [specific literary technique] to argue that [specific claim about the concept] — not by stating this directly but by [formal mechanism that creates the argument].'</a:t>
            </a:r>
            <a:endParaRPr lang="en-US" sz="1300" dirty="0"/>
          </a:p>
        </p:txBody>
      </p:sp>
      <p:sp>
        <p:nvSpPr>
          <p:cNvPr id="7" name="Shape 5"/>
          <p:cNvSpPr/>
          <p:nvPr/>
        </p:nvSpPr>
        <p:spPr>
          <a:xfrm>
            <a:off x="457200" y="1965960"/>
            <a:ext cx="8229600" cy="932688"/>
          </a:xfrm>
          <a:prstGeom prst="roundRect">
            <a:avLst>
              <a:gd name="adj" fmla="val 7843"/>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39112"/>
            <a:ext cx="1371600" cy="310896"/>
          </a:xfrm>
          <a:prstGeom prst="rect">
            <a:avLst/>
          </a:prstGeom>
          <a:noFill/>
          <a:ln/>
        </p:spPr>
        <p:txBody>
          <a:bodyPr wrap="square" rtlCol="0" anchor="ctr"/>
          <a:lstStyle/>
          <a:p>
            <a:pPr indent="0" marL="0">
              <a:buNone/>
            </a:pPr>
            <a:r>
              <a:rPr lang="en-US" sz="1100" b="1" dirty="0">
                <a:solidFill>
                  <a:srgbClr val="6D28D9"/>
                </a:solidFill>
                <a:latin typeface="Calibri" pitchFamily="34" charset="0"/>
                <a:ea typeface="Calibri" pitchFamily="34" charset="-122"/>
                <a:cs typeface="Calibri" pitchFamily="34" charset="-120"/>
              </a:rPr>
              <a:t>Loss and grief</a:t>
            </a:r>
            <a:endParaRPr lang="en-US" sz="1100" dirty="0"/>
          </a:p>
        </p:txBody>
      </p:sp>
      <p:sp>
        <p:nvSpPr>
          <p:cNvPr id="9" name="Text 7"/>
          <p:cNvSpPr/>
          <p:nvPr/>
        </p:nvSpPr>
        <p:spPr>
          <a:xfrm>
            <a:off x="640080" y="2368296"/>
            <a:ext cx="3657600" cy="475488"/>
          </a:xfrm>
          <a:prstGeom prst="rect">
            <a:avLst/>
          </a:prstGeom>
          <a:noFill/>
          <a:ln/>
        </p:spPr>
        <p:txBody>
          <a:bodyPr wrap="square" rtlCol="0" anchor="ctr"/>
          <a:lstStyle/>
          <a:p>
            <a:pPr indent="0" marL="0">
              <a:buNone/>
            </a:pPr>
            <a:r>
              <a:rPr lang="en-US" sz="1000" dirty="0">
                <a:solidFill>
                  <a:srgbClr val="A71F17"/>
                </a:solidFill>
                <a:latin typeface="Calibri" pitchFamily="34" charset="0"/>
                <a:ea typeface="Calibri" pitchFamily="34" charset="-122"/>
                <a:cs typeface="Calibri" pitchFamily="34" charset="-120"/>
              </a:rPr>
              <a:t>About: The Remains of the Day is about a butler who represses his emotions and later regrets the life he did not live.</a:t>
            </a:r>
            <a:endParaRPr lang="en-US" sz="1000" dirty="0"/>
          </a:p>
        </p:txBody>
      </p:sp>
      <p:sp>
        <p:nvSpPr>
          <p:cNvPr id="10" name="Text 8"/>
          <p:cNvSpPr/>
          <p:nvPr/>
        </p:nvSpPr>
        <p:spPr>
          <a:xfrm>
            <a:off x="4370832" y="2039112"/>
            <a:ext cx="4133088" cy="804672"/>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Argues: The Remains of the Day argues that the most profound loss is the loss of the self who might have acted — rendered through a retrospective narrator whose language of professional pride is so pervasive that it cannot name the love it suppressed, making the reader aware of what Stevens's narration systematically refuses to be.</a:t>
            </a:r>
            <a:endParaRPr lang="en-US" sz="950" dirty="0"/>
          </a:p>
        </p:txBody>
      </p:sp>
      <p:sp>
        <p:nvSpPr>
          <p:cNvPr id="11" name="Shape 9"/>
          <p:cNvSpPr/>
          <p:nvPr/>
        </p:nvSpPr>
        <p:spPr>
          <a:xfrm>
            <a:off x="457200" y="2990088"/>
            <a:ext cx="8229600" cy="932688"/>
          </a:xfrm>
          <a:prstGeom prst="roundRect">
            <a:avLst>
              <a:gd name="adj" fmla="val 7843"/>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063240"/>
            <a:ext cx="1371600" cy="310896"/>
          </a:xfrm>
          <a:prstGeom prst="rect">
            <a:avLst/>
          </a:prstGeom>
          <a:noFill/>
          <a:ln/>
        </p:spPr>
        <p:txBody>
          <a:bodyPr wrap="square" rtlCol="0" anchor="ctr"/>
          <a:lstStyle/>
          <a:p>
            <a:pPr indent="0" marL="0">
              <a:buNone/>
            </a:pPr>
            <a:r>
              <a:rPr lang="en-US" sz="1100" b="1" dirty="0">
                <a:solidFill>
                  <a:srgbClr val="6D28D9"/>
                </a:solidFill>
                <a:latin typeface="Calibri" pitchFamily="34" charset="0"/>
                <a:ea typeface="Calibri" pitchFamily="34" charset="-122"/>
                <a:cs typeface="Calibri" pitchFamily="34" charset="-120"/>
              </a:rPr>
              <a:t>Individual vs. society</a:t>
            </a:r>
            <a:endParaRPr lang="en-US" sz="1100" dirty="0"/>
          </a:p>
        </p:txBody>
      </p:sp>
      <p:sp>
        <p:nvSpPr>
          <p:cNvPr id="13" name="Text 11"/>
          <p:cNvSpPr/>
          <p:nvPr/>
        </p:nvSpPr>
        <p:spPr>
          <a:xfrm>
            <a:off x="640080" y="3392424"/>
            <a:ext cx="3657600" cy="475488"/>
          </a:xfrm>
          <a:prstGeom prst="rect">
            <a:avLst/>
          </a:prstGeom>
          <a:noFill/>
          <a:ln/>
        </p:spPr>
        <p:txBody>
          <a:bodyPr wrap="square" rtlCol="0" anchor="ctr"/>
          <a:lstStyle/>
          <a:p>
            <a:pPr indent="0" marL="0">
              <a:buNone/>
            </a:pPr>
            <a:r>
              <a:rPr lang="en-US" sz="1000" dirty="0">
                <a:solidFill>
                  <a:srgbClr val="A71F17"/>
                </a:solidFill>
                <a:latin typeface="Calibri" pitchFamily="34" charset="0"/>
                <a:ea typeface="Calibri" pitchFamily="34" charset="-122"/>
                <a:cs typeface="Calibri" pitchFamily="34" charset="-120"/>
              </a:rPr>
              <a:t>About: Their Eyes Were Watching God is about a Black woman's struggle to define herself against social and racial constraints.</a:t>
            </a:r>
            <a:endParaRPr lang="en-US" sz="1000" dirty="0"/>
          </a:p>
        </p:txBody>
      </p:sp>
      <p:sp>
        <p:nvSpPr>
          <p:cNvPr id="14" name="Text 12"/>
          <p:cNvSpPr/>
          <p:nvPr/>
        </p:nvSpPr>
        <p:spPr>
          <a:xfrm>
            <a:off x="4370832" y="3063240"/>
            <a:ext cx="4133088" cy="804672"/>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Argues: Their Eyes Were Watching God argues that authentic selfhood requires the abandonment of the language others have constructed to describe you — enacted through a narrative shift from third-person (community's voice) to first-person interior (Janie's voice) at the moment of Janie's most decisive self-assertion, so that the reader experiences the claim's truth formally before the plot makes it explicit.</a:t>
            </a:r>
            <a:endParaRPr lang="en-US" sz="950" dirty="0"/>
          </a:p>
        </p:txBody>
      </p:sp>
      <p:sp>
        <p:nvSpPr>
          <p:cNvPr id="15" name="Shape 13"/>
          <p:cNvSpPr/>
          <p:nvPr/>
        </p:nvSpPr>
        <p:spPr>
          <a:xfrm>
            <a:off x="457200" y="4014216"/>
            <a:ext cx="8229600" cy="932688"/>
          </a:xfrm>
          <a:prstGeom prst="roundRect">
            <a:avLst>
              <a:gd name="adj" fmla="val 7843"/>
            </a:avLst>
          </a:prstGeom>
          <a:solidFill>
            <a:srgbClr val="FFE4E6"/>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087368"/>
            <a:ext cx="1371600" cy="310896"/>
          </a:xfrm>
          <a:prstGeom prst="rect">
            <a:avLst/>
          </a:prstGeom>
          <a:noFill/>
          <a:ln/>
        </p:spPr>
        <p:txBody>
          <a:bodyPr wrap="square" rtlCol="0" anchor="ctr"/>
          <a:lstStyle/>
          <a:p>
            <a:pPr indent="0" marL="0">
              <a:buNone/>
            </a:pPr>
            <a:r>
              <a:rPr lang="en-US" sz="1100" b="1" dirty="0">
                <a:solidFill>
                  <a:srgbClr val="6D28D9"/>
                </a:solidFill>
                <a:latin typeface="Calibri" pitchFamily="34" charset="0"/>
                <a:ea typeface="Calibri" pitchFamily="34" charset="-122"/>
                <a:cs typeface="Calibri" pitchFamily="34" charset="-120"/>
              </a:rPr>
              <a:t>Moral ambiguity</a:t>
            </a:r>
            <a:endParaRPr lang="en-US" sz="1100" dirty="0"/>
          </a:p>
        </p:txBody>
      </p:sp>
      <p:sp>
        <p:nvSpPr>
          <p:cNvPr id="17" name="Text 15"/>
          <p:cNvSpPr/>
          <p:nvPr/>
        </p:nvSpPr>
        <p:spPr>
          <a:xfrm>
            <a:off x="640080" y="4416552"/>
            <a:ext cx="3657600" cy="475488"/>
          </a:xfrm>
          <a:prstGeom prst="rect">
            <a:avLst/>
          </a:prstGeom>
          <a:noFill/>
          <a:ln/>
        </p:spPr>
        <p:txBody>
          <a:bodyPr wrap="square" rtlCol="0" anchor="ctr"/>
          <a:lstStyle/>
          <a:p>
            <a:pPr indent="0" marL="0">
              <a:buNone/>
            </a:pPr>
            <a:r>
              <a:rPr lang="en-US" sz="1000" dirty="0">
                <a:solidFill>
                  <a:srgbClr val="A71F17"/>
                </a:solidFill>
                <a:latin typeface="Calibri" pitchFamily="34" charset="0"/>
                <a:ea typeface="Calibri" pitchFamily="34" charset="-122"/>
                <a:cs typeface="Calibri" pitchFamily="34" charset="-120"/>
              </a:rPr>
              <a:t>About: Atonement is about a girl who falsely accuses an innocent man and spends her life attempting to atone.</a:t>
            </a:r>
            <a:endParaRPr lang="en-US" sz="1000" dirty="0"/>
          </a:p>
        </p:txBody>
      </p:sp>
      <p:sp>
        <p:nvSpPr>
          <p:cNvPr id="18" name="Text 16"/>
          <p:cNvSpPr/>
          <p:nvPr/>
        </p:nvSpPr>
        <p:spPr>
          <a:xfrm>
            <a:off x="4370832" y="4087368"/>
            <a:ext cx="4133088" cy="804672"/>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Argues: Atonement argues that fiction is complicit in its own deceptions — that the same imaginative act that makes literature powerful (the ability to construct another person's inner life) is precisely what makes Briony's false accusation both possible and unforgettable, and the novel's formal revelation (that Briony is the narrator) makes the reader an accomplice in this complicity.</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Thesis Anatomy for FRQ 3: The Four Required Elements</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A full-credit FRQ 3 thesis has four identifiable elements. The most common failure: missing element 3 (mechanism) or element 4 (specific significance).</a:t>
            </a:r>
            <a:endParaRPr lang="en-US" sz="1400" dirty="0"/>
          </a:p>
        </p:txBody>
      </p:sp>
      <p:sp>
        <p:nvSpPr>
          <p:cNvPr id="5" name="Shape 3"/>
          <p:cNvSpPr/>
          <p:nvPr/>
        </p:nvSpPr>
        <p:spPr>
          <a:xfrm>
            <a:off x="457200" y="1399032"/>
            <a:ext cx="8229600" cy="658368"/>
          </a:xfrm>
          <a:prstGeom prst="roundRect">
            <a:avLst>
              <a:gd name="adj" fmla="val 11111"/>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72184"/>
            <a:ext cx="7863840" cy="530352"/>
          </a:xfrm>
          <a:prstGeom prst="rect">
            <a:avLst/>
          </a:prstGeom>
          <a:noFill/>
          <a:ln/>
        </p:spPr>
        <p:txBody>
          <a:bodyPr wrap="square" rtlCol="0" anchor="ctr"/>
          <a:lstStyle/>
          <a:p>
            <a:pPr indent="0" marL="0">
              <a:buNone/>
            </a:pPr>
            <a:r>
              <a:rPr lang="en-US" sz="1150" i="1" dirty="0">
                <a:solidFill>
                  <a:srgbClr val="FFFFFF"/>
                </a:solidFill>
                <a:latin typeface="Cambria" pitchFamily="34" charset="0"/>
                <a:ea typeface="Cambria" pitchFamily="34" charset="-122"/>
                <a:cs typeface="Cambria" pitchFamily="34" charset="-120"/>
              </a:rPr>
              <a:t>Full-credit thesis example (Great Expectations / social class):  "In Great Expectations, Dickens uses Pip's retrospective narration — filtered through an adult's class-shame about his own past self — to argue that upward mobility does not resolve the anxiety of class origins but rather intensifies it: the more Pip succeeds, the more precisely he can identify everything that marks him as not having always belonged."</a:t>
            </a:r>
            <a:endParaRPr lang="en-US" sz="1150" dirty="0"/>
          </a:p>
        </p:txBody>
      </p:sp>
      <p:sp>
        <p:nvSpPr>
          <p:cNvPr id="7" name="Shape 5"/>
          <p:cNvSpPr/>
          <p:nvPr/>
        </p:nvSpPr>
        <p:spPr>
          <a:xfrm>
            <a:off x="457200" y="2148840"/>
            <a:ext cx="8229600" cy="658368"/>
          </a:xfrm>
          <a:prstGeom prst="roundRect">
            <a:avLst>
              <a:gd name="adj" fmla="val 11111"/>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Shape 6"/>
          <p:cNvSpPr/>
          <p:nvPr/>
        </p:nvSpPr>
        <p:spPr>
          <a:xfrm>
            <a:off x="621792" y="2240280"/>
            <a:ext cx="310896" cy="310896"/>
          </a:xfrm>
          <a:prstGeom prst="ellipse">
            <a:avLst/>
          </a:prstGeom>
          <a:solidFill>
            <a:srgbClr val="6D28D9"/>
          </a:solidFill>
          <a:ln w="12700">
            <a:solidFill>
              <a:srgbClr val="6D28D9"/>
            </a:solidFill>
            <a:prstDash val="solid"/>
          </a:ln>
        </p:spPr>
      </p:sp>
      <p:sp>
        <p:nvSpPr>
          <p:cNvPr id="9" name="Text 7"/>
          <p:cNvSpPr/>
          <p:nvPr/>
        </p:nvSpPr>
        <p:spPr>
          <a:xfrm>
            <a:off x="621792" y="224028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0" name="Text 8"/>
          <p:cNvSpPr/>
          <p:nvPr/>
        </p:nvSpPr>
        <p:spPr>
          <a:xfrm>
            <a:off x="1005840" y="2221992"/>
            <a:ext cx="1920240" cy="329184"/>
          </a:xfrm>
          <a:prstGeom prst="rect">
            <a:avLst/>
          </a:prstGeom>
          <a:noFill/>
          <a:ln/>
        </p:spPr>
        <p:txBody>
          <a:bodyPr wrap="square" rtlCol="0" anchor="ctr"/>
          <a:lstStyle/>
          <a:p>
            <a:pPr indent="0" marL="0">
              <a:buNone/>
            </a:pPr>
            <a:r>
              <a:rPr lang="en-US" sz="1050" b="1" dirty="0">
                <a:solidFill>
                  <a:srgbClr val="1A1040"/>
                </a:solidFill>
                <a:latin typeface="Calibri" pitchFamily="34" charset="0"/>
                <a:ea typeface="Calibri" pitchFamily="34" charset="-122"/>
                <a:cs typeface="Calibri" pitchFamily="34" charset="-120"/>
              </a:rPr>
              <a:t>Element 1: Text + Author</a:t>
            </a:r>
            <a:endParaRPr lang="en-US" sz="1050" dirty="0"/>
          </a:p>
        </p:txBody>
      </p:sp>
      <p:sp>
        <p:nvSpPr>
          <p:cNvPr id="11" name="Text 9"/>
          <p:cNvSpPr/>
          <p:nvPr/>
        </p:nvSpPr>
        <p:spPr>
          <a:xfrm>
            <a:off x="2999232" y="2221992"/>
            <a:ext cx="5504688" cy="56692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'In Great Expectations, Dickens' — identifies the work precisely. Not just the author's name, not just the title. Both.</a:t>
            </a:r>
            <a:endParaRPr lang="en-US" sz="1000" dirty="0"/>
          </a:p>
        </p:txBody>
      </p:sp>
      <p:sp>
        <p:nvSpPr>
          <p:cNvPr id="12" name="Shape 10"/>
          <p:cNvSpPr/>
          <p:nvPr/>
        </p:nvSpPr>
        <p:spPr>
          <a:xfrm>
            <a:off x="457200" y="2880360"/>
            <a:ext cx="8229600" cy="658368"/>
          </a:xfrm>
          <a:prstGeom prst="roundRect">
            <a:avLst>
              <a:gd name="adj" fmla="val 11111"/>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621792" y="2971800"/>
            <a:ext cx="310896" cy="310896"/>
          </a:xfrm>
          <a:prstGeom prst="ellipse">
            <a:avLst/>
          </a:prstGeom>
          <a:solidFill>
            <a:srgbClr val="6D28D9"/>
          </a:solidFill>
          <a:ln w="12700">
            <a:solidFill>
              <a:srgbClr val="6D28D9"/>
            </a:solidFill>
            <a:prstDash val="solid"/>
          </a:ln>
        </p:spPr>
      </p:sp>
      <p:sp>
        <p:nvSpPr>
          <p:cNvPr id="14" name="Text 12"/>
          <p:cNvSpPr/>
          <p:nvPr/>
        </p:nvSpPr>
        <p:spPr>
          <a:xfrm>
            <a:off x="621792" y="297180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5" name="Text 13"/>
          <p:cNvSpPr/>
          <p:nvPr/>
        </p:nvSpPr>
        <p:spPr>
          <a:xfrm>
            <a:off x="1005840" y="2953512"/>
            <a:ext cx="1920240" cy="329184"/>
          </a:xfrm>
          <a:prstGeom prst="rect">
            <a:avLst/>
          </a:prstGeom>
          <a:noFill/>
          <a:ln/>
        </p:spPr>
        <p:txBody>
          <a:bodyPr wrap="square" rtlCol="0" anchor="ctr"/>
          <a:lstStyle/>
          <a:p>
            <a:pPr indent="0" marL="0">
              <a:buNone/>
            </a:pPr>
            <a:r>
              <a:rPr lang="en-US" sz="1050" b="1" dirty="0">
                <a:solidFill>
                  <a:srgbClr val="1A1040"/>
                </a:solidFill>
                <a:latin typeface="Calibri" pitchFamily="34" charset="0"/>
                <a:ea typeface="Calibri" pitchFamily="34" charset="-122"/>
                <a:cs typeface="Calibri" pitchFamily="34" charset="-120"/>
              </a:rPr>
              <a:t>Element 2: Specific technique</a:t>
            </a:r>
            <a:endParaRPr lang="en-US" sz="1050" dirty="0"/>
          </a:p>
        </p:txBody>
      </p:sp>
      <p:sp>
        <p:nvSpPr>
          <p:cNvPr id="16" name="Text 14"/>
          <p:cNvSpPr/>
          <p:nvPr/>
        </p:nvSpPr>
        <p:spPr>
          <a:xfrm>
            <a:off x="2999232" y="2953512"/>
            <a:ext cx="5504688" cy="56692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'Pip's retrospective narration — filtered through an adult's class-shame about his own past self' — names a formal feature that only exists in this text with this narrator.</a:t>
            </a:r>
            <a:endParaRPr lang="en-US" sz="1000" dirty="0"/>
          </a:p>
        </p:txBody>
      </p:sp>
      <p:sp>
        <p:nvSpPr>
          <p:cNvPr id="17" name="Shape 15"/>
          <p:cNvSpPr/>
          <p:nvPr/>
        </p:nvSpPr>
        <p:spPr>
          <a:xfrm>
            <a:off x="457200" y="3611880"/>
            <a:ext cx="8229600" cy="658368"/>
          </a:xfrm>
          <a:prstGeom prst="roundRect">
            <a:avLst>
              <a:gd name="adj" fmla="val 11111"/>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703320"/>
            <a:ext cx="310896" cy="310896"/>
          </a:xfrm>
          <a:prstGeom prst="ellipse">
            <a:avLst/>
          </a:prstGeom>
          <a:solidFill>
            <a:srgbClr val="6D28D9"/>
          </a:solidFill>
          <a:ln w="12700">
            <a:solidFill>
              <a:srgbClr val="6D28D9"/>
            </a:solidFill>
            <a:prstDash val="solid"/>
          </a:ln>
        </p:spPr>
      </p:sp>
      <p:sp>
        <p:nvSpPr>
          <p:cNvPr id="19" name="Text 17"/>
          <p:cNvSpPr/>
          <p:nvPr/>
        </p:nvSpPr>
        <p:spPr>
          <a:xfrm>
            <a:off x="621792" y="370332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0" name="Text 18"/>
          <p:cNvSpPr/>
          <p:nvPr/>
        </p:nvSpPr>
        <p:spPr>
          <a:xfrm>
            <a:off x="1005840" y="3685032"/>
            <a:ext cx="1920240" cy="329184"/>
          </a:xfrm>
          <a:prstGeom prst="rect">
            <a:avLst/>
          </a:prstGeom>
          <a:noFill/>
          <a:ln/>
        </p:spPr>
        <p:txBody>
          <a:bodyPr wrap="square" rtlCol="0" anchor="ctr"/>
          <a:lstStyle/>
          <a:p>
            <a:pPr indent="0" marL="0">
              <a:buNone/>
            </a:pPr>
            <a:r>
              <a:rPr lang="en-US" sz="1050" b="1" dirty="0">
                <a:solidFill>
                  <a:srgbClr val="1A1040"/>
                </a:solidFill>
                <a:latin typeface="Calibri" pitchFamily="34" charset="0"/>
                <a:ea typeface="Calibri" pitchFamily="34" charset="-122"/>
                <a:cs typeface="Calibri" pitchFamily="34" charset="-120"/>
              </a:rPr>
              <a:t>Element 3: Mechanism (what the technique does)</a:t>
            </a:r>
            <a:endParaRPr lang="en-US" sz="1050" dirty="0"/>
          </a:p>
        </p:txBody>
      </p:sp>
      <p:sp>
        <p:nvSpPr>
          <p:cNvPr id="21" name="Text 19"/>
          <p:cNvSpPr/>
          <p:nvPr/>
        </p:nvSpPr>
        <p:spPr>
          <a:xfrm>
            <a:off x="2999232" y="3685032"/>
            <a:ext cx="5504688" cy="56692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'To argue that upward mobility does not resolve the anxiety of class origins but rather intensifies it' — the technique creates this specific effect. Not 'shows' or 'reveals' but 'argues' — the narration is an argument, not just a vehicle.</a:t>
            </a:r>
            <a:endParaRPr lang="en-US" sz="1000" dirty="0"/>
          </a:p>
        </p:txBody>
      </p:sp>
      <p:sp>
        <p:nvSpPr>
          <p:cNvPr id="22" name="Shape 20"/>
          <p:cNvSpPr/>
          <p:nvPr/>
        </p:nvSpPr>
        <p:spPr>
          <a:xfrm>
            <a:off x="457200" y="4343400"/>
            <a:ext cx="8229600" cy="658368"/>
          </a:xfrm>
          <a:prstGeom prst="roundRect">
            <a:avLst>
              <a:gd name="adj" fmla="val 11111"/>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3" name="Shape 21"/>
          <p:cNvSpPr/>
          <p:nvPr/>
        </p:nvSpPr>
        <p:spPr>
          <a:xfrm>
            <a:off x="621792" y="4434840"/>
            <a:ext cx="310896" cy="310896"/>
          </a:xfrm>
          <a:prstGeom prst="ellipse">
            <a:avLst/>
          </a:prstGeom>
          <a:solidFill>
            <a:srgbClr val="6D28D9"/>
          </a:solidFill>
          <a:ln w="12700">
            <a:solidFill>
              <a:srgbClr val="6D28D9"/>
            </a:solidFill>
            <a:prstDash val="solid"/>
          </a:ln>
        </p:spPr>
      </p:sp>
      <p:sp>
        <p:nvSpPr>
          <p:cNvPr id="24" name="Text 22"/>
          <p:cNvSpPr/>
          <p:nvPr/>
        </p:nvSpPr>
        <p:spPr>
          <a:xfrm>
            <a:off x="621792" y="443484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5" name="Text 23"/>
          <p:cNvSpPr/>
          <p:nvPr/>
        </p:nvSpPr>
        <p:spPr>
          <a:xfrm>
            <a:off x="1005840" y="4416552"/>
            <a:ext cx="1920240" cy="329184"/>
          </a:xfrm>
          <a:prstGeom prst="rect">
            <a:avLst/>
          </a:prstGeom>
          <a:noFill/>
          <a:ln/>
        </p:spPr>
        <p:txBody>
          <a:bodyPr wrap="square" rtlCol="0" anchor="ctr"/>
          <a:lstStyle/>
          <a:p>
            <a:pPr indent="0" marL="0">
              <a:buNone/>
            </a:pPr>
            <a:r>
              <a:rPr lang="en-US" sz="1050" b="1" dirty="0">
                <a:solidFill>
                  <a:srgbClr val="1A1040"/>
                </a:solidFill>
                <a:latin typeface="Calibri" pitchFamily="34" charset="0"/>
                <a:ea typeface="Calibri" pitchFamily="34" charset="-122"/>
                <a:cs typeface="Calibri" pitchFamily="34" charset="-120"/>
              </a:rPr>
              <a:t>Element 4: Specific significance claim</a:t>
            </a:r>
            <a:endParaRPr lang="en-US" sz="1050" dirty="0"/>
          </a:p>
        </p:txBody>
      </p:sp>
      <p:sp>
        <p:nvSpPr>
          <p:cNvPr id="26" name="Text 24"/>
          <p:cNvSpPr/>
          <p:nvPr/>
        </p:nvSpPr>
        <p:spPr>
          <a:xfrm>
            <a:off x="2999232" y="4416552"/>
            <a:ext cx="5504688" cy="566928"/>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'The more Pip succeeds, the more precisely he can identify everything that marks him as not having always belonged' — this is what the mechanism produces: a specific, defensible claim about class anxiety that the text makes through its formal choices, not through its plot.</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How to Use This Kit</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i="1" dirty="0">
                <a:solidFill>
                  <a:srgbClr val="6B7280"/>
                </a:solidFill>
                <a:latin typeface="Calibri" pitchFamily="34" charset="0"/>
                <a:ea typeface="Calibri" pitchFamily="34" charset="-122"/>
                <a:cs typeface="Calibri" pitchFamily="34" charset="-120"/>
              </a:rPr>
              <a:t>The text preparation guide (slides 28–30) and thesis workshop (slides 18–21) are the highest-yield components. Use both.</a:t>
            </a:r>
            <a:endParaRPr lang="en-US" sz="1350" dirty="0"/>
          </a:p>
        </p:txBody>
      </p:sp>
      <p:sp>
        <p:nvSpPr>
          <p:cNvPr id="5" name="Shape 3"/>
          <p:cNvSpPr/>
          <p:nvPr/>
        </p:nvSpPr>
        <p:spPr>
          <a:xfrm>
            <a:off x="457200" y="1389888"/>
            <a:ext cx="2743200" cy="1426464"/>
          </a:xfrm>
          <a:prstGeom prst="roundRect">
            <a:avLst>
              <a:gd name="adj" fmla="val 5128"/>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517904"/>
            <a:ext cx="310896" cy="310896"/>
          </a:xfrm>
          <a:prstGeom prst="rect">
            <a:avLst/>
          </a:prstGeom>
        </p:spPr>
      </p:pic>
      <p:sp>
        <p:nvSpPr>
          <p:cNvPr id="7" name="Text 4"/>
          <p:cNvSpPr/>
          <p:nvPr/>
        </p:nvSpPr>
        <p:spPr>
          <a:xfrm>
            <a:off x="969264" y="1517904"/>
            <a:ext cx="210312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Slides 1–30</a:t>
            </a:r>
            <a:endParaRPr lang="en-US" sz="1200" dirty="0"/>
          </a:p>
        </p:txBody>
      </p:sp>
      <p:sp>
        <p:nvSpPr>
          <p:cNvPr id="8" name="Text 5"/>
          <p:cNvSpPr/>
          <p:nvPr/>
        </p:nvSpPr>
        <p:spPr>
          <a:xfrm>
            <a:off x="585216" y="1901952"/>
            <a:ext cx="2487168" cy="804672"/>
          </a:xfrm>
          <a:prstGeom prst="rect">
            <a:avLst/>
          </a:prstGeom>
          <a:noFill/>
          <a:ln/>
        </p:spPr>
        <p:txBody>
          <a:bodyPr wrap="square" rtlCol="0" anchor="t"/>
          <a:lstStyle/>
          <a:p>
            <a:pPr indent="0" marL="0">
              <a:buNone/>
            </a:pPr>
            <a:r>
              <a:rPr lang="en-US" sz="1050" dirty="0">
                <a:solidFill>
                  <a:srgbClr val="1E1B4B"/>
                </a:solidFill>
                <a:latin typeface="Calibri" pitchFamily="34" charset="0"/>
                <a:ea typeface="Calibri" pitchFamily="34" charset="-122"/>
                <a:cs typeface="Calibri" pitchFamily="34" charset="-120"/>
              </a:rPr>
              <a:t>Core instruction: what FRQ 3 asks, text selection strategy, the concept-category framework, concept-to-thesis bridge, plot summary vs. literary argument, line of reasoning, and text preparation guide.</a:t>
            </a:r>
            <a:endParaRPr lang="en-US" sz="1050" dirty="0"/>
          </a:p>
        </p:txBody>
      </p:sp>
      <p:sp>
        <p:nvSpPr>
          <p:cNvPr id="9" name="Shape 6"/>
          <p:cNvSpPr/>
          <p:nvPr/>
        </p:nvSpPr>
        <p:spPr>
          <a:xfrm>
            <a:off x="3337560" y="1389888"/>
            <a:ext cx="2743200" cy="1426464"/>
          </a:xfrm>
          <a:prstGeom prst="roundRect">
            <a:avLst>
              <a:gd name="adj" fmla="val 5128"/>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65576" y="1517904"/>
            <a:ext cx="310896" cy="310896"/>
          </a:xfrm>
          <a:prstGeom prst="rect">
            <a:avLst/>
          </a:prstGeom>
        </p:spPr>
      </p:pic>
      <p:sp>
        <p:nvSpPr>
          <p:cNvPr id="11" name="Text 7"/>
          <p:cNvSpPr/>
          <p:nvPr/>
        </p:nvSpPr>
        <p:spPr>
          <a:xfrm>
            <a:off x="3849624" y="1517904"/>
            <a:ext cx="210312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Slides 31–32</a:t>
            </a:r>
            <a:endParaRPr lang="en-US" sz="1200" dirty="0"/>
          </a:p>
        </p:txBody>
      </p:sp>
      <p:sp>
        <p:nvSpPr>
          <p:cNvPr id="12" name="Text 8"/>
          <p:cNvSpPr/>
          <p:nvPr/>
        </p:nvSpPr>
        <p:spPr>
          <a:xfrm>
            <a:off x="3465576" y="1901952"/>
            <a:ext cx="2487168" cy="804672"/>
          </a:xfrm>
          <a:prstGeom prst="rect">
            <a:avLst/>
          </a:prstGeom>
          <a:noFill/>
          <a:ln/>
        </p:spPr>
        <p:txBody>
          <a:bodyPr wrap="square" rtlCol="0" anchor="t"/>
          <a:lstStyle/>
          <a:p>
            <a:pPr indent="0" marL="0">
              <a:buNone/>
            </a:pPr>
            <a:r>
              <a:rPr lang="en-US" sz="1050" dirty="0">
                <a:solidFill>
                  <a:srgbClr val="1E1B4B"/>
                </a:solidFill>
                <a:latin typeface="Calibri" pitchFamily="34" charset="0"/>
                <a:ea typeface="Calibri" pitchFamily="34" charset="-122"/>
                <a:cs typeface="Calibri" pitchFamily="34" charset="-120"/>
              </a:rPr>
              <a:t>Bell Ringer — 5 min. Match a literary concept prompt to the best of three possible text choices and defend the selection with one sentence.</a:t>
            </a:r>
            <a:endParaRPr lang="en-US" sz="1050" dirty="0"/>
          </a:p>
        </p:txBody>
      </p:sp>
      <p:sp>
        <p:nvSpPr>
          <p:cNvPr id="13" name="Shape 9"/>
          <p:cNvSpPr/>
          <p:nvPr/>
        </p:nvSpPr>
        <p:spPr>
          <a:xfrm>
            <a:off x="6217920" y="1389888"/>
            <a:ext cx="2743200" cy="1426464"/>
          </a:xfrm>
          <a:prstGeom prst="roundRect">
            <a:avLst>
              <a:gd name="adj" fmla="val 5128"/>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345936" y="1517904"/>
            <a:ext cx="310896" cy="310896"/>
          </a:xfrm>
          <a:prstGeom prst="rect">
            <a:avLst/>
          </a:prstGeom>
        </p:spPr>
      </p:pic>
      <p:sp>
        <p:nvSpPr>
          <p:cNvPr id="15" name="Text 10"/>
          <p:cNvSpPr/>
          <p:nvPr/>
        </p:nvSpPr>
        <p:spPr>
          <a:xfrm>
            <a:off x="6729984" y="1517904"/>
            <a:ext cx="210312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Slide 33</a:t>
            </a:r>
            <a:endParaRPr lang="en-US" sz="1200" dirty="0"/>
          </a:p>
        </p:txBody>
      </p:sp>
      <p:sp>
        <p:nvSpPr>
          <p:cNvPr id="16" name="Text 11"/>
          <p:cNvSpPr/>
          <p:nvPr/>
        </p:nvSpPr>
        <p:spPr>
          <a:xfrm>
            <a:off x="6345936" y="1901952"/>
            <a:ext cx="2487168" cy="804672"/>
          </a:xfrm>
          <a:prstGeom prst="rect">
            <a:avLst/>
          </a:prstGeom>
          <a:noFill/>
          <a:ln/>
        </p:spPr>
        <p:txBody>
          <a:bodyPr wrap="square" rtlCol="0" anchor="t"/>
          <a:lstStyle/>
          <a:p>
            <a:pPr indent="0" marL="0">
              <a:buNone/>
            </a:pPr>
            <a:r>
              <a:rPr lang="en-US" sz="1050" dirty="0">
                <a:solidFill>
                  <a:srgbClr val="1E1B4B"/>
                </a:solidFill>
                <a:latin typeface="Calibri" pitchFamily="34" charset="0"/>
                <a:ea typeface="Calibri" pitchFamily="34" charset="-122"/>
                <a:cs typeface="Calibri" pitchFamily="34" charset="-120"/>
              </a:rPr>
              <a:t>Exit Ticket — 4 min. Write a FRQ 3 thesis for a provided concept prompt using a text students know. Teacher scoring guide included.</a:t>
            </a:r>
            <a:endParaRPr lang="en-US" sz="1050" dirty="0"/>
          </a:p>
        </p:txBody>
      </p:sp>
      <p:sp>
        <p:nvSpPr>
          <p:cNvPr id="17" name="Shape 12"/>
          <p:cNvSpPr/>
          <p:nvPr/>
        </p:nvSpPr>
        <p:spPr>
          <a:xfrm>
            <a:off x="457200" y="2962656"/>
            <a:ext cx="2743200" cy="1426464"/>
          </a:xfrm>
          <a:prstGeom prst="roundRect">
            <a:avLst>
              <a:gd name="adj" fmla="val 5128"/>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90672"/>
            <a:ext cx="310896" cy="310896"/>
          </a:xfrm>
          <a:prstGeom prst="rect">
            <a:avLst/>
          </a:prstGeom>
        </p:spPr>
      </p:pic>
      <p:sp>
        <p:nvSpPr>
          <p:cNvPr id="19" name="Text 13"/>
          <p:cNvSpPr/>
          <p:nvPr/>
        </p:nvSpPr>
        <p:spPr>
          <a:xfrm>
            <a:off x="969264" y="3090672"/>
            <a:ext cx="210312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Slide 34a</a:t>
            </a:r>
            <a:endParaRPr lang="en-US" sz="1200" dirty="0"/>
          </a:p>
        </p:txBody>
      </p:sp>
      <p:sp>
        <p:nvSpPr>
          <p:cNvPr id="20" name="Text 14"/>
          <p:cNvSpPr/>
          <p:nvPr/>
        </p:nvSpPr>
        <p:spPr>
          <a:xfrm>
            <a:off x="585216" y="3474720"/>
            <a:ext cx="2487168" cy="804672"/>
          </a:xfrm>
          <a:prstGeom prst="rect">
            <a:avLst/>
          </a:prstGeom>
          <a:noFill/>
          <a:ln/>
        </p:spPr>
        <p:txBody>
          <a:bodyPr wrap="square" rtlCol="0" anchor="t"/>
          <a:lstStyle/>
          <a:p>
            <a:pPr indent="0" marL="0">
              <a:buNone/>
            </a:pPr>
            <a:r>
              <a:rPr lang="en-US" sz="1050" dirty="0">
                <a:solidFill>
                  <a:srgbClr val="1E1B4B"/>
                </a:solidFill>
                <a:latin typeface="Calibri" pitchFamily="34" charset="0"/>
                <a:ea typeface="Calibri" pitchFamily="34" charset="-122"/>
                <a:cs typeface="Calibri" pitchFamily="34" charset="-120"/>
              </a:rPr>
              <a:t>Timed Writing Prompts — Two FRQ 3 options with different concept emphases. 40-minute timer. Students choose one.</a:t>
            </a:r>
            <a:endParaRPr lang="en-US" sz="1050" dirty="0"/>
          </a:p>
        </p:txBody>
      </p:sp>
      <p:sp>
        <p:nvSpPr>
          <p:cNvPr id="21" name="Shape 15"/>
          <p:cNvSpPr/>
          <p:nvPr/>
        </p:nvSpPr>
        <p:spPr>
          <a:xfrm>
            <a:off x="3337560" y="2962656"/>
            <a:ext cx="2743200" cy="1426464"/>
          </a:xfrm>
          <a:prstGeom prst="roundRect">
            <a:avLst>
              <a:gd name="adj" fmla="val 5128"/>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65576" y="3090672"/>
            <a:ext cx="310896" cy="310896"/>
          </a:xfrm>
          <a:prstGeom prst="rect">
            <a:avLst/>
          </a:prstGeom>
        </p:spPr>
      </p:pic>
      <p:sp>
        <p:nvSpPr>
          <p:cNvPr id="23" name="Text 16"/>
          <p:cNvSpPr/>
          <p:nvPr/>
        </p:nvSpPr>
        <p:spPr>
          <a:xfrm>
            <a:off x="3849624" y="3090672"/>
            <a:ext cx="210312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Slide 34b</a:t>
            </a:r>
            <a:endParaRPr lang="en-US" sz="1200" dirty="0"/>
          </a:p>
        </p:txBody>
      </p:sp>
      <p:sp>
        <p:nvSpPr>
          <p:cNvPr id="24" name="Text 17"/>
          <p:cNvSpPr/>
          <p:nvPr/>
        </p:nvSpPr>
        <p:spPr>
          <a:xfrm>
            <a:off x="3465576" y="3474720"/>
            <a:ext cx="2487168" cy="804672"/>
          </a:xfrm>
          <a:prstGeom prst="rect">
            <a:avLst/>
          </a:prstGeom>
          <a:noFill/>
          <a:ln/>
        </p:spPr>
        <p:txBody>
          <a:bodyPr wrap="square" rtlCol="0" anchor="t"/>
          <a:lstStyle/>
          <a:p>
            <a:pPr indent="0" marL="0">
              <a:buNone/>
            </a:pPr>
            <a:r>
              <a:rPr lang="en-US" sz="1050" dirty="0">
                <a:solidFill>
                  <a:srgbClr val="1E1B4B"/>
                </a:solidFill>
                <a:latin typeface="Calibri" pitchFamily="34" charset="0"/>
                <a:ea typeface="Calibri" pitchFamily="34" charset="-122"/>
                <a:cs typeface="Calibri" pitchFamily="34" charset="-120"/>
              </a:rPr>
              <a:t>Rubric Row A — What 'literary merit' means and how it affects text selection. Anchoring examples of texts that do and don't qualify.</a:t>
            </a:r>
            <a:endParaRPr lang="en-US" sz="1050" dirty="0"/>
          </a:p>
        </p:txBody>
      </p:sp>
      <p:sp>
        <p:nvSpPr>
          <p:cNvPr id="25" name="Shape 18"/>
          <p:cNvSpPr/>
          <p:nvPr/>
        </p:nvSpPr>
        <p:spPr>
          <a:xfrm>
            <a:off x="6217920" y="2962656"/>
            <a:ext cx="2743200" cy="1426464"/>
          </a:xfrm>
          <a:prstGeom prst="roundRect">
            <a:avLst>
              <a:gd name="adj" fmla="val 5128"/>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345936" y="3090672"/>
            <a:ext cx="310896" cy="310896"/>
          </a:xfrm>
          <a:prstGeom prst="rect">
            <a:avLst/>
          </a:prstGeom>
        </p:spPr>
      </p:pic>
      <p:sp>
        <p:nvSpPr>
          <p:cNvPr id="27" name="Text 19"/>
          <p:cNvSpPr/>
          <p:nvPr/>
        </p:nvSpPr>
        <p:spPr>
          <a:xfrm>
            <a:off x="6729984" y="3090672"/>
            <a:ext cx="210312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Slide 34c</a:t>
            </a:r>
            <a:endParaRPr lang="en-US" sz="1200" dirty="0"/>
          </a:p>
        </p:txBody>
      </p:sp>
      <p:sp>
        <p:nvSpPr>
          <p:cNvPr id="28" name="Text 20"/>
          <p:cNvSpPr/>
          <p:nvPr/>
        </p:nvSpPr>
        <p:spPr>
          <a:xfrm>
            <a:off x="6345936" y="3474720"/>
            <a:ext cx="2487168" cy="804672"/>
          </a:xfrm>
          <a:prstGeom prst="rect">
            <a:avLst/>
          </a:prstGeom>
          <a:noFill/>
          <a:ln/>
        </p:spPr>
        <p:txBody>
          <a:bodyPr wrap="square" rtlCol="0" anchor="t"/>
          <a:lstStyle/>
          <a:p>
            <a:pPr indent="0" marL="0">
              <a:buNone/>
            </a:pPr>
            <a:r>
              <a:rPr lang="en-US" sz="1050" dirty="0">
                <a:solidFill>
                  <a:srgbClr val="1E1B4B"/>
                </a:solidFill>
                <a:latin typeface="Calibri" pitchFamily="34" charset="0"/>
                <a:ea typeface="Calibri" pitchFamily="34" charset="-122"/>
                <a:cs typeface="Calibri" pitchFamily="34" charset="-120"/>
              </a:rPr>
              <a:t>Period pacing guide — 50/75/90-minute options. Notes on which components to prioritize when time is limited.</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Plot Summary vs. Literary Argument: The Thesis-Level Diagnostic</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The diagnostic question for any FRQ 3 thesis: 'Could this thesis have been written by someone who only read the SparkNotes?' If yes, it is a plot-level thesis.</a:t>
            </a:r>
            <a:endParaRPr lang="en-US" sz="1400" dirty="0"/>
          </a:p>
        </p:txBody>
      </p:sp>
      <p:sp>
        <p:nvSpPr>
          <p:cNvPr id="5" name="Shape 3"/>
          <p:cNvSpPr/>
          <p:nvPr/>
        </p:nvSpPr>
        <p:spPr>
          <a:xfrm>
            <a:off x="457200" y="1417320"/>
            <a:ext cx="8229600" cy="1719072"/>
          </a:xfrm>
          <a:prstGeom prst="roundRect">
            <a:avLst>
              <a:gd name="adj" fmla="val 4255"/>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274320"/>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The Great Gatsby / Concept: Aspiration and disillusionment</a:t>
            </a:r>
            <a:endParaRPr lang="en-US" sz="1200" dirty="0"/>
          </a:p>
        </p:txBody>
      </p:sp>
      <p:sp>
        <p:nvSpPr>
          <p:cNvPr id="7" name="Shape 5"/>
          <p:cNvSpPr/>
          <p:nvPr/>
        </p:nvSpPr>
        <p:spPr>
          <a:xfrm>
            <a:off x="621792" y="1819656"/>
            <a:ext cx="3730752" cy="1225296"/>
          </a:xfrm>
          <a:prstGeom prst="roundRect">
            <a:avLst>
              <a:gd name="adj" fmla="val 5970"/>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8" name="Image 0" descr="preencoded.png">    </p:cNvPr>
          <p:cNvPicPr>
            <a:picLocks noChangeAspect="1"/>
          </p:cNvPicPr>
          <p:nvPr/>
        </p:nvPicPr>
        <p:blipFill>
          <a:blip r:embed="rId1"/>
          <a:stretch>
            <a:fillRect/>
          </a:stretch>
        </p:blipFill>
        <p:spPr>
          <a:xfrm>
            <a:off x="768096" y="1892808"/>
            <a:ext cx="237744" cy="237744"/>
          </a:xfrm>
          <a:prstGeom prst="rect">
            <a:avLst/>
          </a:prstGeom>
        </p:spPr>
      </p:pic>
      <p:sp>
        <p:nvSpPr>
          <p:cNvPr id="9" name="Text 6"/>
          <p:cNvSpPr/>
          <p:nvPr/>
        </p:nvSpPr>
        <p:spPr>
          <a:xfrm>
            <a:off x="1060704" y="1874520"/>
            <a:ext cx="3145536" cy="219456"/>
          </a:xfrm>
          <a:prstGeom prst="rect">
            <a:avLst/>
          </a:prstGeom>
          <a:noFill/>
          <a:ln/>
        </p:spPr>
        <p:txBody>
          <a:bodyPr wrap="square" rtlCol="0" anchor="ctr"/>
          <a:lstStyle/>
          <a:p>
            <a:pPr indent="0" marL="0">
              <a:buNone/>
            </a:pPr>
            <a:r>
              <a:rPr lang="en-US" sz="1050" b="1" dirty="0">
                <a:solidFill>
                  <a:srgbClr val="A71F17"/>
                </a:solidFill>
                <a:latin typeface="Calibri" pitchFamily="34" charset="0"/>
                <a:ea typeface="Calibri" pitchFamily="34" charset="-122"/>
                <a:cs typeface="Calibri" pitchFamily="34" charset="-120"/>
              </a:rPr>
              <a:t>Plot thesis:</a:t>
            </a:r>
            <a:endParaRPr lang="en-US" sz="1050" dirty="0"/>
          </a:p>
        </p:txBody>
      </p:sp>
      <p:sp>
        <p:nvSpPr>
          <p:cNvPr id="10" name="Text 7"/>
          <p:cNvSpPr/>
          <p:nvPr/>
        </p:nvSpPr>
        <p:spPr>
          <a:xfrm>
            <a:off x="768096" y="2130552"/>
            <a:ext cx="3438144" cy="859536"/>
          </a:xfrm>
          <a:prstGeom prst="rect">
            <a:avLst/>
          </a:prstGeom>
          <a:noFill/>
          <a:ln/>
        </p:spPr>
        <p:txBody>
          <a:bodyPr wrap="square" rtlCol="0" anchor="ctr"/>
          <a:lstStyle/>
          <a:p>
            <a:pPr indent="0" marL="0">
              <a:buNone/>
            </a:pPr>
            <a:r>
              <a:rPr lang="en-US" sz="950" i="1" dirty="0">
                <a:solidFill>
                  <a:srgbClr val="1E1B4B"/>
                </a:solidFill>
                <a:latin typeface="Calibri" pitchFamily="34" charset="0"/>
                <a:ea typeface="Calibri" pitchFamily="34" charset="-122"/>
                <a:cs typeface="Calibri" pitchFamily="34" charset="-120"/>
              </a:rPr>
              <a:t>In The Great Gatsby, Fitzgerald shows that the American Dream is ultimately unattainable. Gatsby spends his whole life trying to recapture the past and win Daisy's love, but he fails because the dream itself is hollow.</a:t>
            </a:r>
            <a:endParaRPr lang="en-US" sz="950" dirty="0"/>
          </a:p>
        </p:txBody>
      </p:sp>
      <p:sp>
        <p:nvSpPr>
          <p:cNvPr id="11" name="Shape 8"/>
          <p:cNvSpPr/>
          <p:nvPr/>
        </p:nvSpPr>
        <p:spPr>
          <a:xfrm>
            <a:off x="4425696" y="1819656"/>
            <a:ext cx="4078224" cy="1225296"/>
          </a:xfrm>
          <a:prstGeom prst="roundRect">
            <a:avLst>
              <a:gd name="adj" fmla="val 5970"/>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12" name="Image 1" descr="preencoded.png">    </p:cNvPr>
          <p:cNvPicPr>
            <a:picLocks noChangeAspect="1"/>
          </p:cNvPicPr>
          <p:nvPr/>
        </p:nvPicPr>
        <p:blipFill>
          <a:blip r:embed="rId2"/>
          <a:stretch>
            <a:fillRect/>
          </a:stretch>
        </p:blipFill>
        <p:spPr>
          <a:xfrm>
            <a:off x="4572000" y="1892808"/>
            <a:ext cx="237744" cy="237744"/>
          </a:xfrm>
          <a:prstGeom prst="rect">
            <a:avLst/>
          </a:prstGeom>
        </p:spPr>
      </p:pic>
      <p:sp>
        <p:nvSpPr>
          <p:cNvPr id="13" name="Text 9"/>
          <p:cNvSpPr/>
          <p:nvPr/>
        </p:nvSpPr>
        <p:spPr>
          <a:xfrm>
            <a:off x="4864608" y="1874520"/>
            <a:ext cx="3493008" cy="219456"/>
          </a:xfrm>
          <a:prstGeom prst="rect">
            <a:avLst/>
          </a:prstGeom>
          <a:noFill/>
          <a:ln/>
        </p:spPr>
        <p:txBody>
          <a:bodyPr wrap="square" rtlCol="0" anchor="ctr"/>
          <a:lstStyle/>
          <a:p>
            <a:pPr indent="0" marL="0">
              <a:buNone/>
            </a:pPr>
            <a:r>
              <a:rPr lang="en-US" sz="1050" b="1" dirty="0">
                <a:solidFill>
                  <a:srgbClr val="0D6F66"/>
                </a:solidFill>
                <a:latin typeface="Calibri" pitchFamily="34" charset="0"/>
                <a:ea typeface="Calibri" pitchFamily="34" charset="-122"/>
                <a:cs typeface="Calibri" pitchFamily="34" charset="-120"/>
              </a:rPr>
              <a:t>Literary thesis:</a:t>
            </a:r>
            <a:endParaRPr lang="en-US" sz="1050" dirty="0"/>
          </a:p>
        </p:txBody>
      </p:sp>
      <p:sp>
        <p:nvSpPr>
          <p:cNvPr id="14" name="Text 10"/>
          <p:cNvSpPr/>
          <p:nvPr/>
        </p:nvSpPr>
        <p:spPr>
          <a:xfrm>
            <a:off x="4572000" y="2130552"/>
            <a:ext cx="3785616" cy="859536"/>
          </a:xfrm>
          <a:prstGeom prst="rect">
            <a:avLst/>
          </a:prstGeom>
          <a:noFill/>
          <a:ln/>
        </p:spPr>
        <p:txBody>
          <a:bodyPr wrap="square" rtlCol="0" anchor="ctr"/>
          <a:lstStyle/>
          <a:p>
            <a:pPr indent="0" marL="0">
              <a:buNone/>
            </a:pPr>
            <a:r>
              <a:rPr lang="en-US" sz="950" i="1" dirty="0">
                <a:solidFill>
                  <a:srgbClr val="1E1B4B"/>
                </a:solidFill>
                <a:latin typeface="Calibri" pitchFamily="34" charset="0"/>
                <a:ea typeface="Calibri" pitchFamily="34" charset="-122"/>
                <a:cs typeface="Calibri" pitchFamily="34" charset="-120"/>
              </a:rPr>
              <a:t>In The Great Gatsby, Fitzgerald encodes the impossibility of the American Dream in the novel's narrative structure: Nick tells a story in retrospect that he cannot fully understand even in retrospect, and Gatsby pursues an object (Daisy) that the novel's imagery has systematically substituted for a different object (himself — the self he believes she can confirm). The dream fails because it was never about Daisy.</a:t>
            </a:r>
            <a:endParaRPr lang="en-US" sz="950" dirty="0"/>
          </a:p>
        </p:txBody>
      </p:sp>
      <p:sp>
        <p:nvSpPr>
          <p:cNvPr id="15" name="Shape 11"/>
          <p:cNvSpPr/>
          <p:nvPr/>
        </p:nvSpPr>
        <p:spPr>
          <a:xfrm>
            <a:off x="457200" y="3246120"/>
            <a:ext cx="8229600" cy="1719072"/>
          </a:xfrm>
          <a:prstGeom prst="roundRect">
            <a:avLst>
              <a:gd name="adj" fmla="val 4255"/>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2"/>
          <p:cNvSpPr/>
          <p:nvPr/>
        </p:nvSpPr>
        <p:spPr>
          <a:xfrm>
            <a:off x="640080" y="3319272"/>
            <a:ext cx="7863840" cy="274320"/>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Beloved / Concept: The past and its effects</a:t>
            </a:r>
            <a:endParaRPr lang="en-US" sz="1200" dirty="0"/>
          </a:p>
        </p:txBody>
      </p:sp>
      <p:sp>
        <p:nvSpPr>
          <p:cNvPr id="17" name="Shape 13"/>
          <p:cNvSpPr/>
          <p:nvPr/>
        </p:nvSpPr>
        <p:spPr>
          <a:xfrm>
            <a:off x="621792" y="3648456"/>
            <a:ext cx="3730752" cy="1225296"/>
          </a:xfrm>
          <a:prstGeom prst="roundRect">
            <a:avLst>
              <a:gd name="adj" fmla="val 5970"/>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18" name="Image 2" descr="preencoded.png">    </p:cNvPr>
          <p:cNvPicPr>
            <a:picLocks noChangeAspect="1"/>
          </p:cNvPicPr>
          <p:nvPr/>
        </p:nvPicPr>
        <p:blipFill>
          <a:blip r:embed="rId3"/>
          <a:stretch>
            <a:fillRect/>
          </a:stretch>
        </p:blipFill>
        <p:spPr>
          <a:xfrm>
            <a:off x="768096" y="3721608"/>
            <a:ext cx="237744" cy="237744"/>
          </a:xfrm>
          <a:prstGeom prst="rect">
            <a:avLst/>
          </a:prstGeom>
        </p:spPr>
      </p:pic>
      <p:sp>
        <p:nvSpPr>
          <p:cNvPr id="19" name="Text 14"/>
          <p:cNvSpPr/>
          <p:nvPr/>
        </p:nvSpPr>
        <p:spPr>
          <a:xfrm>
            <a:off x="1060704" y="3703320"/>
            <a:ext cx="3145536" cy="219456"/>
          </a:xfrm>
          <a:prstGeom prst="rect">
            <a:avLst/>
          </a:prstGeom>
          <a:noFill/>
          <a:ln/>
        </p:spPr>
        <p:txBody>
          <a:bodyPr wrap="square" rtlCol="0" anchor="ctr"/>
          <a:lstStyle/>
          <a:p>
            <a:pPr indent="0" marL="0">
              <a:buNone/>
            </a:pPr>
            <a:r>
              <a:rPr lang="en-US" sz="1050" b="1" dirty="0">
                <a:solidFill>
                  <a:srgbClr val="A71F17"/>
                </a:solidFill>
                <a:latin typeface="Calibri" pitchFamily="34" charset="0"/>
                <a:ea typeface="Calibri" pitchFamily="34" charset="-122"/>
                <a:cs typeface="Calibri" pitchFamily="34" charset="-120"/>
              </a:rPr>
              <a:t>Plot thesis:</a:t>
            </a:r>
            <a:endParaRPr lang="en-US" sz="1050" dirty="0"/>
          </a:p>
        </p:txBody>
      </p:sp>
      <p:sp>
        <p:nvSpPr>
          <p:cNvPr id="20" name="Text 15"/>
          <p:cNvSpPr/>
          <p:nvPr/>
        </p:nvSpPr>
        <p:spPr>
          <a:xfrm>
            <a:off x="768096" y="3959352"/>
            <a:ext cx="3438144" cy="859536"/>
          </a:xfrm>
          <a:prstGeom prst="rect">
            <a:avLst/>
          </a:prstGeom>
          <a:noFill/>
          <a:ln/>
        </p:spPr>
        <p:txBody>
          <a:bodyPr wrap="square" rtlCol="0" anchor="ctr"/>
          <a:lstStyle/>
          <a:p>
            <a:pPr indent="0" marL="0">
              <a:buNone/>
            </a:pPr>
            <a:r>
              <a:rPr lang="en-US" sz="950" i="1" dirty="0">
                <a:solidFill>
                  <a:srgbClr val="1E1B4B"/>
                </a:solidFill>
                <a:latin typeface="Calibri" pitchFamily="34" charset="0"/>
                <a:ea typeface="Calibri" pitchFamily="34" charset="-122"/>
                <a:cs typeface="Calibri" pitchFamily="34" charset="-120"/>
              </a:rPr>
              <a:t>In Beloved, Toni Morrison explores how the traumatic history of slavery continues to haunt its survivors. Sethe is unable to escape the memories of what happened at Sweet Home and must eventually confront the embodied return of her daughter.</a:t>
            </a:r>
            <a:endParaRPr lang="en-US" sz="950" dirty="0"/>
          </a:p>
        </p:txBody>
      </p:sp>
      <p:sp>
        <p:nvSpPr>
          <p:cNvPr id="21" name="Shape 16"/>
          <p:cNvSpPr/>
          <p:nvPr/>
        </p:nvSpPr>
        <p:spPr>
          <a:xfrm>
            <a:off x="4425696" y="3648456"/>
            <a:ext cx="4078224" cy="1225296"/>
          </a:xfrm>
          <a:prstGeom prst="roundRect">
            <a:avLst>
              <a:gd name="adj" fmla="val 5970"/>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22" name="Image 3" descr="preencoded.png">    </p:cNvPr>
          <p:cNvPicPr>
            <a:picLocks noChangeAspect="1"/>
          </p:cNvPicPr>
          <p:nvPr/>
        </p:nvPicPr>
        <p:blipFill>
          <a:blip r:embed="rId4"/>
          <a:stretch>
            <a:fillRect/>
          </a:stretch>
        </p:blipFill>
        <p:spPr>
          <a:xfrm>
            <a:off x="4572000" y="3721608"/>
            <a:ext cx="237744" cy="237744"/>
          </a:xfrm>
          <a:prstGeom prst="rect">
            <a:avLst/>
          </a:prstGeom>
        </p:spPr>
      </p:pic>
      <p:sp>
        <p:nvSpPr>
          <p:cNvPr id="23" name="Text 17"/>
          <p:cNvSpPr/>
          <p:nvPr/>
        </p:nvSpPr>
        <p:spPr>
          <a:xfrm>
            <a:off x="4864608" y="3703320"/>
            <a:ext cx="3493008" cy="219456"/>
          </a:xfrm>
          <a:prstGeom prst="rect">
            <a:avLst/>
          </a:prstGeom>
          <a:noFill/>
          <a:ln/>
        </p:spPr>
        <p:txBody>
          <a:bodyPr wrap="square" rtlCol="0" anchor="ctr"/>
          <a:lstStyle/>
          <a:p>
            <a:pPr indent="0" marL="0">
              <a:buNone/>
            </a:pPr>
            <a:r>
              <a:rPr lang="en-US" sz="1050" b="1" dirty="0">
                <a:solidFill>
                  <a:srgbClr val="0D6F66"/>
                </a:solidFill>
                <a:latin typeface="Calibri" pitchFamily="34" charset="0"/>
                <a:ea typeface="Calibri" pitchFamily="34" charset="-122"/>
                <a:cs typeface="Calibri" pitchFamily="34" charset="-120"/>
              </a:rPr>
              <a:t>Literary thesis:</a:t>
            </a:r>
            <a:endParaRPr lang="en-US" sz="1050" dirty="0"/>
          </a:p>
        </p:txBody>
      </p:sp>
      <p:sp>
        <p:nvSpPr>
          <p:cNvPr id="24" name="Text 18"/>
          <p:cNvSpPr/>
          <p:nvPr/>
        </p:nvSpPr>
        <p:spPr>
          <a:xfrm>
            <a:off x="4572000" y="3959352"/>
            <a:ext cx="3785616" cy="859536"/>
          </a:xfrm>
          <a:prstGeom prst="rect">
            <a:avLst/>
          </a:prstGeom>
          <a:noFill/>
          <a:ln/>
        </p:spPr>
        <p:txBody>
          <a:bodyPr wrap="square" rtlCol="0" anchor="ctr"/>
          <a:lstStyle/>
          <a:p>
            <a:pPr indent="0" marL="0">
              <a:buNone/>
            </a:pPr>
            <a:r>
              <a:rPr lang="en-US" sz="950" i="1" dirty="0">
                <a:solidFill>
                  <a:srgbClr val="1E1B4B"/>
                </a:solidFill>
                <a:latin typeface="Calibri" pitchFamily="34" charset="0"/>
                <a:ea typeface="Calibri" pitchFamily="34" charset="-122"/>
                <a:cs typeface="Calibri" pitchFamily="34" charset="-120"/>
              </a:rPr>
              <a:t>In Beloved, Morrison grants the past literal embodiment in a character who is physically present but narratively impossible — Beloved cannot be fully known, her interiority resisting coherent syntax and grammar — so that the reader's experience of reading Beloved's chapters formally replicates the experience the novel describes: the impossibility of comprehending what slavery destroyed.</a:t>
            </a:r>
            <a:endParaRPr lang="en-US" sz="9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Thesis Workshop: Five Samples Sorted by Rubric Score</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i="1" dirty="0">
                <a:solidFill>
                  <a:srgbClr val="6B7280"/>
                </a:solidFill>
                <a:latin typeface="Calibri" pitchFamily="34" charset="0"/>
                <a:ea typeface="Calibri" pitchFamily="34" charset="-122"/>
                <a:cs typeface="Calibri" pitchFamily="34" charset="-120"/>
              </a:rPr>
              <a:t>Same concept prompt: 'Choose a work in which a character's relationship to a place reveals something about identity or belonging.' Show without scores; students sort first.</a:t>
            </a:r>
            <a:endParaRPr lang="en-US" sz="1350" dirty="0"/>
          </a:p>
        </p:txBody>
      </p:sp>
      <p:sp>
        <p:nvSpPr>
          <p:cNvPr id="5" name="Shape 3"/>
          <p:cNvSpPr/>
          <p:nvPr/>
        </p:nvSpPr>
        <p:spPr>
          <a:xfrm>
            <a:off x="457200" y="1389888"/>
            <a:ext cx="8229600" cy="859536"/>
          </a:xfrm>
          <a:prstGeom prst="roundRect">
            <a:avLst>
              <a:gd name="adj" fmla="val 8511"/>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463040"/>
            <a:ext cx="566928" cy="274320"/>
          </a:xfrm>
          <a:prstGeom prst="roundRect">
            <a:avLst>
              <a:gd name="adj" fmla="val 13333"/>
            </a:avLst>
          </a:prstGeom>
          <a:solidFill>
            <a:srgbClr val="A71F17"/>
          </a:solidFill>
          <a:ln w="12700">
            <a:solidFill>
              <a:srgbClr val="A71F17"/>
            </a:solidFill>
            <a:prstDash val="solid"/>
          </a:ln>
        </p:spPr>
      </p:sp>
      <p:sp>
        <p:nvSpPr>
          <p:cNvPr id="7" name="Text 5"/>
          <p:cNvSpPr/>
          <p:nvPr/>
        </p:nvSpPr>
        <p:spPr>
          <a:xfrm>
            <a:off x="621792" y="1463040"/>
            <a:ext cx="566928"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a:t>
            </a:r>
            <a:endParaRPr lang="en-US" sz="1000" dirty="0"/>
          </a:p>
        </p:txBody>
      </p:sp>
      <p:sp>
        <p:nvSpPr>
          <p:cNvPr id="8" name="Text 6"/>
          <p:cNvSpPr/>
          <p:nvPr/>
        </p:nvSpPr>
        <p:spPr>
          <a:xfrm>
            <a:off x="1243584" y="1463040"/>
            <a:ext cx="7315200" cy="274320"/>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No defensible position — announces topic</a:t>
            </a:r>
            <a:endParaRPr lang="en-US" sz="1100" dirty="0"/>
          </a:p>
        </p:txBody>
      </p:sp>
      <p:sp>
        <p:nvSpPr>
          <p:cNvPr id="9" name="Text 7"/>
          <p:cNvSpPr/>
          <p:nvPr/>
        </p:nvSpPr>
        <p:spPr>
          <a:xfrm>
            <a:off x="621792" y="1773936"/>
            <a:ext cx="5303520" cy="438912"/>
          </a:xfrm>
          <a:prstGeom prst="rect">
            <a:avLst/>
          </a:prstGeom>
          <a:noFill/>
          <a:ln/>
        </p:spPr>
        <p:txBody>
          <a:bodyPr wrap="square" rtlCol="0" anchor="ctr"/>
          <a:lstStyle/>
          <a:p>
            <a:pPr indent="0" marL="0">
              <a:buNone/>
            </a:pPr>
            <a:r>
              <a:rPr lang="en-US" sz="950" i="1" dirty="0">
                <a:solidFill>
                  <a:srgbClr val="1E1B4B"/>
                </a:solidFill>
                <a:latin typeface="Cambria" pitchFamily="34" charset="0"/>
                <a:ea typeface="Cambria" pitchFamily="34" charset="-122"/>
                <a:cs typeface="Cambria" pitchFamily="34" charset="-120"/>
              </a:rPr>
              <a:t>"In this essay, I will discuss the relationship between characters and place in The House on Mango Street by Sandra Cisneros, focusing on how Esperanza's relationship to her neighborhood shapes her identity."</a:t>
            </a:r>
            <a:endParaRPr lang="en-US" sz="950" dirty="0"/>
          </a:p>
        </p:txBody>
      </p:sp>
      <p:sp>
        <p:nvSpPr>
          <p:cNvPr id="10" name="Text 8"/>
          <p:cNvSpPr/>
          <p:nvPr/>
        </p:nvSpPr>
        <p:spPr>
          <a:xfrm>
            <a:off x="5998464" y="1463040"/>
            <a:ext cx="2505456" cy="786384"/>
          </a:xfrm>
          <a:prstGeom prst="rect">
            <a:avLst/>
          </a:prstGeom>
          <a:noFill/>
          <a:ln/>
        </p:spPr>
        <p:txBody>
          <a:bodyPr wrap="square" rtlCol="0" anchor="ctr"/>
          <a:lstStyle/>
          <a:p>
            <a:pPr indent="0" marL="0">
              <a:buNone/>
            </a:pPr>
            <a:r>
              <a:rPr lang="en-US" sz="900" dirty="0">
                <a:solidFill>
                  <a:srgbClr val="1E1B4B"/>
                </a:solidFill>
                <a:latin typeface="Calibri" pitchFamily="34" charset="0"/>
                <a:ea typeface="Calibri" pitchFamily="34" charset="-122"/>
                <a:cs typeface="Calibri" pitchFamily="34" charset="-120"/>
              </a:rPr>
              <a:t>Announces what the essay will do. No claim about what the text does. No literary technique named. Could be written about any memoir involving a neighborhood.</a:t>
            </a:r>
            <a:endParaRPr lang="en-US" sz="900" dirty="0"/>
          </a:p>
        </p:txBody>
      </p:sp>
      <p:sp>
        <p:nvSpPr>
          <p:cNvPr id="11" name="Shape 9"/>
          <p:cNvSpPr/>
          <p:nvPr/>
        </p:nvSpPr>
        <p:spPr>
          <a:xfrm>
            <a:off x="457200" y="2340864"/>
            <a:ext cx="8229600" cy="859536"/>
          </a:xfrm>
          <a:prstGeom prst="roundRect">
            <a:avLst>
              <a:gd name="adj" fmla="val 8511"/>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414016"/>
            <a:ext cx="566928" cy="274320"/>
          </a:xfrm>
          <a:prstGeom prst="roundRect">
            <a:avLst>
              <a:gd name="adj" fmla="val 13333"/>
            </a:avLst>
          </a:prstGeom>
          <a:solidFill>
            <a:srgbClr val="B45309"/>
          </a:solidFill>
          <a:ln w="12700">
            <a:solidFill>
              <a:srgbClr val="B45309"/>
            </a:solidFill>
            <a:prstDash val="solid"/>
          </a:ln>
        </p:spPr>
      </p:sp>
      <p:sp>
        <p:nvSpPr>
          <p:cNvPr id="13" name="Text 11"/>
          <p:cNvSpPr/>
          <p:nvPr/>
        </p:nvSpPr>
        <p:spPr>
          <a:xfrm>
            <a:off x="621792" y="2414016"/>
            <a:ext cx="566928"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Partial</a:t>
            </a:r>
            <a:endParaRPr lang="en-US" sz="1000" dirty="0"/>
          </a:p>
        </p:txBody>
      </p:sp>
      <p:sp>
        <p:nvSpPr>
          <p:cNvPr id="14" name="Text 12"/>
          <p:cNvSpPr/>
          <p:nvPr/>
        </p:nvSpPr>
        <p:spPr>
          <a:xfrm>
            <a:off x="1243584" y="2414016"/>
            <a:ext cx="7315200" cy="274320"/>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Plot-level relationship described</a:t>
            </a:r>
            <a:endParaRPr lang="en-US" sz="1100" dirty="0"/>
          </a:p>
        </p:txBody>
      </p:sp>
      <p:sp>
        <p:nvSpPr>
          <p:cNvPr id="15" name="Text 13"/>
          <p:cNvSpPr/>
          <p:nvPr/>
        </p:nvSpPr>
        <p:spPr>
          <a:xfrm>
            <a:off x="621792" y="2724912"/>
            <a:ext cx="5303520" cy="438912"/>
          </a:xfrm>
          <a:prstGeom prst="rect">
            <a:avLst/>
          </a:prstGeom>
          <a:noFill/>
          <a:ln/>
        </p:spPr>
        <p:txBody>
          <a:bodyPr wrap="square" rtlCol="0" anchor="ctr"/>
          <a:lstStyle/>
          <a:p>
            <a:pPr indent="0" marL="0">
              <a:buNone/>
            </a:pPr>
            <a:r>
              <a:rPr lang="en-US" sz="950" i="1" dirty="0">
                <a:solidFill>
                  <a:srgbClr val="1E1B4B"/>
                </a:solidFill>
                <a:latin typeface="Cambria" pitchFamily="34" charset="0"/>
                <a:ea typeface="Cambria" pitchFamily="34" charset="-122"/>
                <a:cs typeface="Cambria" pitchFamily="34" charset="-120"/>
              </a:rPr>
              <a:t>"In The House on Mango Street, Esperanza is ashamed of her neighborhood and wants to leave it. Her desire to escape shows that place can define how people see themselves, especially when the place carries social stigma."</a:t>
            </a:r>
            <a:endParaRPr lang="en-US" sz="950" dirty="0"/>
          </a:p>
        </p:txBody>
      </p:sp>
      <p:sp>
        <p:nvSpPr>
          <p:cNvPr id="16" name="Text 14"/>
          <p:cNvSpPr/>
          <p:nvPr/>
        </p:nvSpPr>
        <p:spPr>
          <a:xfrm>
            <a:off x="5998464" y="2414016"/>
            <a:ext cx="2505456" cy="786384"/>
          </a:xfrm>
          <a:prstGeom prst="rect">
            <a:avLst/>
          </a:prstGeom>
          <a:noFill/>
          <a:ln/>
        </p:spPr>
        <p:txBody>
          <a:bodyPr wrap="square" rtlCol="0" anchor="ctr"/>
          <a:lstStyle/>
          <a:p>
            <a:pPr indent="0" marL="0">
              <a:buNone/>
            </a:pPr>
            <a:r>
              <a:rPr lang="en-US" sz="900" dirty="0">
                <a:solidFill>
                  <a:srgbClr val="1E1B4B"/>
                </a:solidFill>
                <a:latin typeface="Calibri" pitchFamily="34" charset="0"/>
                <a:ea typeface="Calibri" pitchFamily="34" charset="-122"/>
                <a:cs typeface="Calibri" pitchFamily="34" charset="-120"/>
              </a:rPr>
              <a:t>Accurately describes Esperanza's situation. 'Place can define how people see themselves' is true of any coming-of-age narrative. No literary technique. No specific claim about what Cisneros's text does.</a:t>
            </a:r>
            <a:endParaRPr lang="en-US" sz="900" dirty="0"/>
          </a:p>
        </p:txBody>
      </p:sp>
      <p:sp>
        <p:nvSpPr>
          <p:cNvPr id="17" name="Shape 15"/>
          <p:cNvSpPr/>
          <p:nvPr/>
        </p:nvSpPr>
        <p:spPr>
          <a:xfrm>
            <a:off x="457200" y="3291840"/>
            <a:ext cx="8229600" cy="859536"/>
          </a:xfrm>
          <a:prstGeom prst="roundRect">
            <a:avLst>
              <a:gd name="adj" fmla="val 8511"/>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364992"/>
            <a:ext cx="566928" cy="274320"/>
          </a:xfrm>
          <a:prstGeom prst="roundRect">
            <a:avLst>
              <a:gd name="adj" fmla="val 13333"/>
            </a:avLst>
          </a:prstGeom>
          <a:solidFill>
            <a:srgbClr val="0D6F66"/>
          </a:solidFill>
          <a:ln w="12700">
            <a:solidFill>
              <a:srgbClr val="0D6F66"/>
            </a:solidFill>
            <a:prstDash val="solid"/>
          </a:ln>
        </p:spPr>
      </p:sp>
      <p:sp>
        <p:nvSpPr>
          <p:cNvPr id="19" name="Text 17"/>
          <p:cNvSpPr/>
          <p:nvPr/>
        </p:nvSpPr>
        <p:spPr>
          <a:xfrm>
            <a:off x="621792" y="3364992"/>
            <a:ext cx="566928"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20" name="Text 18"/>
          <p:cNvSpPr/>
          <p:nvPr/>
        </p:nvSpPr>
        <p:spPr>
          <a:xfrm>
            <a:off x="1243584" y="3364992"/>
            <a:ext cx="7315200" cy="274320"/>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Defensible position — defend move</a:t>
            </a:r>
            <a:endParaRPr lang="en-US" sz="1100" dirty="0"/>
          </a:p>
        </p:txBody>
      </p:sp>
      <p:sp>
        <p:nvSpPr>
          <p:cNvPr id="21" name="Text 19"/>
          <p:cNvSpPr/>
          <p:nvPr/>
        </p:nvSpPr>
        <p:spPr>
          <a:xfrm>
            <a:off x="621792" y="3675888"/>
            <a:ext cx="5303520" cy="438912"/>
          </a:xfrm>
          <a:prstGeom prst="rect">
            <a:avLst/>
          </a:prstGeom>
          <a:noFill/>
          <a:ln/>
        </p:spPr>
        <p:txBody>
          <a:bodyPr wrap="square" rtlCol="0" anchor="ctr"/>
          <a:lstStyle/>
          <a:p>
            <a:pPr indent="0" marL="0">
              <a:buNone/>
            </a:pPr>
            <a:r>
              <a:rPr lang="en-US" sz="950" i="1" dirty="0">
                <a:solidFill>
                  <a:srgbClr val="1E1B4B"/>
                </a:solidFill>
                <a:latin typeface="Cambria" pitchFamily="34" charset="0"/>
                <a:ea typeface="Cambria" pitchFamily="34" charset="-122"/>
                <a:cs typeface="Cambria" pitchFamily="34" charset="-120"/>
              </a:rPr>
              <a:t>"In The House on Mango Street, Cisneros uses the vignette structure — isolated, lyric episodes rather than a sustained plot — to argue that Mango Street is less a location than a grammar: a set of constraints that organize what Esperanza can imagine for herself before she has the language to imagine anything different."</a:t>
            </a:r>
            <a:endParaRPr lang="en-US" sz="950" dirty="0"/>
          </a:p>
        </p:txBody>
      </p:sp>
      <p:sp>
        <p:nvSpPr>
          <p:cNvPr id="22" name="Text 20"/>
          <p:cNvSpPr/>
          <p:nvPr/>
        </p:nvSpPr>
        <p:spPr>
          <a:xfrm>
            <a:off x="5998464" y="3364992"/>
            <a:ext cx="2505456" cy="786384"/>
          </a:xfrm>
          <a:prstGeom prst="rect">
            <a:avLst/>
          </a:prstGeom>
          <a:noFill/>
          <a:ln/>
        </p:spPr>
        <p:txBody>
          <a:bodyPr wrap="square" rtlCol="0" anchor="ctr"/>
          <a:lstStyle/>
          <a:p>
            <a:pPr indent="0" marL="0">
              <a:buNone/>
            </a:pPr>
            <a:r>
              <a:rPr lang="en-US" sz="900" dirty="0">
                <a:solidFill>
                  <a:srgbClr val="1E1B4B"/>
                </a:solidFill>
                <a:latin typeface="Calibri" pitchFamily="34" charset="0"/>
                <a:ea typeface="Calibri" pitchFamily="34" charset="-122"/>
                <a:cs typeface="Calibri" pitchFamily="34" charset="-120"/>
              </a:rPr>
              <a:t>Names a specific formal feature (vignette structure). Makes a specific claim (Mango Street as grammar, not location). Explains what the structure does (organizes what she can imagine before she has language for alternatives). Could not be written from SparkNotes.</a:t>
            </a:r>
            <a:endParaRPr lang="en-US" sz="900" dirty="0"/>
          </a:p>
        </p:txBody>
      </p:sp>
      <p:sp>
        <p:nvSpPr>
          <p:cNvPr id="23" name="Shape 21"/>
          <p:cNvSpPr/>
          <p:nvPr/>
        </p:nvSpPr>
        <p:spPr>
          <a:xfrm>
            <a:off x="457200" y="4242816"/>
            <a:ext cx="8229600" cy="859536"/>
          </a:xfrm>
          <a:prstGeom prst="roundRect">
            <a:avLst>
              <a:gd name="adj" fmla="val 8511"/>
            </a:avLst>
          </a:prstGeom>
          <a:solidFill>
            <a:srgbClr val="DBEA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621792" y="4315968"/>
            <a:ext cx="566928" cy="274320"/>
          </a:xfrm>
          <a:prstGeom prst="roundRect">
            <a:avLst>
              <a:gd name="adj" fmla="val 13333"/>
            </a:avLst>
          </a:prstGeom>
          <a:solidFill>
            <a:srgbClr val="1D4ED8"/>
          </a:solidFill>
          <a:ln w="12700">
            <a:solidFill>
              <a:srgbClr val="1D4ED8"/>
            </a:solidFill>
            <a:prstDash val="solid"/>
          </a:ln>
        </p:spPr>
      </p:sp>
      <p:sp>
        <p:nvSpPr>
          <p:cNvPr id="25" name="Text 23"/>
          <p:cNvSpPr/>
          <p:nvPr/>
        </p:nvSpPr>
        <p:spPr>
          <a:xfrm>
            <a:off x="621792" y="4315968"/>
            <a:ext cx="566928"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26" name="Text 24"/>
          <p:cNvSpPr/>
          <p:nvPr/>
        </p:nvSpPr>
        <p:spPr>
          <a:xfrm>
            <a:off x="1243584" y="4315968"/>
            <a:ext cx="7315200" cy="274320"/>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Defensible + sophistication signal</a:t>
            </a:r>
            <a:endParaRPr lang="en-US" sz="1100" dirty="0"/>
          </a:p>
        </p:txBody>
      </p:sp>
      <p:sp>
        <p:nvSpPr>
          <p:cNvPr id="27" name="Text 25"/>
          <p:cNvSpPr/>
          <p:nvPr/>
        </p:nvSpPr>
        <p:spPr>
          <a:xfrm>
            <a:off x="621792" y="4626864"/>
            <a:ext cx="5303520" cy="438912"/>
          </a:xfrm>
          <a:prstGeom prst="rect">
            <a:avLst/>
          </a:prstGeom>
          <a:noFill/>
          <a:ln/>
        </p:spPr>
        <p:txBody>
          <a:bodyPr wrap="square" rtlCol="0" anchor="ctr"/>
          <a:lstStyle/>
          <a:p>
            <a:pPr indent="0" marL="0">
              <a:buNone/>
            </a:pPr>
            <a:r>
              <a:rPr lang="en-US" sz="950" i="1" dirty="0">
                <a:solidFill>
                  <a:srgbClr val="1E1B4B"/>
                </a:solidFill>
                <a:latin typeface="Cambria" pitchFamily="34" charset="0"/>
                <a:ea typeface="Cambria" pitchFamily="34" charset="-122"/>
                <a:cs typeface="Cambria" pitchFamily="34" charset="-120"/>
              </a:rPr>
              <a:t>"In The House on Mango Street, Cisneros frames Esperanza's escape as itself a form of belonging — through the formal device of Esperanza's promise to return 'for the ones I left behind,' which appears only after the reader has watched her imaginative departure through narrative distance, suggesting that leaving is how Mango Street produces the kind of witness it needs, not how it loses one."</a:t>
            </a:r>
            <a:endParaRPr lang="en-US" sz="950" dirty="0"/>
          </a:p>
        </p:txBody>
      </p:sp>
      <p:sp>
        <p:nvSpPr>
          <p:cNvPr id="28" name="Text 26"/>
          <p:cNvSpPr/>
          <p:nvPr/>
        </p:nvSpPr>
        <p:spPr>
          <a:xfrm>
            <a:off x="5998464" y="4315968"/>
            <a:ext cx="2505456" cy="786384"/>
          </a:xfrm>
          <a:prstGeom prst="rect">
            <a:avLst/>
          </a:prstGeom>
          <a:noFill/>
          <a:ln/>
        </p:spPr>
        <p:txBody>
          <a:bodyPr wrap="square" rtlCol="0" anchor="ctr"/>
          <a:lstStyle/>
          <a:p>
            <a:pPr indent="0" marL="0">
              <a:buNone/>
            </a:pPr>
            <a:r>
              <a:rPr lang="en-US" sz="900" dirty="0">
                <a:solidFill>
                  <a:srgbClr val="1E1B4B"/>
                </a:solidFill>
                <a:latin typeface="Calibri" pitchFamily="34" charset="0"/>
                <a:ea typeface="Calibri" pitchFamily="34" charset="-122"/>
                <a:cs typeface="Calibri" pitchFamily="34" charset="-120"/>
              </a:rPr>
              <a:t>Names a specific formal choice (the promise's placement after narrative departure). Claims a counter-intuitive position (leaving as belonging). Explains what the structure makes the reader experience before making the point explicit. The sophistication lives in the reversal.</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IV</a:t>
            </a:r>
            <a:endParaRPr lang="en-US" sz="20000" dirty="0"/>
          </a:p>
        </p:txBody>
      </p:sp>
      <p:sp>
        <p:nvSpPr>
          <p:cNvPr id="3" name="Shape 1"/>
          <p:cNvSpPr/>
          <p:nvPr/>
        </p:nvSpPr>
        <p:spPr>
          <a:xfrm>
            <a:off x="-731520" y="-731520"/>
            <a:ext cx="4114800" cy="4114800"/>
          </a:xfrm>
          <a:prstGeom prst="ellipse">
            <a:avLst/>
          </a:prstGeom>
          <a:solidFill>
            <a:srgbClr val="6D28D9">
              <a:alpha val="12000"/>
            </a:srgbClr>
          </a:solidFill>
          <a:ln w="12700">
            <a:solidFill>
              <a:srgbClr val="6D28D9">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Line of Reasoning for Literary Argument</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C4B5FD"/>
                </a:solidFill>
                <a:latin typeface="Calibri" pitchFamily="34" charset="0"/>
                <a:ea typeface="Calibri" pitchFamily="34" charset="-122"/>
                <a:cs typeface="Calibri" pitchFamily="34" charset="-120"/>
              </a:rPr>
              <a:t>How three body paragraphs build toward a conclusion none of them reaches alone</a:t>
            </a:r>
            <a:endParaRPr lang="en-US" sz="1650" dirty="0"/>
          </a:p>
        </p:txBody>
      </p:sp>
      <p:sp>
        <p:nvSpPr>
          <p:cNvPr id="6" name="Shape 4"/>
          <p:cNvSpPr/>
          <p:nvPr/>
        </p:nvSpPr>
        <p:spPr>
          <a:xfrm>
            <a:off x="594360" y="4517136"/>
            <a:ext cx="182880" cy="182880"/>
          </a:xfrm>
          <a:prstGeom prst="ellipse">
            <a:avLst/>
          </a:prstGeom>
          <a:solidFill>
            <a:srgbClr val="6D28D9"/>
          </a:solidFill>
          <a:ln w="12700">
            <a:solidFill>
              <a:srgbClr val="6D28D9"/>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Paragraph Architecture: What Each Body Paragraph Must Do</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Three body paragraphs that each support the same claim are a list. Three paragraphs that build toward a conclusion none of them reaches alone are a line of reasoning.</a:t>
            </a:r>
            <a:endParaRPr lang="en-US" sz="1400" dirty="0"/>
          </a:p>
        </p:txBody>
      </p:sp>
      <p:sp>
        <p:nvSpPr>
          <p:cNvPr id="5" name="Shape 3"/>
          <p:cNvSpPr/>
          <p:nvPr/>
        </p:nvSpPr>
        <p:spPr>
          <a:xfrm>
            <a:off x="457200" y="1444752"/>
            <a:ext cx="3931920" cy="3493008"/>
          </a:xfrm>
          <a:prstGeom prst="roundRect">
            <a:avLst>
              <a:gd name="adj" fmla="val 2094"/>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554480"/>
            <a:ext cx="274320" cy="274320"/>
          </a:xfrm>
          <a:prstGeom prst="rect">
            <a:avLst/>
          </a:prstGeom>
        </p:spPr>
      </p:pic>
      <p:sp>
        <p:nvSpPr>
          <p:cNvPr id="7" name="Text 4"/>
          <p:cNvSpPr/>
          <p:nvPr/>
        </p:nvSpPr>
        <p:spPr>
          <a:xfrm>
            <a:off x="987552" y="1554480"/>
            <a:ext cx="3218688" cy="274320"/>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List structure (ceiling: 2–3 pts Row B)</a:t>
            </a:r>
            <a:endParaRPr lang="en-US" sz="1150" dirty="0"/>
          </a:p>
        </p:txBody>
      </p:sp>
      <p:sp>
        <p:nvSpPr>
          <p:cNvPr id="8" name="Text 5"/>
          <p:cNvSpPr/>
          <p:nvPr/>
        </p:nvSpPr>
        <p:spPr>
          <a:xfrm>
            <a:off x="640080" y="1883664"/>
            <a:ext cx="3566160" cy="402336"/>
          </a:xfrm>
          <a:prstGeom prst="rect">
            <a:avLst/>
          </a:prstGeom>
          <a:noFill/>
          <a:ln/>
        </p:spPr>
        <p:txBody>
          <a:bodyPr wrap="square" rtlCol="0" anchor="ctr"/>
          <a:lstStyle/>
          <a:p>
            <a:pPr indent="0" marL="0">
              <a:buNone/>
            </a:pPr>
            <a:r>
              <a:rPr lang="en-US" sz="1100" i="1" dirty="0">
                <a:solidFill>
                  <a:srgbClr val="1E1B4B"/>
                </a:solidFill>
                <a:latin typeface="Calibri" pitchFamily="34" charset="0"/>
                <a:ea typeface="Calibri" pitchFamily="34" charset="-122"/>
                <a:cs typeface="Calibri" pitchFamily="34" charset="-120"/>
              </a:rPr>
              <a:t>Thesis: Dickens uses Pip's retrospective narration to explore class anxiety.</a:t>
            </a:r>
            <a:endParaRPr lang="en-US" sz="1100" dirty="0"/>
          </a:p>
        </p:txBody>
      </p:sp>
      <p:sp>
        <p:nvSpPr>
          <p:cNvPr id="9" name="Text 6"/>
          <p:cNvSpPr/>
          <p:nvPr/>
        </p:nvSpPr>
        <p:spPr>
          <a:xfrm>
            <a:off x="640080" y="2359152"/>
            <a:ext cx="274320" cy="402336"/>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P1:</a:t>
            </a:r>
            <a:endParaRPr lang="en-US" sz="1100" dirty="0"/>
          </a:p>
        </p:txBody>
      </p:sp>
      <p:sp>
        <p:nvSpPr>
          <p:cNvPr id="10" name="Text 7"/>
          <p:cNvSpPr/>
          <p:nvPr/>
        </p:nvSpPr>
        <p:spPr>
          <a:xfrm>
            <a:off x="969264" y="2359152"/>
            <a:ext cx="3236976" cy="40233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When Pip meets Estella at Satis House, he feels ashamed of his rough hands. This shows class anxiety.</a:t>
            </a:r>
            <a:endParaRPr lang="en-US" sz="1050" dirty="0"/>
          </a:p>
        </p:txBody>
      </p:sp>
      <p:sp>
        <p:nvSpPr>
          <p:cNvPr id="11" name="Text 8"/>
          <p:cNvSpPr/>
          <p:nvPr/>
        </p:nvSpPr>
        <p:spPr>
          <a:xfrm>
            <a:off x="640080" y="2834640"/>
            <a:ext cx="274320" cy="402336"/>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P2:</a:t>
            </a:r>
            <a:endParaRPr lang="en-US" sz="1100" dirty="0"/>
          </a:p>
        </p:txBody>
      </p:sp>
      <p:sp>
        <p:nvSpPr>
          <p:cNvPr id="12" name="Text 9"/>
          <p:cNvSpPr/>
          <p:nvPr/>
        </p:nvSpPr>
        <p:spPr>
          <a:xfrm>
            <a:off x="969264" y="2834640"/>
            <a:ext cx="3236976" cy="40233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When Pip inherits his fortune, he distances himself from Joe. This also shows class anxiety.</a:t>
            </a:r>
            <a:endParaRPr lang="en-US" sz="1050" dirty="0"/>
          </a:p>
        </p:txBody>
      </p:sp>
      <p:sp>
        <p:nvSpPr>
          <p:cNvPr id="13" name="Text 10"/>
          <p:cNvSpPr/>
          <p:nvPr/>
        </p:nvSpPr>
        <p:spPr>
          <a:xfrm>
            <a:off x="640080" y="3310128"/>
            <a:ext cx="274320" cy="402336"/>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P3:</a:t>
            </a:r>
            <a:endParaRPr lang="en-US" sz="1100" dirty="0"/>
          </a:p>
        </p:txBody>
      </p:sp>
      <p:sp>
        <p:nvSpPr>
          <p:cNvPr id="14" name="Text 11"/>
          <p:cNvSpPr/>
          <p:nvPr/>
        </p:nvSpPr>
        <p:spPr>
          <a:xfrm>
            <a:off x="969264" y="3310128"/>
            <a:ext cx="3236976" cy="40233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When Pip discovers Magwitch is his benefactor, he feels disgusted. This too shows class anxiety.</a:t>
            </a:r>
            <a:endParaRPr lang="en-US" sz="1050" dirty="0"/>
          </a:p>
        </p:txBody>
      </p:sp>
      <p:sp>
        <p:nvSpPr>
          <p:cNvPr id="15" name="Text 12"/>
          <p:cNvSpPr/>
          <p:nvPr/>
        </p:nvSpPr>
        <p:spPr>
          <a:xfrm>
            <a:off x="640080" y="3822192"/>
            <a:ext cx="3566160" cy="786384"/>
          </a:xfrm>
          <a:prstGeom prst="rect">
            <a:avLst/>
          </a:prstGeom>
          <a:noFill/>
          <a:ln/>
        </p:spPr>
        <p:txBody>
          <a:bodyPr wrap="square" rtlCol="0" anchor="ctr"/>
          <a:lstStyle/>
          <a:p>
            <a:pPr indent="0" marL="0">
              <a:buNone/>
            </a:pPr>
            <a:r>
              <a:rPr lang="en-US" sz="1000" dirty="0">
                <a:solidFill>
                  <a:srgbClr val="A71F17"/>
                </a:solidFill>
                <a:latin typeface="Calibri" pitchFamily="34" charset="0"/>
                <a:ea typeface="Calibri" pitchFamily="34" charset="-122"/>
                <a:cs typeface="Calibri" pitchFamily="34" charset="-120"/>
              </a:rPr>
              <a:t>Problem: P2 doesn't require P1. P3 doesn't require P2. Paragraphs are interchangeable. No argument is being built — only accumulated.</a:t>
            </a:r>
            <a:endParaRPr lang="en-US" sz="1000" dirty="0"/>
          </a:p>
        </p:txBody>
      </p:sp>
      <p:sp>
        <p:nvSpPr>
          <p:cNvPr id="16" name="Shape 13"/>
          <p:cNvSpPr/>
          <p:nvPr/>
        </p:nvSpPr>
        <p:spPr>
          <a:xfrm>
            <a:off x="4754880" y="1444752"/>
            <a:ext cx="3931920" cy="3493008"/>
          </a:xfrm>
          <a:prstGeom prst="roundRect">
            <a:avLst>
              <a:gd name="adj" fmla="val 2094"/>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pic>
        <p:nvPicPr>
          <p:cNvPr id="17" name="Image 1" descr="preencoded.png">    </p:cNvPr>
          <p:cNvPicPr>
            <a:picLocks noChangeAspect="1"/>
          </p:cNvPicPr>
          <p:nvPr/>
        </p:nvPicPr>
        <p:blipFill>
          <a:blip r:embed="rId2"/>
          <a:stretch>
            <a:fillRect/>
          </a:stretch>
        </p:blipFill>
        <p:spPr>
          <a:xfrm>
            <a:off x="4937760" y="1554480"/>
            <a:ext cx="274320" cy="274320"/>
          </a:xfrm>
          <a:prstGeom prst="rect">
            <a:avLst/>
          </a:prstGeom>
        </p:spPr>
      </p:pic>
      <p:sp>
        <p:nvSpPr>
          <p:cNvPr id="18" name="Text 14"/>
          <p:cNvSpPr/>
          <p:nvPr/>
        </p:nvSpPr>
        <p:spPr>
          <a:xfrm>
            <a:off x="5285232" y="1554480"/>
            <a:ext cx="3218688" cy="274320"/>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Line of reasoning (ceiling: 4 pts Row B)</a:t>
            </a:r>
            <a:endParaRPr lang="en-US" sz="1150" dirty="0"/>
          </a:p>
        </p:txBody>
      </p:sp>
      <p:sp>
        <p:nvSpPr>
          <p:cNvPr id="19" name="Text 15"/>
          <p:cNvSpPr/>
          <p:nvPr/>
        </p:nvSpPr>
        <p:spPr>
          <a:xfrm>
            <a:off x="4937760" y="1883664"/>
            <a:ext cx="3566160" cy="475488"/>
          </a:xfrm>
          <a:prstGeom prst="rect">
            <a:avLst/>
          </a:prstGeom>
          <a:noFill/>
          <a:ln/>
        </p:spPr>
        <p:txBody>
          <a:bodyPr wrap="square" rtlCol="0" anchor="ctr"/>
          <a:lstStyle/>
          <a:p>
            <a:pPr indent="0" marL="0">
              <a:buNone/>
            </a:pPr>
            <a:r>
              <a:rPr lang="en-US" sz="1100" i="1" dirty="0">
                <a:solidFill>
                  <a:srgbClr val="1E1B4B"/>
                </a:solidFill>
                <a:latin typeface="Calibri" pitchFamily="34" charset="0"/>
                <a:ea typeface="Calibri" pitchFamily="34" charset="-122"/>
                <a:cs typeface="Calibri" pitchFamily="34" charset="-120"/>
              </a:rPr>
              <a:t>Thesis: Pip's retrospective narration argues that class aspiration does not resolve class anxiety — it intensifies it by giving the narrator a precise vocabulary for his own inadequacy.</a:t>
            </a:r>
            <a:endParaRPr lang="en-US" sz="1100" dirty="0"/>
          </a:p>
        </p:txBody>
      </p:sp>
      <p:sp>
        <p:nvSpPr>
          <p:cNvPr id="20" name="Shape 16"/>
          <p:cNvSpPr/>
          <p:nvPr/>
        </p:nvSpPr>
        <p:spPr>
          <a:xfrm>
            <a:off x="4937760" y="2432304"/>
            <a:ext cx="3566160" cy="676656"/>
          </a:xfrm>
          <a:prstGeom prst="roundRect">
            <a:avLst>
              <a:gd name="adj" fmla="val 10811"/>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1" name="Text 17"/>
          <p:cNvSpPr/>
          <p:nvPr/>
        </p:nvSpPr>
        <p:spPr>
          <a:xfrm>
            <a:off x="5084064" y="2468880"/>
            <a:ext cx="3273552" cy="60350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P1:Establishes the mechanism: Pip's adult narration filters childhood shame through language that marks what he was before he knew better — the narration can see class exactly because Pip learned to.</a:t>
            </a:r>
            <a:endParaRPr lang="en-US" sz="950" dirty="0"/>
          </a:p>
        </p:txBody>
      </p:sp>
      <p:sp>
        <p:nvSpPr>
          <p:cNvPr id="22" name="Shape 18"/>
          <p:cNvSpPr/>
          <p:nvPr/>
        </p:nvSpPr>
        <p:spPr>
          <a:xfrm>
            <a:off x="4937760" y="3182112"/>
            <a:ext cx="3566160" cy="676656"/>
          </a:xfrm>
          <a:prstGeom prst="roundRect">
            <a:avLst>
              <a:gd name="adj" fmla="val 10811"/>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3" name="Text 19"/>
          <p:cNvSpPr/>
          <p:nvPr/>
        </p:nvSpPr>
        <p:spPr>
          <a:xfrm>
            <a:off x="5084064" y="3218688"/>
            <a:ext cx="3273552" cy="60350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P2:Complicates the mechanism: Pip's rejection of Joe demonstrates that class acquisition does not remove the shame — it redirects it. Now he is ashamed of having been ashamed.</a:t>
            </a:r>
            <a:endParaRPr lang="en-US" sz="950" dirty="0"/>
          </a:p>
        </p:txBody>
      </p:sp>
      <p:sp>
        <p:nvSpPr>
          <p:cNvPr id="24" name="Shape 20"/>
          <p:cNvSpPr/>
          <p:nvPr/>
        </p:nvSpPr>
        <p:spPr>
          <a:xfrm>
            <a:off x="4937760" y="3931920"/>
            <a:ext cx="3566160" cy="676656"/>
          </a:xfrm>
          <a:prstGeom prst="roundRect">
            <a:avLst>
              <a:gd name="adj" fmla="val 10811"/>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5" name="Text 21"/>
          <p:cNvSpPr/>
          <p:nvPr/>
        </p:nvSpPr>
        <p:spPr>
          <a:xfrm>
            <a:off x="5084064" y="3968496"/>
            <a:ext cx="3273552" cy="60350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P3:Resolves to the thesis: the Magwitch revelation shows Pip that the source of his class position is itself marked — the benefactor who made him a gentleman is the most un-gentleman Pip has encountered. The aspiration was always already contaminated.</a:t>
            </a:r>
            <a:endParaRPr lang="en-US" sz="9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Evidence from the Text: Specific Scene vs. Plot Summary</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The evidence problem in FRQ 3 is different from FRQ 1 and 2 because there is no passage in front of you. All evidence must be reconstructed from memory — and reconstructed with enough precision to support a literary claim.</a:t>
            </a:r>
            <a:endParaRPr lang="en-US" sz="1400" dirty="0"/>
          </a:p>
        </p:txBody>
      </p:sp>
      <p:sp>
        <p:nvSpPr>
          <p:cNvPr id="5" name="Shape 3"/>
          <p:cNvSpPr/>
          <p:nvPr/>
        </p:nvSpPr>
        <p:spPr>
          <a:xfrm>
            <a:off x="457200" y="1508760"/>
            <a:ext cx="8229600" cy="1115568"/>
          </a:xfrm>
          <a:prstGeom prst="roundRect">
            <a:avLst>
              <a:gd name="adj" fmla="val 6557"/>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81912"/>
            <a:ext cx="7863840" cy="292608"/>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Plot summary evidence (insufficient)</a:t>
            </a:r>
            <a:endParaRPr lang="en-US" sz="1150" dirty="0"/>
          </a:p>
        </p:txBody>
      </p:sp>
      <p:sp>
        <p:nvSpPr>
          <p:cNvPr id="7" name="Text 5"/>
          <p:cNvSpPr/>
          <p:nvPr/>
        </p:nvSpPr>
        <p:spPr>
          <a:xfrm>
            <a:off x="640080" y="1892808"/>
            <a:ext cx="5029200" cy="676656"/>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"'When Pip inherits his fortune, he moves to London and becomes a gentleman, distancing himself from Joe and Biddy and the life he used to know. This shows that class aspiration creates distance from one's origins.'"</a:t>
            </a:r>
            <a:endParaRPr lang="en-US" sz="1000" dirty="0"/>
          </a:p>
        </p:txBody>
      </p:sp>
      <p:sp>
        <p:nvSpPr>
          <p:cNvPr id="8" name="Text 6"/>
          <p:cNvSpPr/>
          <p:nvPr/>
        </p:nvSpPr>
        <p:spPr>
          <a:xfrm>
            <a:off x="5742432" y="1581912"/>
            <a:ext cx="2670048" cy="96926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Describes what happens. Every sentence is true and could have come from a summary. No specific language, no specific scene, no formal feature. Cannot support a literary argument because it hasn't named one.</a:t>
            </a:r>
            <a:endParaRPr lang="en-US" sz="950" dirty="0"/>
          </a:p>
        </p:txBody>
      </p:sp>
      <p:sp>
        <p:nvSpPr>
          <p:cNvPr id="9" name="Shape 7"/>
          <p:cNvSpPr/>
          <p:nvPr/>
        </p:nvSpPr>
        <p:spPr>
          <a:xfrm>
            <a:off x="457200" y="2715768"/>
            <a:ext cx="8229600" cy="1115568"/>
          </a:xfrm>
          <a:prstGeom prst="roundRect">
            <a:avLst>
              <a:gd name="adj" fmla="val 6557"/>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788920"/>
            <a:ext cx="7863840" cy="292608"/>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Scene-level evidence (functional)</a:t>
            </a:r>
            <a:endParaRPr lang="en-US" sz="1150" dirty="0"/>
          </a:p>
        </p:txBody>
      </p:sp>
      <p:sp>
        <p:nvSpPr>
          <p:cNvPr id="11" name="Text 9"/>
          <p:cNvSpPr/>
          <p:nvPr/>
        </p:nvSpPr>
        <p:spPr>
          <a:xfrm>
            <a:off x="640080" y="3099816"/>
            <a:ext cx="5029200" cy="676656"/>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"'When Pip visits Joe after becoming a gentleman, Dickens renders Pip's discomfort not through Pip's direct admission but through the narration's attention to physical detail — the way Pip notices Joe's 'clumsy manner of coming over to my side of the fireplace' and is unable to stop noticing it even as he tells himself he is happy to see Joe.'"</a:t>
            </a:r>
            <a:endParaRPr lang="en-US" sz="1000" dirty="0"/>
          </a:p>
        </p:txBody>
      </p:sp>
      <p:sp>
        <p:nvSpPr>
          <p:cNvPr id="12" name="Text 10"/>
          <p:cNvSpPr/>
          <p:nvPr/>
        </p:nvSpPr>
        <p:spPr>
          <a:xfrm>
            <a:off x="5742432" y="2788920"/>
            <a:ext cx="2670048" cy="96926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Names a specific scene. Quotes specific language. Identifies a formal choice (attention rendered through physical detail rather than direct admission). This evidence can support the mechanism claim.</a:t>
            </a:r>
            <a:endParaRPr lang="en-US" sz="950" dirty="0"/>
          </a:p>
        </p:txBody>
      </p:sp>
      <p:sp>
        <p:nvSpPr>
          <p:cNvPr id="13" name="Shape 11"/>
          <p:cNvSpPr/>
          <p:nvPr/>
        </p:nvSpPr>
        <p:spPr>
          <a:xfrm>
            <a:off x="457200" y="3922776"/>
            <a:ext cx="8229600" cy="1115568"/>
          </a:xfrm>
          <a:prstGeom prst="roundRect">
            <a:avLst>
              <a:gd name="adj" fmla="val 6557"/>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3995928"/>
            <a:ext cx="7863840" cy="292608"/>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Formal evidence (strongest)</a:t>
            </a:r>
            <a:endParaRPr lang="en-US" sz="1150" dirty="0"/>
          </a:p>
        </p:txBody>
      </p:sp>
      <p:sp>
        <p:nvSpPr>
          <p:cNvPr id="15" name="Text 13"/>
          <p:cNvSpPr/>
          <p:nvPr/>
        </p:nvSpPr>
        <p:spPr>
          <a:xfrm>
            <a:off x="640080" y="4306824"/>
            <a:ext cx="5029200" cy="676656"/>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"'The very grammar of Pip's retrospective narration marks the mechanism: 'I should have been happier there if I could have been easier there,' the adult narrator records — a sentence structured around the gap between the happiness he claims to want and the ease that would actually produce it, a gap that the retrospective narration can now articulate because Pip has learned exactly what he lacked.'"</a:t>
            </a:r>
            <a:endParaRPr lang="en-US" sz="1000" dirty="0"/>
          </a:p>
        </p:txBody>
      </p:sp>
      <p:sp>
        <p:nvSpPr>
          <p:cNvPr id="16" name="Text 14"/>
          <p:cNvSpPr/>
          <p:nvPr/>
        </p:nvSpPr>
        <p:spPr>
          <a:xfrm>
            <a:off x="5742432" y="3995928"/>
            <a:ext cx="2670048" cy="96926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Quotes specific language. Names a grammatical pattern (conditional structured around a gap). Explains what the language does (marks retrospective articulation of what he couldn't name at the time). This evidence argues, not just demonstrates.</a:t>
            </a:r>
            <a:endParaRPr lang="en-US" sz="9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Connecting Evidence to the Claim: The Commentary Move</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Every evidence sentence in an FRQ 3 essay must be followed by commentary that explains what the evidence does for the essay's specific literary claim — not what it means generally.</a:t>
            </a:r>
            <a:endParaRPr lang="en-US" sz="1400" dirty="0"/>
          </a:p>
        </p:txBody>
      </p:sp>
      <p:sp>
        <p:nvSpPr>
          <p:cNvPr id="5" name="Shape 3"/>
          <p:cNvSpPr/>
          <p:nvPr/>
        </p:nvSpPr>
        <p:spPr>
          <a:xfrm>
            <a:off x="457200" y="1444752"/>
            <a:ext cx="8229600" cy="475488"/>
          </a:xfrm>
          <a:prstGeom prst="roundRect">
            <a:avLst>
              <a:gd name="adj" fmla="val 15385"/>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274320"/>
          </a:xfrm>
          <a:prstGeom prst="rect">
            <a:avLst/>
          </a:prstGeom>
          <a:noFill/>
          <a:ln/>
        </p:spPr>
        <p:txBody>
          <a:bodyPr wrap="square" rtlCol="0" anchor="ctr"/>
          <a:lstStyle/>
          <a:p>
            <a:pPr indent="0" marL="0">
              <a:buNone/>
            </a:pPr>
            <a:r>
              <a:rPr lang="en-US" sz="1300" b="1" i="1" dirty="0">
                <a:solidFill>
                  <a:srgbClr val="FFFFFF"/>
                </a:solidFill>
                <a:latin typeface="Cambria" pitchFamily="34" charset="0"/>
                <a:ea typeface="Cambria" pitchFamily="34" charset="-122"/>
                <a:cs typeface="Cambria" pitchFamily="34" charset="-120"/>
              </a:rPr>
              <a:t>The commentary move: 'This choice [accomplishes X] because [specific mechanism], which [produces specific effect on reader/creates specific meaning in the work].'</a:t>
            </a:r>
            <a:endParaRPr lang="en-US" sz="1300" dirty="0"/>
          </a:p>
        </p:txBody>
      </p:sp>
      <p:sp>
        <p:nvSpPr>
          <p:cNvPr id="7" name="Shape 5"/>
          <p:cNvSpPr/>
          <p:nvPr/>
        </p:nvSpPr>
        <p:spPr>
          <a:xfrm>
            <a:off x="457200" y="2011680"/>
            <a:ext cx="8229600" cy="932688"/>
          </a:xfrm>
          <a:prstGeom prst="roundRect">
            <a:avLst>
              <a:gd name="adj" fmla="val 7843"/>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84832"/>
            <a:ext cx="786384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No commentary (0 pts Row B for this move)</a:t>
            </a:r>
            <a:endParaRPr lang="en-US" sz="1150" dirty="0"/>
          </a:p>
        </p:txBody>
      </p:sp>
      <p:sp>
        <p:nvSpPr>
          <p:cNvPr id="9" name="Text 7"/>
          <p:cNvSpPr/>
          <p:nvPr/>
        </p:nvSpPr>
        <p:spPr>
          <a:xfrm>
            <a:off x="640080" y="2395728"/>
            <a:ext cx="4937760" cy="512064"/>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"'Dickens writes: "I should have been happier there if I could have been easier there." This is an example of Pip's class anxiety.'"</a:t>
            </a:r>
            <a:endParaRPr lang="en-US" sz="1000" dirty="0"/>
          </a:p>
        </p:txBody>
      </p:sp>
      <p:sp>
        <p:nvSpPr>
          <p:cNvPr id="10" name="Text 8"/>
          <p:cNvSpPr/>
          <p:nvPr/>
        </p:nvSpPr>
        <p:spPr>
          <a:xfrm>
            <a:off x="5650992" y="2084832"/>
            <a:ext cx="2852928" cy="7863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Evidence is quoted but not analyzed. 'This is an example of X' is not commentary — it is labeling. The evidence has been attached to the thesis without explanation of how it supports it.</a:t>
            </a:r>
            <a:endParaRPr lang="en-US" sz="950" dirty="0"/>
          </a:p>
        </p:txBody>
      </p:sp>
      <p:sp>
        <p:nvSpPr>
          <p:cNvPr id="11" name="Shape 9"/>
          <p:cNvSpPr/>
          <p:nvPr/>
        </p:nvSpPr>
        <p:spPr>
          <a:xfrm>
            <a:off x="457200" y="3035808"/>
            <a:ext cx="8229600" cy="932688"/>
          </a:xfrm>
          <a:prstGeom prst="roundRect">
            <a:avLst>
              <a:gd name="adj" fmla="val 7843"/>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108960"/>
            <a:ext cx="786384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Summary commentary (1–2 pts row)</a:t>
            </a:r>
            <a:endParaRPr lang="en-US" sz="1150" dirty="0"/>
          </a:p>
        </p:txBody>
      </p:sp>
      <p:sp>
        <p:nvSpPr>
          <p:cNvPr id="13" name="Text 11"/>
          <p:cNvSpPr/>
          <p:nvPr/>
        </p:nvSpPr>
        <p:spPr>
          <a:xfrm>
            <a:off x="640080" y="3419856"/>
            <a:ext cx="4937760" cy="512064"/>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"'Dickens writes: "I should have been happier there if I could have been easier there." This shows that Pip cannot be comfortable with Joe because he has absorbed class values that make him see Joe as beneath him.'"</a:t>
            </a:r>
            <a:endParaRPr lang="en-US" sz="1000" dirty="0"/>
          </a:p>
        </p:txBody>
      </p:sp>
      <p:sp>
        <p:nvSpPr>
          <p:cNvPr id="14" name="Text 12"/>
          <p:cNvSpPr/>
          <p:nvPr/>
        </p:nvSpPr>
        <p:spPr>
          <a:xfrm>
            <a:off x="5650992" y="3108960"/>
            <a:ext cx="2852928" cy="7863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The commentary explains what happens (Pip can't be comfortable) but not what the specific language does (the conditional grammar, the distinction between 'happier' and 'easier'). Still at the level of what the text says, not what it does.</a:t>
            </a:r>
            <a:endParaRPr lang="en-US" sz="950" dirty="0"/>
          </a:p>
        </p:txBody>
      </p:sp>
      <p:sp>
        <p:nvSpPr>
          <p:cNvPr id="15" name="Shape 13"/>
          <p:cNvSpPr/>
          <p:nvPr/>
        </p:nvSpPr>
        <p:spPr>
          <a:xfrm>
            <a:off x="457200" y="4059936"/>
            <a:ext cx="8229600" cy="932688"/>
          </a:xfrm>
          <a:prstGeom prst="roundRect">
            <a:avLst>
              <a:gd name="adj" fmla="val 7843"/>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133088"/>
            <a:ext cx="7863840" cy="292608"/>
          </a:xfrm>
          <a:prstGeom prst="rect">
            <a:avLst/>
          </a:prstGeom>
          <a:noFill/>
          <a:ln/>
        </p:spPr>
        <p:txBody>
          <a:bodyPr wrap="square" rtlCol="0" anchor="ctr"/>
          <a:lstStyle/>
          <a:p>
            <a:pPr indent="0" marL="0">
              <a:buNone/>
            </a:pPr>
            <a:r>
              <a:rPr lang="en-US" sz="1150" b="1" dirty="0">
                <a:solidFill>
                  <a:srgbClr val="1A1040"/>
                </a:solidFill>
                <a:latin typeface="Calibri" pitchFamily="34" charset="0"/>
                <a:ea typeface="Calibri" pitchFamily="34" charset="-122"/>
                <a:cs typeface="Calibri" pitchFamily="34" charset="-120"/>
              </a:rPr>
              <a:t>Literary commentary (3–4 pts row)</a:t>
            </a:r>
            <a:endParaRPr lang="en-US" sz="1150" dirty="0"/>
          </a:p>
        </p:txBody>
      </p:sp>
      <p:sp>
        <p:nvSpPr>
          <p:cNvPr id="17" name="Text 15"/>
          <p:cNvSpPr/>
          <p:nvPr/>
        </p:nvSpPr>
        <p:spPr>
          <a:xfrm>
            <a:off x="640080" y="4443984"/>
            <a:ext cx="4937760" cy="512064"/>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"'Dickens writes: "I should have been happier there if I could have been easier there." The conditional structure of this sentence — happiness dependent on ease, ease absent — names a distinction Pip is making between the claimed desire (to be happy with Joe) and the actual deficit (the ease that class aspiration has made impossible). The adult narrator's ability to articulate this distinction retrospectively is itself the evidence: Pip has learned the grammar of class discomfort so well that he can now map it exactly, which means the aspiration has not removed the anxiety but refined it.',"</a:t>
            </a:r>
            <a:endParaRPr lang="en-US" sz="1000" dirty="0"/>
          </a:p>
        </p:txBody>
      </p:sp>
      <p:sp>
        <p:nvSpPr>
          <p:cNvPr id="18" name="Text 16"/>
          <p:cNvSpPr/>
          <p:nvPr/>
        </p:nvSpPr>
        <p:spPr>
          <a:xfrm>
            <a:off x="5650992" y="4133088"/>
            <a:ext cx="2852928" cy="7863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Names the grammatical feature (conditional dependent on absence). Explains what it does (names the distinction between claimed and actual desire). Connects to the thesis claim (the aspiration has not removed anxiety but refined it). The evidence argues.</a:t>
            </a:r>
            <a:endParaRPr lang="en-US" sz="95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 Sophistication Move in FRQ 3: Extending the Argument</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The Row C sophistication point in FRQ 3 is earned when the essay demonstrates an understanding of the work's complexity that goes beyond what the thesis explicitly claimed.</a:t>
            </a:r>
            <a:endParaRPr lang="en-US" sz="1400" dirty="0"/>
          </a:p>
        </p:txBody>
      </p:sp>
      <p:sp>
        <p:nvSpPr>
          <p:cNvPr id="5" name="Shape 3"/>
          <p:cNvSpPr/>
          <p:nvPr/>
        </p:nvSpPr>
        <p:spPr>
          <a:xfrm>
            <a:off x="457200" y="1417320"/>
            <a:ext cx="8229600" cy="1152144"/>
          </a:xfrm>
          <a:prstGeom prst="roundRect">
            <a:avLst>
              <a:gd name="adj" fmla="val 6349"/>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The counter-argument the text itself makes</a:t>
            </a:r>
            <a:endParaRPr lang="en-US" sz="1200" dirty="0"/>
          </a:p>
        </p:txBody>
      </p:sp>
      <p:sp>
        <p:nvSpPr>
          <p:cNvPr id="7" name="Text 5"/>
          <p:cNvSpPr/>
          <p:nvPr/>
        </p:nvSpPr>
        <p:spPr>
          <a:xfrm>
            <a:off x="640080" y="1819656"/>
            <a:ext cx="466344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Name a moment in the text that appears to contradict or complicate the essay's central claim — and explain why the complication strengthens rather than undermines the argument. A thesis about how retrospective narration reveals class anxiety is more sophisticated when it acknowledges a moment where the narration succeeds in transcending the anxiety — and explains what that success costs.</a:t>
            </a:r>
            <a:endParaRPr lang="en-US" sz="1050" dirty="0"/>
          </a:p>
        </p:txBody>
      </p:sp>
      <p:sp>
        <p:nvSpPr>
          <p:cNvPr id="8" name="Shape 6"/>
          <p:cNvSpPr/>
          <p:nvPr/>
        </p:nvSpPr>
        <p:spPr>
          <a:xfrm>
            <a:off x="5376672" y="1490472"/>
            <a:ext cx="3127248" cy="1005840"/>
          </a:xfrm>
          <a:prstGeom prst="roundRect">
            <a:avLst>
              <a:gd name="adj" fmla="val 7273"/>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522976" y="1527048"/>
            <a:ext cx="2834640" cy="932688"/>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'Pip's narration does occasionally achieve the easy relationship he claims to want — most notably in the scene of his reunion with Herbert Pocket, where the retrospective voice drops its defensive irony. But the exception makes the rule visible: the ease with Herbert is available precisely because Herbert does not mark Pip's class origins. The thesis holds at the cost of this qualification.'</a:t>
            </a:r>
            <a:endParaRPr lang="en-US" sz="950" dirty="0"/>
          </a:p>
        </p:txBody>
      </p:sp>
      <p:sp>
        <p:nvSpPr>
          <p:cNvPr id="10" name="Shape 8"/>
          <p:cNvSpPr/>
          <p:nvPr/>
        </p:nvSpPr>
        <p:spPr>
          <a:xfrm>
            <a:off x="457200" y="2660904"/>
            <a:ext cx="8229600" cy="1152144"/>
          </a:xfrm>
          <a:prstGeom prst="roundRect">
            <a:avLst>
              <a:gd name="adj" fmla="val 6349"/>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34056"/>
            <a:ext cx="786384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Implications beyond the text</a:t>
            </a:r>
            <a:endParaRPr lang="en-US" sz="1200" dirty="0"/>
          </a:p>
        </p:txBody>
      </p:sp>
      <p:sp>
        <p:nvSpPr>
          <p:cNvPr id="12" name="Text 10"/>
          <p:cNvSpPr/>
          <p:nvPr/>
        </p:nvSpPr>
        <p:spPr>
          <a:xfrm>
            <a:off x="640080" y="3063240"/>
            <a:ext cx="466344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Extend the argument's logic to what it implies about the concept, human experience, or the work's relationship to its cultural moment — claims that the essay's analysis supports but did not require. Not speculation, but logical extension of what has been argued.</a:t>
            </a:r>
            <a:endParaRPr lang="en-US" sz="1050" dirty="0"/>
          </a:p>
        </p:txBody>
      </p:sp>
      <p:sp>
        <p:nvSpPr>
          <p:cNvPr id="13" name="Shape 11"/>
          <p:cNvSpPr/>
          <p:nvPr/>
        </p:nvSpPr>
        <p:spPr>
          <a:xfrm>
            <a:off x="5376672" y="2734056"/>
            <a:ext cx="3127248" cy="1005840"/>
          </a:xfrm>
          <a:prstGeom prst="roundRect">
            <a:avLst>
              <a:gd name="adj" fmla="val 7273"/>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522976" y="2770632"/>
            <a:ext cx="2834640" cy="932688"/>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class anxiety Dickens renders is not a failure of character but a feature of the class system itself — one that generates aspirants and then ensures they can never fully arrive, because 'arrival' would eliminate the very anxiety that motivates the aspiration. Dickens's formal choices reveal not just Pip's psychology but the mechanism of class reproduction.'</a:t>
            </a:r>
            <a:endParaRPr lang="en-US" sz="950" dirty="0"/>
          </a:p>
        </p:txBody>
      </p:sp>
      <p:sp>
        <p:nvSpPr>
          <p:cNvPr id="15" name="Shape 13"/>
          <p:cNvSpPr/>
          <p:nvPr/>
        </p:nvSpPr>
        <p:spPr>
          <a:xfrm>
            <a:off x="457200" y="3904488"/>
            <a:ext cx="8229600" cy="1152144"/>
          </a:xfrm>
          <a:prstGeom prst="roundRect">
            <a:avLst>
              <a:gd name="adj" fmla="val 6349"/>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977640"/>
            <a:ext cx="7863840" cy="310896"/>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The formal complexity the essay's readings have revealed</a:t>
            </a:r>
            <a:endParaRPr lang="en-US" sz="1200" dirty="0"/>
          </a:p>
        </p:txBody>
      </p:sp>
      <p:sp>
        <p:nvSpPr>
          <p:cNvPr id="17" name="Text 15"/>
          <p:cNvSpPr/>
          <p:nvPr/>
        </p:nvSpPr>
        <p:spPr>
          <a:xfrm>
            <a:off x="640080" y="4306824"/>
            <a:ext cx="466344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A sophisticated FRQ 3 essay sometimes earns Row C by demonstrating that the formal choices it has analyzed are more complexly organized than a single reading of the thesis would predict — that the technique does multiple things simultaneously, that the mechanism operates in more than one direction.</a:t>
            </a:r>
            <a:endParaRPr lang="en-US" sz="1050" dirty="0"/>
          </a:p>
        </p:txBody>
      </p:sp>
      <p:sp>
        <p:nvSpPr>
          <p:cNvPr id="18" name="Shape 16"/>
          <p:cNvSpPr/>
          <p:nvPr/>
        </p:nvSpPr>
        <p:spPr>
          <a:xfrm>
            <a:off x="5376672" y="3977640"/>
            <a:ext cx="3127248" cy="1005840"/>
          </a:xfrm>
          <a:prstGeom prst="roundRect">
            <a:avLst>
              <a:gd name="adj" fmla="val 7273"/>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522976" y="4014216"/>
            <a:ext cx="2834640" cy="932688"/>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'Pip's retrospective narration simultaneously enables the class critique and is itself the product of class aspiration: the adult narrator's language is precisely the elevated, controlled prose that a gentleman produces. The critique of class aspiration is written in the language class aspiration made possible. This does not undermine the essay's argument — it demonstrates that Dickens has constructed a formal irony that exceeds what any character in the novel can see.'</a:t>
            </a:r>
            <a:endParaRPr lang="en-US" sz="9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a:t>
            </a:r>
            <a:endParaRPr lang="en-US" sz="20000" dirty="0"/>
          </a:p>
        </p:txBody>
      </p:sp>
      <p:sp>
        <p:nvSpPr>
          <p:cNvPr id="3" name="Shape 1"/>
          <p:cNvSpPr/>
          <p:nvPr/>
        </p:nvSpPr>
        <p:spPr>
          <a:xfrm>
            <a:off x="-731520" y="-731520"/>
            <a:ext cx="4114800" cy="4114800"/>
          </a:xfrm>
          <a:prstGeom prst="ellipse">
            <a:avLst/>
          </a:prstGeom>
          <a:solidFill>
            <a:srgbClr val="6D28D9">
              <a:alpha val="12000"/>
            </a:srgbClr>
          </a:solidFill>
          <a:ln w="12700">
            <a:solidFill>
              <a:srgbClr val="6D28D9">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Text Preparation Guide</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C4B5FD"/>
                </a:solidFill>
                <a:latin typeface="Calibri" pitchFamily="34" charset="0"/>
                <a:ea typeface="Calibri" pitchFamily="34" charset="-122"/>
                <a:cs typeface="Calibri" pitchFamily="34" charset="-120"/>
              </a:rPr>
              <a:t>How to build a 'prepared texts' repertoire before the exam</a:t>
            </a:r>
            <a:endParaRPr lang="en-US" sz="1650" dirty="0"/>
          </a:p>
        </p:txBody>
      </p:sp>
      <p:sp>
        <p:nvSpPr>
          <p:cNvPr id="6" name="Shape 4"/>
          <p:cNvSpPr/>
          <p:nvPr/>
        </p:nvSpPr>
        <p:spPr>
          <a:xfrm>
            <a:off x="594360" y="4517136"/>
            <a:ext cx="182880" cy="182880"/>
          </a:xfrm>
          <a:prstGeom prst="ellipse">
            <a:avLst/>
          </a:prstGeom>
          <a:solidFill>
            <a:srgbClr val="6D28D9"/>
          </a:solidFill>
          <a:ln w="12700">
            <a:solidFill>
              <a:srgbClr val="6D28D9"/>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How to Prepare a Text: The Five-Step Framework</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Preparation is the work that makes the 90-second selection decision possible. A prepared text is one you can connect to a concept prompt with a thesis framework already in place.</a:t>
            </a:r>
            <a:endParaRPr lang="en-US" sz="1400" dirty="0"/>
          </a:p>
        </p:txBody>
      </p:sp>
      <p:sp>
        <p:nvSpPr>
          <p:cNvPr id="5" name="Shape 3"/>
          <p:cNvSpPr/>
          <p:nvPr/>
        </p:nvSpPr>
        <p:spPr>
          <a:xfrm>
            <a:off x="457200" y="1417320"/>
            <a:ext cx="8229600" cy="676656"/>
          </a:xfrm>
          <a:prstGeom prst="roundRect">
            <a:avLst>
              <a:gd name="adj" fmla="val 10811"/>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08760"/>
            <a:ext cx="310896" cy="310896"/>
          </a:xfrm>
          <a:prstGeom prst="ellipse">
            <a:avLst/>
          </a:prstGeom>
          <a:solidFill>
            <a:srgbClr val="6D28D9"/>
          </a:solidFill>
          <a:ln w="12700">
            <a:solidFill>
              <a:srgbClr val="6D28D9"/>
            </a:solidFill>
            <a:prstDash val="solid"/>
          </a:ln>
        </p:spPr>
      </p:sp>
      <p:sp>
        <p:nvSpPr>
          <p:cNvPr id="7" name="Text 5"/>
          <p:cNvSpPr/>
          <p:nvPr/>
        </p:nvSpPr>
        <p:spPr>
          <a:xfrm>
            <a:off x="621792" y="150876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8" name="Text 6"/>
          <p:cNvSpPr/>
          <p:nvPr/>
        </p:nvSpPr>
        <p:spPr>
          <a:xfrm>
            <a:off x="1005840" y="1490472"/>
            <a:ext cx="237744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Identify the text's central formal choices</a:t>
            </a:r>
            <a:endParaRPr lang="en-US" sz="1100" dirty="0"/>
          </a:p>
        </p:txBody>
      </p:sp>
      <p:sp>
        <p:nvSpPr>
          <p:cNvPr id="9" name="Text 7"/>
          <p:cNvSpPr/>
          <p:nvPr/>
        </p:nvSpPr>
        <p:spPr>
          <a:xfrm>
            <a:off x="3456432" y="1490472"/>
            <a:ext cx="5047488" cy="58521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What is unusual or deliberate about how this text is narrated? What structural choices does it make? What language patterns distinguish it? These are the features that will appear in any literary argument about this text. List three to five.</a:t>
            </a:r>
            <a:endParaRPr lang="en-US" sz="1050" dirty="0"/>
          </a:p>
        </p:txBody>
      </p:sp>
      <p:sp>
        <p:nvSpPr>
          <p:cNvPr id="10" name="Shape 8"/>
          <p:cNvSpPr/>
          <p:nvPr/>
        </p:nvSpPr>
        <p:spPr>
          <a:xfrm>
            <a:off x="457200" y="2167128"/>
            <a:ext cx="8229600" cy="676656"/>
          </a:xfrm>
          <a:prstGeom prst="roundRect">
            <a:avLst>
              <a:gd name="adj" fmla="val 10811"/>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621792" y="2258568"/>
            <a:ext cx="310896" cy="310896"/>
          </a:xfrm>
          <a:prstGeom prst="ellipse">
            <a:avLst/>
          </a:prstGeom>
          <a:solidFill>
            <a:srgbClr val="6D28D9"/>
          </a:solidFill>
          <a:ln w="12700">
            <a:solidFill>
              <a:srgbClr val="6D28D9"/>
            </a:solidFill>
            <a:prstDash val="solid"/>
          </a:ln>
        </p:spPr>
      </p:sp>
      <p:sp>
        <p:nvSpPr>
          <p:cNvPr id="12" name="Text 10"/>
          <p:cNvSpPr/>
          <p:nvPr/>
        </p:nvSpPr>
        <p:spPr>
          <a:xfrm>
            <a:off x="621792" y="225856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3" name="Text 11"/>
          <p:cNvSpPr/>
          <p:nvPr/>
        </p:nvSpPr>
        <p:spPr>
          <a:xfrm>
            <a:off x="1005840" y="2240280"/>
            <a:ext cx="237744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Map formal choices to concept categories</a:t>
            </a:r>
            <a:endParaRPr lang="en-US" sz="1100" dirty="0"/>
          </a:p>
        </p:txBody>
      </p:sp>
      <p:sp>
        <p:nvSpPr>
          <p:cNvPr id="14" name="Text 12"/>
          <p:cNvSpPr/>
          <p:nvPr/>
        </p:nvSpPr>
        <p:spPr>
          <a:xfrm>
            <a:off x="3456432" y="2240280"/>
            <a:ext cx="5047488" cy="58521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For each formal feature, ask: which of the six concept categories does this feature engage with? A fragmented retrospective narration might engage with memory, trauma, and individual vs. society. An ironic narrative voice might engage with power, complicity, and moral ambiguity. One feature can map to multiple categories.</a:t>
            </a:r>
            <a:endParaRPr lang="en-US" sz="1050" dirty="0"/>
          </a:p>
        </p:txBody>
      </p:sp>
      <p:sp>
        <p:nvSpPr>
          <p:cNvPr id="15" name="Shape 13"/>
          <p:cNvSpPr/>
          <p:nvPr/>
        </p:nvSpPr>
        <p:spPr>
          <a:xfrm>
            <a:off x="457200" y="2916936"/>
            <a:ext cx="8229600" cy="676656"/>
          </a:xfrm>
          <a:prstGeom prst="roundRect">
            <a:avLst>
              <a:gd name="adj" fmla="val 10811"/>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621792" y="3008376"/>
            <a:ext cx="310896" cy="310896"/>
          </a:xfrm>
          <a:prstGeom prst="ellipse">
            <a:avLst/>
          </a:prstGeom>
          <a:solidFill>
            <a:srgbClr val="6D28D9"/>
          </a:solidFill>
          <a:ln w="12700">
            <a:solidFill>
              <a:srgbClr val="6D28D9"/>
            </a:solidFill>
            <a:prstDash val="solid"/>
          </a:ln>
        </p:spPr>
      </p:sp>
      <p:sp>
        <p:nvSpPr>
          <p:cNvPr id="17" name="Text 15"/>
          <p:cNvSpPr/>
          <p:nvPr/>
        </p:nvSpPr>
        <p:spPr>
          <a:xfrm>
            <a:off x="621792" y="3008376"/>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8" name="Text 16"/>
          <p:cNvSpPr/>
          <p:nvPr/>
        </p:nvSpPr>
        <p:spPr>
          <a:xfrm>
            <a:off x="1005840" y="2990088"/>
            <a:ext cx="237744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Identify three key scenes, each with specific language</a:t>
            </a:r>
            <a:endParaRPr lang="en-US" sz="1100" dirty="0"/>
          </a:p>
        </p:txBody>
      </p:sp>
      <p:sp>
        <p:nvSpPr>
          <p:cNvPr id="19" name="Text 17"/>
          <p:cNvSpPr/>
          <p:nvPr/>
        </p:nvSpPr>
        <p:spPr>
          <a:xfrm>
            <a:off x="3456432" y="2990088"/>
            <a:ext cx="5047488" cy="58521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For each concept category you've mapped the text to, identify three scenes or passages that engage with the concept through formal choices. For each scene, note specific language that can be quoted or closely paraphrased. These are your evidence anchors.</a:t>
            </a:r>
            <a:endParaRPr lang="en-US" sz="1050" dirty="0"/>
          </a:p>
        </p:txBody>
      </p:sp>
      <p:sp>
        <p:nvSpPr>
          <p:cNvPr id="20" name="Shape 18"/>
          <p:cNvSpPr/>
          <p:nvPr/>
        </p:nvSpPr>
        <p:spPr>
          <a:xfrm>
            <a:off x="457200" y="3666744"/>
            <a:ext cx="8229600" cy="676656"/>
          </a:xfrm>
          <a:prstGeom prst="roundRect">
            <a:avLst>
              <a:gd name="adj" fmla="val 10811"/>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621792" y="3758184"/>
            <a:ext cx="310896" cy="310896"/>
          </a:xfrm>
          <a:prstGeom prst="ellipse">
            <a:avLst/>
          </a:prstGeom>
          <a:solidFill>
            <a:srgbClr val="6D28D9"/>
          </a:solidFill>
          <a:ln w="12700">
            <a:solidFill>
              <a:srgbClr val="6D28D9"/>
            </a:solidFill>
            <a:prstDash val="solid"/>
          </a:ln>
        </p:spPr>
      </p:sp>
      <p:sp>
        <p:nvSpPr>
          <p:cNvPr id="22" name="Text 20"/>
          <p:cNvSpPr/>
          <p:nvPr/>
        </p:nvSpPr>
        <p:spPr>
          <a:xfrm>
            <a:off x="621792" y="375818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3" name="Text 21"/>
          <p:cNvSpPr/>
          <p:nvPr/>
        </p:nvSpPr>
        <p:spPr>
          <a:xfrm>
            <a:off x="1005840" y="3739896"/>
            <a:ext cx="237744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Draft one thesis framework per concept category</a:t>
            </a:r>
            <a:endParaRPr lang="en-US" sz="1100" dirty="0"/>
          </a:p>
        </p:txBody>
      </p:sp>
      <p:sp>
        <p:nvSpPr>
          <p:cNvPr id="24" name="Text 22"/>
          <p:cNvSpPr/>
          <p:nvPr/>
        </p:nvSpPr>
        <p:spPr>
          <a:xfrm>
            <a:off x="3456432" y="3739896"/>
            <a:ext cx="5047488" cy="58521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A thesis framework is a sentence with blanks: '[Text] uses [formal feature] to argue that [concept] [specific claim] — achieved through [mechanism].' Fill the blanks for each concept category. You will adapt these on exam day, not construct them from scratch.</a:t>
            </a:r>
            <a:endParaRPr lang="en-US" sz="1050" dirty="0"/>
          </a:p>
        </p:txBody>
      </p:sp>
      <p:sp>
        <p:nvSpPr>
          <p:cNvPr id="25" name="Shape 23"/>
          <p:cNvSpPr/>
          <p:nvPr/>
        </p:nvSpPr>
        <p:spPr>
          <a:xfrm>
            <a:off x="457200" y="4416552"/>
            <a:ext cx="8229600" cy="676656"/>
          </a:xfrm>
          <a:prstGeom prst="roundRect">
            <a:avLst>
              <a:gd name="adj" fmla="val 10811"/>
            </a:avLst>
          </a:prstGeom>
          <a:solidFill>
            <a:srgbClr val="DBEA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6" name="Shape 24"/>
          <p:cNvSpPr/>
          <p:nvPr/>
        </p:nvSpPr>
        <p:spPr>
          <a:xfrm>
            <a:off x="621792" y="4507992"/>
            <a:ext cx="310896" cy="310896"/>
          </a:xfrm>
          <a:prstGeom prst="ellipse">
            <a:avLst/>
          </a:prstGeom>
          <a:solidFill>
            <a:srgbClr val="6D28D9"/>
          </a:solidFill>
          <a:ln w="12700">
            <a:solidFill>
              <a:srgbClr val="6D28D9"/>
            </a:solidFill>
            <a:prstDash val="solid"/>
          </a:ln>
        </p:spPr>
      </p:sp>
      <p:sp>
        <p:nvSpPr>
          <p:cNvPr id="27" name="Text 25"/>
          <p:cNvSpPr/>
          <p:nvPr/>
        </p:nvSpPr>
        <p:spPr>
          <a:xfrm>
            <a:off x="621792" y="450799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28" name="Text 26"/>
          <p:cNvSpPr/>
          <p:nvPr/>
        </p:nvSpPr>
        <p:spPr>
          <a:xfrm>
            <a:off x="1005840" y="4489704"/>
            <a:ext cx="2377440"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Identify the text's sophistication potential</a:t>
            </a:r>
            <a:endParaRPr lang="en-US" sz="1100" dirty="0"/>
          </a:p>
        </p:txBody>
      </p:sp>
      <p:sp>
        <p:nvSpPr>
          <p:cNvPr id="29" name="Text 27"/>
          <p:cNvSpPr/>
          <p:nvPr/>
        </p:nvSpPr>
        <p:spPr>
          <a:xfrm>
            <a:off x="3456432" y="4489704"/>
            <a:ext cx="5047488" cy="585216"/>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For each concept mapping, identify the counter-argument the text makes or the formal irony it contains. This is your Row C ammunition. What does the text do with the concept that would complicate or deepen a straight reading of the thesis?</a:t>
            </a:r>
            <a:endParaRPr lang="en-US" sz="10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Worked Preparation Example: Beloved by Toni Morrison</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6B7280"/>
                </a:solidFill>
                <a:latin typeface="Calibri" pitchFamily="34" charset="0"/>
                <a:ea typeface="Calibri" pitchFamily="34" charset="-122"/>
                <a:cs typeface="Calibri" pitchFamily="34" charset="-120"/>
              </a:rPr>
              <a:t>This is what a prepared text entry looks like. Students build one of these for each text in their repertoire.</a:t>
            </a:r>
            <a:endParaRPr lang="en-US" sz="1350" dirty="0"/>
          </a:p>
        </p:txBody>
      </p:sp>
      <p:sp>
        <p:nvSpPr>
          <p:cNvPr id="5" name="Shape 3"/>
          <p:cNvSpPr/>
          <p:nvPr/>
        </p:nvSpPr>
        <p:spPr>
          <a:xfrm>
            <a:off x="457200" y="1353312"/>
            <a:ext cx="8229600" cy="310896"/>
          </a:xfrm>
          <a:prstGeom prst="roundRect">
            <a:avLst>
              <a:gd name="adj" fmla="val 23529"/>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08176"/>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BELOVED  |  Toni Morrison  |  Primary concept strengths: Loss/Memory, Past and Its Effects, Power and Complicity</a:t>
            </a:r>
            <a:endParaRPr lang="en-US" sz="1100" dirty="0"/>
          </a:p>
        </p:txBody>
      </p:sp>
      <p:graphicFrame>
        <p:nvGraphicFramePr>
          <p:cNvPr id="30" name="Table 0"/>
          <p:cNvGraphicFramePr>
            <a:graphicFrameLocks noGrp="1"/>
          </p:cNvGraphicFramePr>
          <p:nvPr>
            <p:extLst>
              <p:ext uri="{D42A27DB-BD31-4B8C-83A1-F6EECF244321}">
                <p14:modId xmlns:p14="http://schemas.microsoft.com/office/powerpoint/2010/main" val="1579011935"/>
              </p:ext>
            </p:extLst>
          </p:nvPr>
        </p:nvGraphicFramePr>
        <p:xfrm>
          <a:off x="457200" y="1737360"/>
          <a:ext cx="8229600" cy="3364992"/>
        </p:xfrm>
        <a:graphic>
          <a:graphicData uri="http://schemas.openxmlformats.org/drawingml/2006/table">
            <a:tbl>
              <a:tblPr/>
              <a:tblGrid>
                <a:gridCol w="1645920"/>
                <a:gridCol w="1737360"/>
                <a:gridCol w="2011680"/>
                <a:gridCol w="2834640"/>
              </a:tblGrid>
              <a:tr h="841248">
                <a:tc>
                  <a:txBody>
                    <a:bodyPr/>
                    <a:lstStyle/>
                    <a:p>
                      <a:pPr indent="0" marL="0">
                        <a:buNone/>
                      </a:pPr>
                      <a:r>
                        <a:rPr lang="en-US" sz="1050" b="1" dirty="0">
                          <a:solidFill>
                            <a:srgbClr val="6D28D9"/>
                          </a:solidFill>
                        </a:rPr>
                        <a:t>Formal feature</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1050" b="1" dirty="0">
                          <a:solidFill>
                            <a:srgbClr val="6D28D9"/>
                          </a:solidFill>
                        </a:rPr>
                        <a:t>Concept mapping</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1050" b="1" dirty="0">
                          <a:solidFill>
                            <a:srgbClr val="6D28D9"/>
                          </a:solidFill>
                        </a:rPr>
                        <a:t>Key evidence anchor</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1050" b="1" dirty="0">
                          <a:solidFill>
                            <a:srgbClr val="6D28D9"/>
                          </a:solidFill>
                        </a:rPr>
                        <a:t>Thesis framework</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r>
              <a:tr h="841248">
                <a:tc>
                  <a:txBody>
                    <a:bodyPr/>
                    <a:lstStyle/>
                    <a:p>
                      <a:pPr indent="0" marL="0">
                        <a:buNone/>
                      </a:pPr>
                      <a:r>
                        <a:rPr lang="en-US" sz="950" dirty="0">
                          <a:solidFill>
                            <a:srgbClr val="1E1B4B"/>
                          </a:solidFill>
                        </a:rPr>
                        <a:t>Beloved's fractured, non-linear interior monologue (resists grammatical continuity of selfhood)</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950" dirty="0">
                          <a:solidFill>
                            <a:srgbClr val="1E1B4B"/>
                          </a:solidFill>
                        </a:rPr>
                        <a:t>Loss/Memory: the destruction of a continuous self. Individual vs. Society: the system that made this destruction necessary.</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950" i="1" dirty="0">
                          <a:solidFill>
                            <a:srgbClr val="1E1B4B"/>
                          </a:solidFill>
                        </a:rPr>
                        <a:t>Beloved's interior chapter: 'I am not separate from her there is no place where I stop her face is my own... I am not separate from her'</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950" dirty="0">
                          <a:solidFill>
                            <a:srgbClr val="1E1B4B"/>
                          </a:solidFill>
                        </a:rPr>
                        <a:t>Morrison uses Beloved's syntactically fragmented interiority to make the reader experience incomprehension as the cognitive correlate of what slavery imposed: the destruction of a legible self.</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r h="841248">
                <a:tc>
                  <a:txBody>
                    <a:bodyPr/>
                    <a:lstStyle/>
                    <a:p>
                      <a:pPr indent="0" marL="0">
                        <a:buNone/>
                      </a:pPr>
                      <a:r>
                        <a:rPr lang="en-US" sz="950" dirty="0">
                          <a:solidFill>
                            <a:srgbClr val="1E1B4B"/>
                          </a:solidFill>
                        </a:rPr>
                        <a:t>Non-linear plot structure (past interrupts present without warning)</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950" dirty="0">
                          <a:solidFill>
                            <a:srgbClr val="1E1B4B"/>
                          </a:solidFill>
                        </a:rPr>
                        <a:t>Past and Its Effects: the past has literal power over the present. Memory as both trauma and preservation.</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950" i="1" dirty="0">
                          <a:solidFill>
                            <a:srgbClr val="1E1B4B"/>
                          </a:solidFill>
                        </a:rPr>
                        <a:t>The 124 opening. The gradual revelation of the infanticide. The way the past arrives before the reader understands it.</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950" dirty="0">
                          <a:solidFill>
                            <a:srgbClr val="1E1B4B"/>
                          </a:solidFill>
                        </a:rPr>
                        <a:t>Morrison's refusal to narrate the past chronologically forces the reader to encounter its effects before its causes — replicating Sethe's own experience of living with a trauma that precedes her ability to explain it.</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r h="841248">
                <a:tc>
                  <a:txBody>
                    <a:bodyPr/>
                    <a:lstStyle/>
                    <a:p>
                      <a:pPr indent="0" marL="0">
                        <a:buNone/>
                      </a:pPr>
                      <a:r>
                        <a:rPr lang="en-US" sz="950" dirty="0">
                          <a:solidFill>
                            <a:srgbClr val="1E1B4B"/>
                          </a:solidFill>
                        </a:rPr>
                        <a:t>Sethe's narration of the infanticide in passive/abstract terms</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950" dirty="0">
                          <a:solidFill>
                            <a:srgbClr val="1E1B4B"/>
                          </a:solidFill>
                        </a:rPr>
                        <a:t>Moral Ambiguity: an impossible choice without clean moral outcome. Power and Complicity: the system that created the impossible choice.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950" i="1" dirty="0">
                          <a:solidFill>
                            <a:srgbClr val="1E1B4B"/>
                          </a:solidFill>
                        </a:rPr>
                        <a:t>'I took and put my babies where they'd be safe' — the euphemism that the novel forces the reader to decode.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950" dirty="0">
                          <a:solidFill>
                            <a:srgbClr val="1E1B4B"/>
                          </a:solidFill>
                        </a:rPr>
                        <a:t>Morrison renders Sethe's account of the infanticide in language that resists direct naming, forcing the reader to reconstruct the act from its euphemisms — enacting the impossibility of judging a choice made under conditions that precluded any unjudgeable option.</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Learning Objectives</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dirty="0">
                <a:solidFill>
                  <a:srgbClr val="6B7280"/>
                </a:solidFill>
                <a:latin typeface="Calibri" pitchFamily="34" charset="0"/>
                <a:ea typeface="Calibri" pitchFamily="34" charset="-122"/>
                <a:cs typeface="Calibri" pitchFamily="34" charset="-120"/>
              </a:rPr>
              <a:t>By the end of this lesson, students will be able to:</a:t>
            </a:r>
            <a:endParaRPr lang="en-US" sz="1350" dirty="0"/>
          </a:p>
        </p:txBody>
      </p:sp>
      <p:sp>
        <p:nvSpPr>
          <p:cNvPr id="5" name="Shape 3"/>
          <p:cNvSpPr/>
          <p:nvPr/>
        </p:nvSpPr>
        <p:spPr>
          <a:xfrm>
            <a:off x="457200" y="1490472"/>
            <a:ext cx="274320" cy="274320"/>
          </a:xfrm>
          <a:prstGeom prst="ellipse">
            <a:avLst/>
          </a:prstGeom>
          <a:solidFill>
            <a:srgbClr val="6D28D9"/>
          </a:solidFill>
          <a:ln w="12700">
            <a:solidFill>
              <a:srgbClr val="6D28D9"/>
            </a:solidFill>
            <a:prstDash val="solid"/>
          </a:ln>
        </p:spPr>
      </p:sp>
      <p:sp>
        <p:nvSpPr>
          <p:cNvPr id="6" name="Text 4"/>
          <p:cNvSpPr/>
          <p:nvPr/>
        </p:nvSpPr>
        <p:spPr>
          <a:xfrm>
            <a:off x="457200" y="1490472"/>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77824" y="1408176"/>
            <a:ext cx="7808976" cy="457200"/>
          </a:xfrm>
          <a:prstGeom prst="rect">
            <a:avLst/>
          </a:prstGeom>
          <a:noFill/>
          <a:ln/>
        </p:spPr>
        <p:txBody>
          <a:bodyPr wrap="square" rtlCol="0" anchor="ctr"/>
          <a:lstStyle/>
          <a:p>
            <a:pPr indent="0" marL="0">
              <a:buNone/>
            </a:pPr>
            <a:r>
              <a:rPr lang="en-US" sz="1300" dirty="0">
                <a:solidFill>
                  <a:srgbClr val="1E1B4B"/>
                </a:solidFill>
                <a:latin typeface="Calibri" pitchFamily="34" charset="0"/>
                <a:ea typeface="Calibri" pitchFamily="34" charset="-122"/>
                <a:cs typeface="Calibri" pitchFamily="34" charset="-120"/>
              </a:rPr>
              <a:t>Read an FRQ 3 concept prompt precisely — identify the specific claim it asks students to support, not just the theme or topic it names</a:t>
            </a:r>
            <a:endParaRPr lang="en-US" sz="1300" dirty="0"/>
          </a:p>
        </p:txBody>
      </p:sp>
      <p:sp>
        <p:nvSpPr>
          <p:cNvPr id="8" name="Shape 6"/>
          <p:cNvSpPr/>
          <p:nvPr/>
        </p:nvSpPr>
        <p:spPr>
          <a:xfrm>
            <a:off x="457200" y="2157984"/>
            <a:ext cx="274320" cy="274320"/>
          </a:xfrm>
          <a:prstGeom prst="ellipse">
            <a:avLst/>
          </a:prstGeom>
          <a:solidFill>
            <a:srgbClr val="6D28D9"/>
          </a:solidFill>
          <a:ln w="12700">
            <a:solidFill>
              <a:srgbClr val="6D28D9"/>
            </a:solidFill>
            <a:prstDash val="solid"/>
          </a:ln>
        </p:spPr>
      </p:sp>
      <p:sp>
        <p:nvSpPr>
          <p:cNvPr id="9" name="Text 7"/>
          <p:cNvSpPr/>
          <p:nvPr/>
        </p:nvSpPr>
        <p:spPr>
          <a:xfrm>
            <a:off x="457200" y="2157984"/>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77824" y="2075688"/>
            <a:ext cx="7808976" cy="457200"/>
          </a:xfrm>
          <a:prstGeom prst="rect">
            <a:avLst/>
          </a:prstGeom>
          <a:noFill/>
          <a:ln/>
        </p:spPr>
        <p:txBody>
          <a:bodyPr wrap="square" rtlCol="0" anchor="ctr"/>
          <a:lstStyle/>
          <a:p>
            <a:pPr indent="0" marL="0">
              <a:buNone/>
            </a:pPr>
            <a:r>
              <a:rPr lang="en-US" sz="1300" dirty="0">
                <a:solidFill>
                  <a:srgbClr val="1E1B4B"/>
                </a:solidFill>
                <a:latin typeface="Calibri" pitchFamily="34" charset="0"/>
                <a:ea typeface="Calibri" pitchFamily="34" charset="-122"/>
                <a:cs typeface="Calibri" pitchFamily="34" charset="-120"/>
              </a:rPr>
              <a:t>Select a text for an FRQ 3 response using the concept-category fitness test: not 'what text do I know best?' but 'which of my prepared texts handles this specific concept with the most literary density?'</a:t>
            </a:r>
            <a:endParaRPr lang="en-US" sz="1300" dirty="0"/>
          </a:p>
        </p:txBody>
      </p:sp>
      <p:sp>
        <p:nvSpPr>
          <p:cNvPr id="11" name="Shape 9"/>
          <p:cNvSpPr/>
          <p:nvPr/>
        </p:nvSpPr>
        <p:spPr>
          <a:xfrm>
            <a:off x="457200" y="2825496"/>
            <a:ext cx="274320" cy="274320"/>
          </a:xfrm>
          <a:prstGeom prst="ellipse">
            <a:avLst/>
          </a:prstGeom>
          <a:solidFill>
            <a:srgbClr val="6D28D9"/>
          </a:solidFill>
          <a:ln w="12700">
            <a:solidFill>
              <a:srgbClr val="6D28D9"/>
            </a:solidFill>
            <a:prstDash val="solid"/>
          </a:ln>
        </p:spPr>
      </p:sp>
      <p:sp>
        <p:nvSpPr>
          <p:cNvPr id="12" name="Text 10"/>
          <p:cNvSpPr/>
          <p:nvPr/>
        </p:nvSpPr>
        <p:spPr>
          <a:xfrm>
            <a:off x="457200" y="2825496"/>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77824" y="2743200"/>
            <a:ext cx="7808976" cy="457200"/>
          </a:xfrm>
          <a:prstGeom prst="rect">
            <a:avLst/>
          </a:prstGeom>
          <a:noFill/>
          <a:ln/>
        </p:spPr>
        <p:txBody>
          <a:bodyPr wrap="square" rtlCol="0" anchor="ctr"/>
          <a:lstStyle/>
          <a:p>
            <a:pPr indent="0" marL="0">
              <a:buNone/>
            </a:pPr>
            <a:r>
              <a:rPr lang="en-US" sz="1300" dirty="0">
                <a:solidFill>
                  <a:srgbClr val="1E1B4B"/>
                </a:solidFill>
                <a:latin typeface="Calibri" pitchFamily="34" charset="0"/>
                <a:ea typeface="Calibri" pitchFamily="34" charset="-122"/>
                <a:cs typeface="Calibri" pitchFamily="34" charset="-120"/>
              </a:rPr>
              <a:t>Distinguish plot summary from literary argument at the thesis level — and revise a summary thesis into a defensible literary claim in under 60 seconds</a:t>
            </a:r>
            <a:endParaRPr lang="en-US" sz="1300" dirty="0"/>
          </a:p>
        </p:txBody>
      </p:sp>
      <p:sp>
        <p:nvSpPr>
          <p:cNvPr id="14" name="Shape 12"/>
          <p:cNvSpPr/>
          <p:nvPr/>
        </p:nvSpPr>
        <p:spPr>
          <a:xfrm>
            <a:off x="457200" y="3493008"/>
            <a:ext cx="274320" cy="274320"/>
          </a:xfrm>
          <a:prstGeom prst="ellipse">
            <a:avLst/>
          </a:prstGeom>
          <a:solidFill>
            <a:srgbClr val="6D28D9"/>
          </a:solidFill>
          <a:ln w="12700">
            <a:solidFill>
              <a:srgbClr val="6D28D9"/>
            </a:solidFill>
            <a:prstDash val="solid"/>
          </a:ln>
        </p:spPr>
      </p:sp>
      <p:sp>
        <p:nvSpPr>
          <p:cNvPr id="15" name="Text 13"/>
          <p:cNvSpPr/>
          <p:nvPr/>
        </p:nvSpPr>
        <p:spPr>
          <a:xfrm>
            <a:off x="457200" y="3493008"/>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77824" y="3410712"/>
            <a:ext cx="7808976" cy="457200"/>
          </a:xfrm>
          <a:prstGeom prst="rect">
            <a:avLst/>
          </a:prstGeom>
          <a:noFill/>
          <a:ln/>
        </p:spPr>
        <p:txBody>
          <a:bodyPr wrap="square" rtlCol="0" anchor="ctr"/>
          <a:lstStyle/>
          <a:p>
            <a:pPr indent="0" marL="0">
              <a:buNone/>
            </a:pPr>
            <a:r>
              <a:rPr lang="en-US" sz="1300" dirty="0">
                <a:solidFill>
                  <a:srgbClr val="1E1B4B"/>
                </a:solidFill>
                <a:latin typeface="Calibri" pitchFamily="34" charset="0"/>
                <a:ea typeface="Calibri" pitchFamily="34" charset="-122"/>
                <a:cs typeface="Calibri" pitchFamily="34" charset="-120"/>
              </a:rPr>
              <a:t>Structure a three-paragraph literary argument in which each paragraph contributes a distinct logical step: not three scenes that all support the same claim, but three scenes that build toward a conclusion none of them reaches alone</a:t>
            </a:r>
            <a:endParaRPr lang="en-US" sz="1300" dirty="0"/>
          </a:p>
        </p:txBody>
      </p:sp>
      <p:sp>
        <p:nvSpPr>
          <p:cNvPr id="17" name="Shape 15"/>
          <p:cNvSpPr/>
          <p:nvPr/>
        </p:nvSpPr>
        <p:spPr>
          <a:xfrm>
            <a:off x="457200" y="4160520"/>
            <a:ext cx="274320" cy="274320"/>
          </a:xfrm>
          <a:prstGeom prst="ellipse">
            <a:avLst/>
          </a:prstGeom>
          <a:solidFill>
            <a:srgbClr val="6D28D9"/>
          </a:solidFill>
          <a:ln w="12700">
            <a:solidFill>
              <a:srgbClr val="6D28D9"/>
            </a:solidFill>
            <a:prstDash val="solid"/>
          </a:ln>
        </p:spPr>
      </p:sp>
      <p:sp>
        <p:nvSpPr>
          <p:cNvPr id="18" name="Text 16"/>
          <p:cNvSpPr/>
          <p:nvPr/>
        </p:nvSpPr>
        <p:spPr>
          <a:xfrm>
            <a:off x="457200" y="4160520"/>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77824" y="4078224"/>
            <a:ext cx="7808976" cy="457200"/>
          </a:xfrm>
          <a:prstGeom prst="rect">
            <a:avLst/>
          </a:prstGeom>
          <a:noFill/>
          <a:ln/>
        </p:spPr>
        <p:txBody>
          <a:bodyPr wrap="square" rtlCol="0" anchor="ctr"/>
          <a:lstStyle/>
          <a:p>
            <a:pPr indent="0" marL="0">
              <a:buNone/>
            </a:pPr>
            <a:r>
              <a:rPr lang="en-US" sz="1300" dirty="0">
                <a:solidFill>
                  <a:srgbClr val="1E1B4B"/>
                </a:solidFill>
                <a:latin typeface="Calibri" pitchFamily="34" charset="0"/>
                <a:ea typeface="Calibri" pitchFamily="34" charset="-122"/>
                <a:cs typeface="Calibri" pitchFamily="34" charset="-120"/>
              </a:rPr>
              <a:t>Prepare any text in their repertoire for three to four concept categories before the exam — using the preparation framework on slides 28–30</a:t>
            </a:r>
            <a:endParaRPr lang="en-US" sz="1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Worked Preparation Example: Great Expectations by Charles Dickens</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6B7280"/>
                </a:solidFill>
                <a:latin typeface="Calibri" pitchFamily="34" charset="0"/>
                <a:ea typeface="Calibri" pitchFamily="34" charset="-122"/>
                <a:cs typeface="Calibri" pitchFamily="34" charset="-120"/>
              </a:rPr>
              <a:t>A second worked example demonstrating how a single text can be prepared for multiple concept categories.</a:t>
            </a:r>
            <a:endParaRPr lang="en-US" sz="1350" dirty="0"/>
          </a:p>
        </p:txBody>
      </p:sp>
      <p:sp>
        <p:nvSpPr>
          <p:cNvPr id="5" name="Shape 3"/>
          <p:cNvSpPr/>
          <p:nvPr/>
        </p:nvSpPr>
        <p:spPr>
          <a:xfrm>
            <a:off x="457200" y="1353312"/>
            <a:ext cx="8229600" cy="310896"/>
          </a:xfrm>
          <a:prstGeom prst="roundRect">
            <a:avLst>
              <a:gd name="adj" fmla="val 23529"/>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08176"/>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GREAT EXPECTATIONS  |  Charles Dickens  |  Primary concept strengths: Identity/Transformation, Individual vs. Society, The Past and Its Effects</a:t>
            </a:r>
            <a:endParaRPr lang="en-US" sz="1100" dirty="0"/>
          </a:p>
        </p:txBody>
      </p:sp>
      <p:graphicFrame>
        <p:nvGraphicFramePr>
          <p:cNvPr id="31" name="Table 0"/>
          <p:cNvGraphicFramePr>
            <a:graphicFrameLocks noGrp="1"/>
          </p:cNvGraphicFramePr>
          <p:nvPr>
            <p:extLst>
              <p:ext uri="{D42A27DB-BD31-4B8C-83A1-F6EECF244321}">
                <p14:modId xmlns:p14="http://schemas.microsoft.com/office/powerpoint/2010/main" val="1579011935"/>
              </p:ext>
            </p:extLst>
          </p:nvPr>
        </p:nvGraphicFramePr>
        <p:xfrm>
          <a:off x="457200" y="1737360"/>
          <a:ext cx="8229600" cy="3364992"/>
        </p:xfrm>
        <a:graphic>
          <a:graphicData uri="http://schemas.openxmlformats.org/drawingml/2006/table">
            <a:tbl>
              <a:tblPr/>
              <a:tblGrid>
                <a:gridCol w="1645920"/>
                <a:gridCol w="1737360"/>
                <a:gridCol w="2011680"/>
                <a:gridCol w="2834640"/>
              </a:tblGrid>
              <a:tr h="841248">
                <a:tc>
                  <a:txBody>
                    <a:bodyPr/>
                    <a:lstStyle/>
                    <a:p>
                      <a:pPr indent="0" marL="0">
                        <a:buNone/>
                      </a:pPr>
                      <a:r>
                        <a:rPr lang="en-US" sz="1050" b="1" dirty="0">
                          <a:solidFill>
                            <a:srgbClr val="B45309"/>
                          </a:solidFill>
                        </a:rPr>
                        <a:t>Formal feature</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c>
                  <a:txBody>
                    <a:bodyPr/>
                    <a:lstStyle/>
                    <a:p>
                      <a:pPr indent="0" marL="0">
                        <a:buNone/>
                      </a:pPr>
                      <a:r>
                        <a:rPr lang="en-US" sz="1050" b="1" dirty="0">
                          <a:solidFill>
                            <a:srgbClr val="B45309"/>
                          </a:solidFill>
                        </a:rPr>
                        <a:t>Concept mapping</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c>
                  <a:txBody>
                    <a:bodyPr/>
                    <a:lstStyle/>
                    <a:p>
                      <a:pPr indent="0" marL="0">
                        <a:buNone/>
                      </a:pPr>
                      <a:r>
                        <a:rPr lang="en-US" sz="1050" b="1" dirty="0">
                          <a:solidFill>
                            <a:srgbClr val="B45309"/>
                          </a:solidFill>
                        </a:rPr>
                        <a:t>Key evidence anchor</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c>
                  <a:txBody>
                    <a:bodyPr/>
                    <a:lstStyle/>
                    <a:p>
                      <a:pPr indent="0" marL="0">
                        <a:buNone/>
                      </a:pPr>
                      <a:r>
                        <a:rPr lang="en-US" sz="1050" b="1" dirty="0">
                          <a:solidFill>
                            <a:srgbClr val="B45309"/>
                          </a:solidFill>
                        </a:rPr>
                        <a:t>Thesis framework</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r h="841248">
                <a:tc>
                  <a:txBody>
                    <a:bodyPr/>
                    <a:lstStyle/>
                    <a:p>
                      <a:pPr indent="0" marL="0">
                        <a:buNone/>
                      </a:pPr>
                      <a:r>
                        <a:rPr lang="en-US" sz="950" dirty="0">
                          <a:solidFill>
                            <a:srgbClr val="1E1B4B"/>
                          </a:solidFill>
                        </a:rPr>
                        <a:t>Retrospective first-person narration organized by class-learned perception</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950" dirty="0">
                          <a:solidFill>
                            <a:srgbClr val="1E1B4B"/>
                          </a:solidFill>
                        </a:rPr>
                        <a:t>Identity/Transformation: the adult narrator's identity shaped by what he learned to see. Individual vs. Society: class as perceptual frame.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950" i="1" dirty="0">
                          <a:solidFill>
                            <a:srgbClr val="1E1B4B"/>
                          </a:solidFill>
                        </a:rPr>
                        <a:t>'I should have been happier there if I could have been easier there' — grammar that names the gap between claimed and actual desire.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950" dirty="0">
                          <a:solidFill>
                            <a:srgbClr val="1E1B4B"/>
                          </a:solidFill>
                        </a:rPr>
                        <a:t>Dickens uses Pip's retrospective narration to argue that class aspiration does not resolve class anxiety — it provides Pip with a precise vocabulary for measuring his own inadequacy.</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r h="841248">
                <a:tc>
                  <a:txBody>
                    <a:bodyPr/>
                    <a:lstStyle/>
                    <a:p>
                      <a:pPr indent="0" marL="0">
                        <a:buNone/>
                      </a:pPr>
                      <a:r>
                        <a:rPr lang="en-US" sz="950" dirty="0">
                          <a:solidFill>
                            <a:srgbClr val="1E1B4B"/>
                          </a:solidFill>
                        </a:rPr>
                        <a:t>Structural irony of the benefactor reveal (Magwitch, not Miss Havisham)</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950" dirty="0">
                          <a:solidFill>
                            <a:srgbClr val="1E1B4B"/>
                          </a:solidFill>
                        </a:rPr>
                        <a:t>The Past and Its Effects: the origin of Pip's fortune contaminating the aspiration it funded. Moral Ambiguity: Pip's disgust at the person who made him possible.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950" i="1" dirty="0">
                          <a:solidFill>
                            <a:srgbClr val="1E1B4B"/>
                          </a:solidFill>
                        </a:rPr>
                        <a:t>The scene in which Pip learns Magwitch is his patron — his physical revulsion before any reflection.</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950" dirty="0">
                          <a:solidFill>
                            <a:srgbClr val="1E1B4B"/>
                          </a:solidFill>
                        </a:rPr>
                        <a:t>Dickens structures the novel so that the revelation of Pip's origins occurs at the moment of maximum social distance from those origins — making the class aspiration and the class anxiety that funds it simultaneously visible for the first time.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r h="841248">
                <a:tc>
                  <a:txBody>
                    <a:bodyPr/>
                    <a:lstStyle/>
                    <a:p>
                      <a:pPr indent="0" marL="0">
                        <a:buNone/>
                      </a:pPr>
                      <a:r>
                        <a:rPr lang="en-US" sz="950" dirty="0">
                          <a:solidFill>
                            <a:srgbClr val="1E1B4B"/>
                          </a:solidFill>
                        </a:rPr>
                        <a:t>Estella as externalized class contempt (Miss Havisham's instrument)</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5F3FF"/>
                    </a:solidFill>
                  </a:tcPr>
                </a:tc>
                <a:tc>
                  <a:txBody>
                    <a:bodyPr/>
                    <a:lstStyle/>
                    <a:p>
                      <a:pPr indent="0" marL="0">
                        <a:buNone/>
                      </a:pPr>
                      <a:r>
                        <a:rPr lang="en-US" sz="950" dirty="0">
                          <a:solidFill>
                            <a:srgbClr val="1E1B4B"/>
                          </a:solidFill>
                        </a:rPr>
                        <a:t>Power and Complicity: Pip's aspiration requires him to desire the person engineered to reject him. Identity/Transformation: self-formation through a constructed mirror.</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FFFFF"/>
                    </a:solidFill>
                  </a:tcPr>
                </a:tc>
                <a:tc>
                  <a:txBody>
                    <a:bodyPr/>
                    <a:lstStyle/>
                    <a:p>
                      <a:pPr indent="0" marL="0">
                        <a:buNone/>
                      </a:pPr>
                      <a:r>
                        <a:rPr lang="en-US" sz="950" i="1" dirty="0">
                          <a:solidFill>
                            <a:srgbClr val="1E1B4B"/>
                          </a:solidFill>
                        </a:rPr>
                        <a:t>The Satis House scenes. Estella's 'You are to be his tutor.' Miss Havisham's 'Break his heart.'</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DE9FE"/>
                    </a:solidFill>
                  </a:tcPr>
                </a:tc>
                <a:tc>
                  <a:txBody>
                    <a:bodyPr/>
                    <a:lstStyle/>
                    <a:p>
                      <a:pPr indent="0" marL="0">
                        <a:buNone/>
                      </a:pPr>
                      <a:r>
                        <a:rPr lang="en-US" sz="950" dirty="0">
                          <a:solidFill>
                            <a:srgbClr val="1E1B4B"/>
                          </a:solidFill>
                        </a:rPr>
                        <a:t>Dickens uses Estella as a formal device — not a character Pip falls in love with but an instrument calibrated to externalize and confirm the class anxiety Pip brings to Satis House — making Pip's desire a self-defeating loop that the novel's structure renders visible.</a:t>
                      </a:r>
                      <a:endParaRPr lang="en-US" sz="950" dirty="0"/>
                    </a:p>
                  </a:txBody>
                  <a:tcPr marL="38100" marR="38100" marT="38100" marB="381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3E3"/>
                    </a:solid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6D28D9">
              <a:alpha val="12000"/>
            </a:srgbClr>
          </a:solidFill>
          <a:ln w="12700">
            <a:solidFill>
              <a:srgbClr val="6D28D9">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Bell Ringer</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C4B5FD"/>
                </a:solidFill>
                <a:latin typeface="Calibri" pitchFamily="34" charset="0"/>
                <a:ea typeface="Calibri" pitchFamily="34" charset="-122"/>
                <a:cs typeface="Calibri" pitchFamily="34" charset="-120"/>
              </a:rPr>
              <a:t>5 minutes · Match concept prompt to best text choice · Defend the selection</a:t>
            </a:r>
            <a:endParaRPr lang="en-US" sz="1650" dirty="0"/>
          </a:p>
        </p:txBody>
      </p:sp>
      <p:sp>
        <p:nvSpPr>
          <p:cNvPr id="6" name="Shape 4"/>
          <p:cNvSpPr/>
          <p:nvPr/>
        </p:nvSpPr>
        <p:spPr>
          <a:xfrm>
            <a:off x="594360" y="4517136"/>
            <a:ext cx="182880" cy="182880"/>
          </a:xfrm>
          <a:prstGeom prst="ellipse">
            <a:avLst/>
          </a:prstGeom>
          <a:solidFill>
            <a:srgbClr val="6D28D9"/>
          </a:solidFill>
          <a:ln w="12700">
            <a:solidFill>
              <a:srgbClr val="6D28D9"/>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BELL RINGER</a:t>
            </a:r>
            <a:endParaRPr lang="en-US" sz="1300" dirty="0"/>
          </a:p>
        </p:txBody>
      </p:sp>
      <p:sp>
        <p:nvSpPr>
          <p:cNvPr id="3" name="Text 1"/>
          <p:cNvSpPr/>
          <p:nvPr/>
        </p:nvSpPr>
        <p:spPr>
          <a:xfrm>
            <a:off x="457200" y="658368"/>
            <a:ext cx="8229600" cy="566928"/>
          </a:xfrm>
          <a:prstGeom prst="rect">
            <a:avLst/>
          </a:prstGeom>
          <a:noFill/>
          <a:ln/>
        </p:spPr>
        <p:txBody>
          <a:bodyPr wrap="square" rtlCol="0" anchor="ctr"/>
          <a:lstStyle/>
          <a:p>
            <a:pPr indent="0" marL="0">
              <a:buNone/>
            </a:pPr>
            <a:r>
              <a:rPr lang="en-US" sz="1300" dirty="0">
                <a:solidFill>
                  <a:srgbClr val="C4B5FD"/>
                </a:solidFill>
                <a:latin typeface="Calibri" pitchFamily="34" charset="0"/>
                <a:ea typeface="Calibri" pitchFamily="34" charset="-122"/>
                <a:cs typeface="Calibri" pitchFamily="34" charset="-120"/>
              </a:rPr>
              <a:t>FRQ 3 prompt: 'Choose a novel or play in which a character struggles to reconcile an idealized version of the past with the reality of the present. Write an essay in which you analyze how the author uses this struggle to reveal something about human nature, society, or the passage of time.'</a:t>
            </a:r>
            <a:endParaRPr lang="en-US" sz="1300" dirty="0"/>
          </a:p>
        </p:txBody>
      </p:sp>
      <p:sp>
        <p:nvSpPr>
          <p:cNvPr id="4" name="Text 2"/>
          <p:cNvSpPr/>
          <p:nvPr/>
        </p:nvSpPr>
        <p:spPr>
          <a:xfrm>
            <a:off x="457200" y="1298448"/>
            <a:ext cx="8229600" cy="310896"/>
          </a:xfrm>
          <a:prstGeom prst="rect">
            <a:avLst/>
          </a:prstGeom>
          <a:noFill/>
          <a:ln/>
        </p:spPr>
        <p:txBody>
          <a:bodyPr wrap="square" rtlCol="0" anchor="ctr"/>
          <a:lstStyle/>
          <a:p>
            <a:pPr indent="0" marL="0">
              <a:buNone/>
            </a:pPr>
            <a:r>
              <a:rPr lang="en-US" sz="1250" b="1" dirty="0">
                <a:solidFill>
                  <a:srgbClr val="C47F17"/>
                </a:solidFill>
                <a:latin typeface="Calibri" pitchFamily="34" charset="0"/>
                <a:ea typeface="Calibri" pitchFamily="34" charset="-122"/>
                <a:cs typeface="Calibri" pitchFamily="34" charset="-120"/>
              </a:rPr>
              <a:t>Three students are choosing between these texts. Which selection is strongest for this prompt — and why?</a:t>
            </a:r>
            <a:endParaRPr lang="en-US" sz="1250" dirty="0"/>
          </a:p>
        </p:txBody>
      </p:sp>
      <p:sp>
        <p:nvSpPr>
          <p:cNvPr id="5" name="Shape 3"/>
          <p:cNvSpPr/>
          <p:nvPr/>
        </p:nvSpPr>
        <p:spPr>
          <a:xfrm>
            <a:off x="457200" y="1700784"/>
            <a:ext cx="2651760" cy="3273552"/>
          </a:xfrm>
          <a:prstGeom prst="roundRect">
            <a:avLst>
              <a:gd name="adj" fmla="val 3448"/>
            </a:avLst>
          </a:prstGeom>
          <a:solidFill>
            <a:srgbClr val="0C1A30"/>
          </a:solidFill>
          <a:ln w="10160">
            <a:solidFill>
              <a:srgbClr val="6D28D9"/>
            </a:solidFill>
            <a:prstDash val="solid"/>
          </a:ln>
        </p:spPr>
      </p:sp>
      <p:sp>
        <p:nvSpPr>
          <p:cNvPr id="6" name="Shape 4"/>
          <p:cNvSpPr/>
          <p:nvPr/>
        </p:nvSpPr>
        <p:spPr>
          <a:xfrm>
            <a:off x="621792" y="1792224"/>
            <a:ext cx="1463040" cy="292608"/>
          </a:xfrm>
          <a:prstGeom prst="roundRect">
            <a:avLst>
              <a:gd name="adj" fmla="val 12500"/>
            </a:avLst>
          </a:prstGeom>
          <a:solidFill>
            <a:srgbClr val="6D28D9"/>
          </a:solidFill>
          <a:ln w="12700">
            <a:solidFill>
              <a:srgbClr val="6D28D9"/>
            </a:solidFill>
            <a:prstDash val="solid"/>
          </a:ln>
        </p:spPr>
      </p:sp>
      <p:sp>
        <p:nvSpPr>
          <p:cNvPr id="7" name="Text 5"/>
          <p:cNvSpPr/>
          <p:nvPr/>
        </p:nvSpPr>
        <p:spPr>
          <a:xfrm>
            <a:off x="621792" y="1792224"/>
            <a:ext cx="1463040" cy="292608"/>
          </a:xfrm>
          <a:prstGeom prst="rect">
            <a:avLst/>
          </a:prstGeom>
          <a:noFill/>
          <a:ln/>
        </p:spPr>
        <p:txBody>
          <a:bodyPr wrap="square" rtlCol="0" anchor="ctr"/>
          <a:lstStyle/>
          <a:p>
            <a:pPr algn="ctr" indent="0" marL="0">
              <a:buNone/>
            </a:pPr>
            <a:r>
              <a:rPr lang="en-US" sz="1050" b="1" dirty="0">
                <a:solidFill>
                  <a:srgbClr val="FFFFFF"/>
                </a:solidFill>
                <a:latin typeface="Calibri" pitchFamily="34" charset="0"/>
                <a:ea typeface="Calibri" pitchFamily="34" charset="-122"/>
                <a:cs typeface="Calibri" pitchFamily="34" charset="-120"/>
              </a:rPr>
              <a:t>Student A</a:t>
            </a:r>
            <a:endParaRPr lang="en-US" sz="1050" dirty="0"/>
          </a:p>
        </p:txBody>
      </p:sp>
      <p:sp>
        <p:nvSpPr>
          <p:cNvPr id="8" name="Text 6"/>
          <p:cNvSpPr/>
          <p:nvPr/>
        </p:nvSpPr>
        <p:spPr>
          <a:xfrm>
            <a:off x="621792" y="2157984"/>
            <a:ext cx="2322576" cy="329184"/>
          </a:xfrm>
          <a:prstGeom prst="rect">
            <a:avLst/>
          </a:prstGeom>
          <a:noFill/>
          <a:ln/>
        </p:spPr>
        <p:txBody>
          <a:bodyPr wrap="square" rtlCol="0" anchor="ctr"/>
          <a:lstStyle/>
          <a:p>
            <a:pPr indent="0" marL="0">
              <a:buNone/>
            </a:pPr>
            <a:r>
              <a:rPr lang="en-US" sz="1300" b="1" dirty="0">
                <a:solidFill>
                  <a:srgbClr val="C47F17"/>
                </a:solidFill>
                <a:latin typeface="Cambria" pitchFamily="34" charset="0"/>
                <a:ea typeface="Cambria" pitchFamily="34" charset="-122"/>
                <a:cs typeface="Cambria" pitchFamily="34" charset="-120"/>
              </a:rPr>
              <a:t>The Great Gatsby</a:t>
            </a:r>
            <a:endParaRPr lang="en-US" sz="1300" dirty="0"/>
          </a:p>
        </p:txBody>
      </p:sp>
      <p:sp>
        <p:nvSpPr>
          <p:cNvPr id="9" name="Text 7"/>
          <p:cNvSpPr/>
          <p:nvPr/>
        </p:nvSpPr>
        <p:spPr>
          <a:xfrm>
            <a:off x="621792" y="2560320"/>
            <a:ext cx="2322576" cy="2304288"/>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"Gatsby idealized Daisy and the past. His whole life is about recapturing something that is gone. 'Can't repeat the past? Why of course you can!' is literally in the book."</a:t>
            </a:r>
            <a:endParaRPr lang="en-US" sz="1050" dirty="0"/>
          </a:p>
        </p:txBody>
      </p:sp>
      <p:sp>
        <p:nvSpPr>
          <p:cNvPr id="10" name="Shape 8"/>
          <p:cNvSpPr/>
          <p:nvPr/>
        </p:nvSpPr>
        <p:spPr>
          <a:xfrm>
            <a:off x="3291840" y="1700784"/>
            <a:ext cx="2651760" cy="3273552"/>
          </a:xfrm>
          <a:prstGeom prst="roundRect">
            <a:avLst>
              <a:gd name="adj" fmla="val 3448"/>
            </a:avLst>
          </a:prstGeom>
          <a:solidFill>
            <a:srgbClr val="0C1A30"/>
          </a:solidFill>
          <a:ln w="10160">
            <a:solidFill>
              <a:srgbClr val="6D28D9"/>
            </a:solidFill>
            <a:prstDash val="solid"/>
          </a:ln>
        </p:spPr>
      </p:sp>
      <p:sp>
        <p:nvSpPr>
          <p:cNvPr id="11" name="Shape 9"/>
          <p:cNvSpPr/>
          <p:nvPr/>
        </p:nvSpPr>
        <p:spPr>
          <a:xfrm>
            <a:off x="3456432" y="1792224"/>
            <a:ext cx="1463040" cy="292608"/>
          </a:xfrm>
          <a:prstGeom prst="roundRect">
            <a:avLst>
              <a:gd name="adj" fmla="val 12500"/>
            </a:avLst>
          </a:prstGeom>
          <a:solidFill>
            <a:srgbClr val="6D28D9"/>
          </a:solidFill>
          <a:ln w="12700">
            <a:solidFill>
              <a:srgbClr val="6D28D9"/>
            </a:solidFill>
            <a:prstDash val="solid"/>
          </a:ln>
        </p:spPr>
      </p:sp>
      <p:sp>
        <p:nvSpPr>
          <p:cNvPr id="12" name="Text 10"/>
          <p:cNvSpPr/>
          <p:nvPr/>
        </p:nvSpPr>
        <p:spPr>
          <a:xfrm>
            <a:off x="3456432" y="1792224"/>
            <a:ext cx="1463040" cy="292608"/>
          </a:xfrm>
          <a:prstGeom prst="rect">
            <a:avLst/>
          </a:prstGeom>
          <a:noFill/>
          <a:ln/>
        </p:spPr>
        <p:txBody>
          <a:bodyPr wrap="square" rtlCol="0" anchor="ctr"/>
          <a:lstStyle/>
          <a:p>
            <a:pPr algn="ctr" indent="0" marL="0">
              <a:buNone/>
            </a:pPr>
            <a:r>
              <a:rPr lang="en-US" sz="1050" b="1" dirty="0">
                <a:solidFill>
                  <a:srgbClr val="FFFFFF"/>
                </a:solidFill>
                <a:latin typeface="Calibri" pitchFamily="34" charset="0"/>
                <a:ea typeface="Calibri" pitchFamily="34" charset="-122"/>
                <a:cs typeface="Calibri" pitchFamily="34" charset="-120"/>
              </a:rPr>
              <a:t>Student B</a:t>
            </a:r>
            <a:endParaRPr lang="en-US" sz="1050" dirty="0"/>
          </a:p>
        </p:txBody>
      </p:sp>
      <p:sp>
        <p:nvSpPr>
          <p:cNvPr id="13" name="Text 11"/>
          <p:cNvSpPr/>
          <p:nvPr/>
        </p:nvSpPr>
        <p:spPr>
          <a:xfrm>
            <a:off x="3456432" y="2157984"/>
            <a:ext cx="2322576" cy="329184"/>
          </a:xfrm>
          <a:prstGeom prst="rect">
            <a:avLst/>
          </a:prstGeom>
          <a:noFill/>
          <a:ln/>
        </p:spPr>
        <p:txBody>
          <a:bodyPr wrap="square" rtlCol="0" anchor="ctr"/>
          <a:lstStyle/>
          <a:p>
            <a:pPr indent="0" marL="0">
              <a:buNone/>
            </a:pPr>
            <a:r>
              <a:rPr lang="en-US" sz="1300" b="1" dirty="0">
                <a:solidFill>
                  <a:srgbClr val="C47F17"/>
                </a:solidFill>
                <a:latin typeface="Cambria" pitchFamily="34" charset="0"/>
                <a:ea typeface="Cambria" pitchFamily="34" charset="-122"/>
                <a:cs typeface="Cambria" pitchFamily="34" charset="-120"/>
              </a:rPr>
              <a:t>One Hundred Years of Solitude</a:t>
            </a:r>
            <a:endParaRPr lang="en-US" sz="1300" dirty="0"/>
          </a:p>
        </p:txBody>
      </p:sp>
      <p:sp>
        <p:nvSpPr>
          <p:cNvPr id="14" name="Text 12"/>
          <p:cNvSpPr/>
          <p:nvPr/>
        </p:nvSpPr>
        <p:spPr>
          <a:xfrm>
            <a:off x="3456432" y="2560320"/>
            <a:ext cx="2322576" cy="2304288"/>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"The Buendía family keeps repeating the same patterns across generations. They are always trying to recapture or escape the past and failing. The structure of the novel makes the repetition visible."</a:t>
            </a:r>
            <a:endParaRPr lang="en-US" sz="1050" dirty="0"/>
          </a:p>
        </p:txBody>
      </p:sp>
      <p:sp>
        <p:nvSpPr>
          <p:cNvPr id="15" name="Shape 13"/>
          <p:cNvSpPr/>
          <p:nvPr/>
        </p:nvSpPr>
        <p:spPr>
          <a:xfrm>
            <a:off x="6126480" y="1700784"/>
            <a:ext cx="2651760" cy="3273552"/>
          </a:xfrm>
          <a:prstGeom prst="roundRect">
            <a:avLst>
              <a:gd name="adj" fmla="val 3448"/>
            </a:avLst>
          </a:prstGeom>
          <a:solidFill>
            <a:srgbClr val="0C1A30"/>
          </a:solidFill>
          <a:ln w="10160">
            <a:solidFill>
              <a:srgbClr val="6D28D9"/>
            </a:solidFill>
            <a:prstDash val="solid"/>
          </a:ln>
        </p:spPr>
      </p:sp>
      <p:sp>
        <p:nvSpPr>
          <p:cNvPr id="16" name="Shape 14"/>
          <p:cNvSpPr/>
          <p:nvPr/>
        </p:nvSpPr>
        <p:spPr>
          <a:xfrm>
            <a:off x="6291072" y="1792224"/>
            <a:ext cx="1463040" cy="292608"/>
          </a:xfrm>
          <a:prstGeom prst="roundRect">
            <a:avLst>
              <a:gd name="adj" fmla="val 12500"/>
            </a:avLst>
          </a:prstGeom>
          <a:solidFill>
            <a:srgbClr val="6D28D9"/>
          </a:solidFill>
          <a:ln w="12700">
            <a:solidFill>
              <a:srgbClr val="6D28D9"/>
            </a:solidFill>
            <a:prstDash val="solid"/>
          </a:ln>
        </p:spPr>
      </p:sp>
      <p:sp>
        <p:nvSpPr>
          <p:cNvPr id="17" name="Text 15"/>
          <p:cNvSpPr/>
          <p:nvPr/>
        </p:nvSpPr>
        <p:spPr>
          <a:xfrm>
            <a:off x="6291072" y="1792224"/>
            <a:ext cx="1463040" cy="292608"/>
          </a:xfrm>
          <a:prstGeom prst="rect">
            <a:avLst/>
          </a:prstGeom>
          <a:noFill/>
          <a:ln/>
        </p:spPr>
        <p:txBody>
          <a:bodyPr wrap="square" rtlCol="0" anchor="ctr"/>
          <a:lstStyle/>
          <a:p>
            <a:pPr algn="ctr" indent="0" marL="0">
              <a:buNone/>
            </a:pPr>
            <a:r>
              <a:rPr lang="en-US" sz="1050" b="1" dirty="0">
                <a:solidFill>
                  <a:srgbClr val="FFFFFF"/>
                </a:solidFill>
                <a:latin typeface="Calibri" pitchFamily="34" charset="0"/>
                <a:ea typeface="Calibri" pitchFamily="34" charset="-122"/>
                <a:cs typeface="Calibri" pitchFamily="34" charset="-120"/>
              </a:rPr>
              <a:t>Student C</a:t>
            </a:r>
            <a:endParaRPr lang="en-US" sz="1050" dirty="0"/>
          </a:p>
        </p:txBody>
      </p:sp>
      <p:sp>
        <p:nvSpPr>
          <p:cNvPr id="18" name="Text 16"/>
          <p:cNvSpPr/>
          <p:nvPr/>
        </p:nvSpPr>
        <p:spPr>
          <a:xfrm>
            <a:off x="6291072" y="2157984"/>
            <a:ext cx="2322576" cy="329184"/>
          </a:xfrm>
          <a:prstGeom prst="rect">
            <a:avLst/>
          </a:prstGeom>
          <a:noFill/>
          <a:ln/>
        </p:spPr>
        <p:txBody>
          <a:bodyPr wrap="square" rtlCol="0" anchor="ctr"/>
          <a:lstStyle/>
          <a:p>
            <a:pPr indent="0" marL="0">
              <a:buNone/>
            </a:pPr>
            <a:r>
              <a:rPr lang="en-US" sz="1300" b="1" dirty="0">
                <a:solidFill>
                  <a:srgbClr val="C47F17"/>
                </a:solidFill>
                <a:latin typeface="Cambria" pitchFamily="34" charset="0"/>
                <a:ea typeface="Cambria" pitchFamily="34" charset="-122"/>
                <a:cs typeface="Cambria" pitchFamily="34" charset="-120"/>
              </a:rPr>
              <a:t>Pride and Prejudice</a:t>
            </a:r>
            <a:endParaRPr lang="en-US" sz="1300" dirty="0"/>
          </a:p>
        </p:txBody>
      </p:sp>
      <p:sp>
        <p:nvSpPr>
          <p:cNvPr id="19" name="Text 17"/>
          <p:cNvSpPr/>
          <p:nvPr/>
        </p:nvSpPr>
        <p:spPr>
          <a:xfrm>
            <a:off x="6291072" y="2560320"/>
            <a:ext cx="2322576" cy="2304288"/>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"Darcy has an idealized past in which his family's honor was unquestioned. Elizabeth challenges this. The novel shows how class assumptions from the past conflict with present-day merit."</a:t>
            </a:r>
            <a:endParaRPr lang="en-US" sz="1050" dirty="0"/>
          </a:p>
        </p:txBody>
      </p:sp>
      <p:sp>
        <p:nvSpPr>
          <p:cNvPr id="20" name="Text 18"/>
          <p:cNvSpPr/>
          <p:nvPr/>
        </p:nvSpPr>
        <p:spPr>
          <a:xfrm>
            <a:off x="457200" y="5029200"/>
            <a:ext cx="8229600" cy="201168"/>
          </a:xfrm>
          <a:prstGeom prst="rect">
            <a:avLst/>
          </a:prstGeom>
          <a:noFill/>
          <a:ln/>
        </p:spPr>
        <p:txBody>
          <a:bodyPr wrap="square" rtlCol="0" anchor="ctr"/>
          <a:lstStyle/>
          <a:p>
            <a:pPr indent="0" marL="0">
              <a:buNone/>
            </a:pPr>
            <a:r>
              <a:rPr lang="en-US" sz="1050" b="1" dirty="0">
                <a:solidFill>
                  <a:srgbClr val="C47F17"/>
                </a:solidFill>
                <a:latin typeface="Calibri" pitchFamily="34" charset="0"/>
                <a:ea typeface="Calibri" pitchFamily="34" charset="-122"/>
                <a:cs typeface="Calibri" pitchFamily="34" charset="-120"/>
              </a:rPr>
              <a:t>Write your answer: which student chose the strongest text for this prompt, and what would you need to add to their justification to make it a literary argument rather than a selection justification?</a:t>
            </a:r>
            <a:endParaRPr lang="en-US" sz="10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0E0920"/>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21792"/>
            <a:ext cx="8229600" cy="841248"/>
          </a:xfrm>
          <a:prstGeom prst="roundRect">
            <a:avLst>
              <a:gd name="adj" fmla="val 10870"/>
            </a:avLst>
          </a:prstGeom>
          <a:solidFill>
            <a:srgbClr val="140C2A"/>
          </a:solidFill>
          <a:ln w="12700">
            <a:solidFill>
              <a:srgbClr val="6D28D9"/>
            </a:solidFill>
            <a:prstDash val="solid"/>
          </a:ln>
        </p:spPr>
      </p:sp>
      <p:sp>
        <p:nvSpPr>
          <p:cNvPr id="4" name="Text 2"/>
          <p:cNvSpPr/>
          <p:nvPr/>
        </p:nvSpPr>
        <p:spPr>
          <a:xfrm>
            <a:off x="640080" y="713232"/>
            <a:ext cx="7863840" cy="676656"/>
          </a:xfrm>
          <a:prstGeom prst="rect">
            <a:avLst/>
          </a:prstGeom>
          <a:noFill/>
          <a:ln/>
        </p:spPr>
        <p:txBody>
          <a:bodyPr wrap="square" rtlCol="0" anchor="ctr"/>
          <a:lstStyle/>
          <a:p>
            <a:pPr indent="0" marL="0">
              <a:buNone/>
            </a:pPr>
            <a:r>
              <a:rPr lang="en-US" sz="1300" i="1" dirty="0">
                <a:solidFill>
                  <a:srgbClr val="FFFFFF"/>
                </a:solidFill>
                <a:latin typeface="Cambria" pitchFamily="34" charset="0"/>
                <a:ea typeface="Cambria" pitchFamily="34" charset="-122"/>
                <a:cs typeface="Cambria" pitchFamily="34" charset="-120"/>
              </a:rPr>
              <a:t>FRQ 3 prompt: 'Choose a novel or play in which a character's isolation — from society, from family, or from their own sense of self — is a central concern. Write an essay in which you analyze how the author uses this isolation to reveal something about the human condition.'</a:t>
            </a:r>
            <a:endParaRPr lang="en-US" sz="1300" dirty="0"/>
          </a:p>
        </p:txBody>
      </p:sp>
      <p:sp>
        <p:nvSpPr>
          <p:cNvPr id="5" name="Shape 3"/>
          <p:cNvSpPr/>
          <p:nvPr/>
        </p:nvSpPr>
        <p:spPr>
          <a:xfrm>
            <a:off x="457200" y="1517904"/>
            <a:ext cx="8229600" cy="2395728"/>
          </a:xfrm>
          <a:prstGeom prst="roundRect">
            <a:avLst>
              <a:gd name="adj" fmla="val 3817"/>
            </a:avLst>
          </a:prstGeom>
          <a:solidFill>
            <a:srgbClr val="140C2A"/>
          </a:solidFill>
          <a:ln w="12700">
            <a:solidFill>
              <a:srgbClr val="C47F17"/>
            </a:solidFill>
            <a:prstDash val="solid"/>
          </a:ln>
        </p:spPr>
      </p:sp>
      <p:sp>
        <p:nvSpPr>
          <p:cNvPr id="6" name="Text 4"/>
          <p:cNvSpPr/>
          <p:nvPr/>
        </p:nvSpPr>
        <p:spPr>
          <a:xfrm>
            <a:off x="640080" y="1591056"/>
            <a:ext cx="7863840" cy="274320"/>
          </a:xfrm>
          <a:prstGeom prst="rect">
            <a:avLst/>
          </a:prstGeom>
          <a:noFill/>
          <a:ln/>
        </p:spPr>
        <p:txBody>
          <a:bodyPr wrap="square" rtlCol="0" anchor="ctr"/>
          <a:lstStyle/>
          <a:p>
            <a:pPr indent="0" marL="0">
              <a:buNone/>
            </a:pPr>
            <a:r>
              <a:rPr lang="en-US" sz="1300" b="1" dirty="0">
                <a:solidFill>
                  <a:srgbClr val="C47F17"/>
                </a:solidFill>
                <a:latin typeface="Calibri" pitchFamily="34" charset="0"/>
                <a:ea typeface="Calibri" pitchFamily="34" charset="-122"/>
                <a:cs typeface="Calibri" pitchFamily="34" charset="-120"/>
              </a:rPr>
              <a:t>Your task — 3 minutes:</a:t>
            </a:r>
            <a:endParaRPr lang="en-US" sz="1300" dirty="0"/>
          </a:p>
        </p:txBody>
      </p:sp>
      <p:sp>
        <p:nvSpPr>
          <p:cNvPr id="7" name="Text 5"/>
          <p:cNvSpPr/>
          <p:nvPr/>
        </p:nvSpPr>
        <p:spPr>
          <a:xfrm>
            <a:off x="640080" y="1901952"/>
            <a:ext cx="7863840" cy="1901952"/>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Using a text from your own prepared repertoire, write a thesis for this prompt that earns Row A credit.</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Your thesis must:</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(1) name a specific formal feature of the text that engages with isolation</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(2) explain what that feature accomplishes (the mechanism)</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(3) make a specific claim about what the text reveals about isolation, human nature, or the human condition</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You have 3 minutes. One sentence is acceptable — longer is fine if every clause earns its place.</a:t>
            </a:r>
            <a:endParaRPr lang="en-US" sz="1250" dirty="0"/>
          </a:p>
        </p:txBody>
      </p:sp>
      <p:sp>
        <p:nvSpPr>
          <p:cNvPr id="8" name="Shape 6"/>
          <p:cNvSpPr/>
          <p:nvPr/>
        </p:nvSpPr>
        <p:spPr>
          <a:xfrm>
            <a:off x="457200" y="4005072"/>
            <a:ext cx="8229600" cy="0"/>
          </a:xfrm>
          <a:prstGeom prst="line">
            <a:avLst/>
          </a:prstGeom>
          <a:noFill/>
          <a:ln w="12700">
            <a:solidFill>
              <a:srgbClr val="251550"/>
            </a:solidFill>
            <a:prstDash val="solid"/>
          </a:ln>
        </p:spPr>
      </p:sp>
      <p:sp>
        <p:nvSpPr>
          <p:cNvPr id="9" name="Shape 7"/>
          <p:cNvSpPr/>
          <p:nvPr/>
        </p:nvSpPr>
        <p:spPr>
          <a:xfrm>
            <a:off x="457200" y="4261104"/>
            <a:ext cx="8229600" cy="0"/>
          </a:xfrm>
          <a:prstGeom prst="line">
            <a:avLst/>
          </a:prstGeom>
          <a:noFill/>
          <a:ln w="12700">
            <a:solidFill>
              <a:srgbClr val="251550"/>
            </a:solidFill>
            <a:prstDash val="solid"/>
          </a:ln>
        </p:spPr>
      </p:sp>
      <p:sp>
        <p:nvSpPr>
          <p:cNvPr id="10" name="Shape 8"/>
          <p:cNvSpPr/>
          <p:nvPr/>
        </p:nvSpPr>
        <p:spPr>
          <a:xfrm>
            <a:off x="457200" y="4517136"/>
            <a:ext cx="8229600" cy="0"/>
          </a:xfrm>
          <a:prstGeom prst="line">
            <a:avLst/>
          </a:prstGeom>
          <a:noFill/>
          <a:ln w="12700">
            <a:solidFill>
              <a:srgbClr val="251550"/>
            </a:solidFill>
            <a:prstDash val="solid"/>
          </a:ln>
        </p:spPr>
      </p:sp>
      <p:sp>
        <p:nvSpPr>
          <p:cNvPr id="11" name="Shape 9"/>
          <p:cNvSpPr/>
          <p:nvPr/>
        </p:nvSpPr>
        <p:spPr>
          <a:xfrm>
            <a:off x="457200" y="4773168"/>
            <a:ext cx="8229600" cy="0"/>
          </a:xfrm>
          <a:prstGeom prst="line">
            <a:avLst/>
          </a:prstGeom>
          <a:noFill/>
          <a:ln w="12700">
            <a:solidFill>
              <a:srgbClr val="251550"/>
            </a:solidFill>
            <a:prstDash val="solid"/>
          </a:ln>
        </p:spPr>
      </p:sp>
      <p:sp>
        <p:nvSpPr>
          <p:cNvPr id="12" name="Text 10"/>
          <p:cNvSpPr/>
          <p:nvPr/>
        </p:nvSpPr>
        <p:spPr>
          <a:xfrm>
            <a:off x="457200" y="5029200"/>
            <a:ext cx="8229600" cy="201168"/>
          </a:xfrm>
          <a:prstGeom prst="rect">
            <a:avLst/>
          </a:prstGeom>
          <a:noFill/>
          <a:ln/>
        </p:spPr>
        <p:txBody>
          <a:bodyPr wrap="square" rtlCol="0" anchor="ctr"/>
          <a:lstStyle/>
          <a:p>
            <a:pPr indent="0" marL="0">
              <a:buNone/>
            </a:pPr>
            <a:r>
              <a:rPr lang="en-US" sz="1100" b="1" dirty="0">
                <a:solidFill>
                  <a:srgbClr val="C47F17"/>
                </a:solidFill>
                <a:latin typeface="Calibri" pitchFamily="34" charset="0"/>
                <a:ea typeface="Calibri" pitchFamily="34" charset="-122"/>
                <a:cs typeface="Calibri" pitchFamily="34" charset="-120"/>
              </a:rPr>
              <a:t>Write on an index card. Include: text title + author, the formal feature named, and the specific claim.</a:t>
            </a:r>
            <a:endParaRPr lang="en-US" sz="1100" dirty="0"/>
          </a:p>
        </p:txBody>
      </p:sp>
      <p:sp>
        <p:nvSpPr>
          <p:cNvPr id="13" name="Shape 11"/>
          <p:cNvSpPr/>
          <p:nvPr/>
        </p:nvSpPr>
        <p:spPr>
          <a:xfrm>
            <a:off x="457200" y="4443984"/>
            <a:ext cx="8229600" cy="566928"/>
          </a:xfrm>
          <a:prstGeom prst="roundRect">
            <a:avLst>
              <a:gd name="adj" fmla="val 12903"/>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4480560"/>
            <a:ext cx="7863840" cy="493776"/>
          </a:xfrm>
          <a:prstGeom prst="rect">
            <a:avLst/>
          </a:prstGeom>
          <a:noFill/>
          <a:ln/>
        </p:spPr>
        <p:txBody>
          <a:bodyPr wrap="square" rtlCol="0" anchor="ctr"/>
          <a:lstStyle/>
          <a:p>
            <a:pPr indent="0" marL="0">
              <a:buNone/>
            </a:pPr>
            <a:r>
              <a:rPr lang="en-US" sz="1000" i="1" dirty="0">
                <a:solidFill>
                  <a:srgbClr val="1E1B4B"/>
                </a:solidFill>
                <a:latin typeface="Calibri" pitchFamily="34" charset="0"/>
                <a:ea typeface="Calibri" pitchFamily="34" charset="-122"/>
                <a:cs typeface="Calibri" pitchFamily="34" charset="-120"/>
              </a:rPr>
              <a:t>Model (Great Expectations): 'Dickens uses Pip's retrospective narration — which can only describe isolation retrospectively, after Pip has learned the class vocabulary that made him feel isolated in the first place — to argue that social isolation is not a condition characters experience but one they learn to name, so that the act of naming it is itself the evidence that it has already been fully internalized.'</a:t>
            </a:r>
            <a:endParaRPr lang="en-US" sz="1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57200" y="164592"/>
            <a:ext cx="8229600" cy="365760"/>
          </a:xfrm>
          <a:prstGeom prst="rect">
            <a:avLst/>
          </a:prstGeom>
          <a:noFill/>
          <a:ln/>
        </p:spPr>
        <p:txBody>
          <a:bodyPr wrap="square" rtlCol="0" anchor="ctr"/>
          <a:lstStyle/>
          <a:p>
            <a:pPr indent="0" marL="0">
              <a:buNone/>
            </a:pPr>
            <a:r>
              <a:rPr lang="en-US" sz="1200" b="1" spc="200" kern="0" dirty="0">
                <a:solidFill>
                  <a:srgbClr val="C47F17"/>
                </a:solidFill>
                <a:latin typeface="Calibri" pitchFamily="34" charset="0"/>
                <a:ea typeface="Calibri" pitchFamily="34" charset="-122"/>
                <a:cs typeface="Calibri" pitchFamily="34" charset="-120"/>
              </a:rPr>
              <a:t>TIMED WRITING PROMPTS — FRQ 3 FORMAT  |  Choose ONE</a:t>
            </a:r>
            <a:endParaRPr lang="en-US" sz="1200" dirty="0"/>
          </a:p>
        </p:txBody>
      </p:sp>
      <p:sp>
        <p:nvSpPr>
          <p:cNvPr id="3" name="Shape 1"/>
          <p:cNvSpPr/>
          <p:nvPr/>
        </p:nvSpPr>
        <p:spPr>
          <a:xfrm>
            <a:off x="457200" y="621792"/>
            <a:ext cx="4160520" cy="3803904"/>
          </a:xfrm>
          <a:prstGeom prst="roundRect">
            <a:avLst>
              <a:gd name="adj" fmla="val 2404"/>
            </a:avLst>
          </a:prstGeom>
          <a:solidFill>
            <a:srgbClr val="0C1A30"/>
          </a:solidFill>
          <a:ln w="15240">
            <a:solidFill>
              <a:srgbClr val="6D28D9"/>
            </a:solidFill>
            <a:prstDash val="solid"/>
          </a:ln>
        </p:spPr>
      </p:sp>
      <p:sp>
        <p:nvSpPr>
          <p:cNvPr id="4" name="Shape 2"/>
          <p:cNvSpPr/>
          <p:nvPr/>
        </p:nvSpPr>
        <p:spPr>
          <a:xfrm>
            <a:off x="621792" y="713232"/>
            <a:ext cx="1463040" cy="274320"/>
          </a:xfrm>
          <a:prstGeom prst="roundRect">
            <a:avLst>
              <a:gd name="adj" fmla="val 13333"/>
            </a:avLst>
          </a:prstGeom>
          <a:solidFill>
            <a:srgbClr val="6D28D9"/>
          </a:solidFill>
          <a:ln w="12700">
            <a:solidFill>
              <a:srgbClr val="6D28D9"/>
            </a:solidFill>
            <a:prstDash val="solid"/>
          </a:ln>
        </p:spPr>
      </p:sp>
      <p:sp>
        <p:nvSpPr>
          <p:cNvPr id="5" name="Text 3"/>
          <p:cNvSpPr/>
          <p:nvPr/>
        </p:nvSpPr>
        <p:spPr>
          <a:xfrm>
            <a:off x="621792" y="713232"/>
            <a:ext cx="146304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Option A</a:t>
            </a:r>
            <a:endParaRPr lang="en-US" sz="1100" dirty="0"/>
          </a:p>
        </p:txBody>
      </p:sp>
      <p:sp>
        <p:nvSpPr>
          <p:cNvPr id="6" name="Text 4"/>
          <p:cNvSpPr/>
          <p:nvPr/>
        </p:nvSpPr>
        <p:spPr>
          <a:xfrm>
            <a:off x="621792" y="1060704"/>
            <a:ext cx="3831336" cy="329184"/>
          </a:xfrm>
          <a:prstGeom prst="rect">
            <a:avLst/>
          </a:prstGeom>
          <a:noFill/>
          <a:ln/>
        </p:spPr>
        <p:txBody>
          <a:bodyPr wrap="square" rtlCol="0" anchor="ctr"/>
          <a:lstStyle/>
          <a:p>
            <a:pPr indent="0" marL="0">
              <a:buNone/>
            </a:pPr>
            <a:r>
              <a:rPr lang="en-US" sz="1100" b="1" dirty="0">
                <a:solidFill>
                  <a:srgbClr val="6D28D9"/>
                </a:solidFill>
                <a:latin typeface="Calibri" pitchFamily="34" charset="0"/>
                <a:ea typeface="Calibri" pitchFamily="34" charset="-122"/>
                <a:cs typeface="Calibri" pitchFamily="34" charset="-120"/>
              </a:rPr>
              <a:t>OPTION A — Concept: Complicity and Moral Compromise</a:t>
            </a:r>
            <a:endParaRPr lang="en-US" sz="1100" dirty="0"/>
          </a:p>
        </p:txBody>
      </p:sp>
      <p:sp>
        <p:nvSpPr>
          <p:cNvPr id="7" name="Text 5"/>
          <p:cNvSpPr/>
          <p:nvPr/>
        </p:nvSpPr>
        <p:spPr>
          <a:xfrm>
            <a:off x="621792" y="1444752"/>
            <a:ext cx="3831336" cy="2907792"/>
          </a:xfrm>
          <a:prstGeom prst="rect">
            <a:avLst/>
          </a:prstGeom>
          <a:noFill/>
          <a:ln/>
        </p:spPr>
        <p:txBody>
          <a:bodyPr wrap="square" rtlCol="0" anchor="ctr"/>
          <a:lstStyle/>
          <a:p>
            <a:pPr indent="0" marL="0">
              <a:buNone/>
            </a:pPr>
            <a:r>
              <a:rPr lang="en-US" sz="1150" i="1" dirty="0">
                <a:solidFill>
                  <a:srgbClr val="FFFFFF"/>
                </a:solidFill>
                <a:latin typeface="Calibri" pitchFamily="34" charset="0"/>
                <a:ea typeface="Calibri" pitchFamily="34" charset="-122"/>
                <a:cs typeface="Calibri" pitchFamily="34" charset="-120"/>
              </a:rPr>
              <a:t>"Many works of literature feature characters who are implicated in systems or actions they know to be wrong — not as perpetrators but as participants whose inaction, silence, or benefit from the system make them complicit. Choose a novel or play in which a character's complicity in a morally compromised situation is a central concern. Then write a well-developed essay in which you analyze how the author's literary choices reveal the nature and significance of this complicity."</a:t>
            </a:r>
            <a:endParaRPr lang="en-US" sz="1150" dirty="0"/>
          </a:p>
        </p:txBody>
      </p:sp>
      <p:sp>
        <p:nvSpPr>
          <p:cNvPr id="8" name="Shape 6"/>
          <p:cNvSpPr/>
          <p:nvPr/>
        </p:nvSpPr>
        <p:spPr>
          <a:xfrm>
            <a:off x="4800600" y="621792"/>
            <a:ext cx="4160520" cy="3803904"/>
          </a:xfrm>
          <a:prstGeom prst="roundRect">
            <a:avLst>
              <a:gd name="adj" fmla="val 2404"/>
            </a:avLst>
          </a:prstGeom>
          <a:solidFill>
            <a:srgbClr val="0C1A30"/>
          </a:solidFill>
          <a:ln w="15240">
            <a:solidFill>
              <a:srgbClr val="C47F17"/>
            </a:solidFill>
            <a:prstDash val="solid"/>
          </a:ln>
        </p:spPr>
      </p:sp>
      <p:sp>
        <p:nvSpPr>
          <p:cNvPr id="9" name="Shape 7"/>
          <p:cNvSpPr/>
          <p:nvPr/>
        </p:nvSpPr>
        <p:spPr>
          <a:xfrm>
            <a:off x="4965192" y="713232"/>
            <a:ext cx="1463040" cy="274320"/>
          </a:xfrm>
          <a:prstGeom prst="roundRect">
            <a:avLst>
              <a:gd name="adj" fmla="val 13333"/>
            </a:avLst>
          </a:prstGeom>
          <a:solidFill>
            <a:srgbClr val="C47F17"/>
          </a:solidFill>
          <a:ln w="12700">
            <a:solidFill>
              <a:srgbClr val="C47F17"/>
            </a:solidFill>
            <a:prstDash val="solid"/>
          </a:ln>
        </p:spPr>
      </p:sp>
      <p:sp>
        <p:nvSpPr>
          <p:cNvPr id="10" name="Text 8"/>
          <p:cNvSpPr/>
          <p:nvPr/>
        </p:nvSpPr>
        <p:spPr>
          <a:xfrm>
            <a:off x="4965192" y="713232"/>
            <a:ext cx="146304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Option B</a:t>
            </a:r>
            <a:endParaRPr lang="en-US" sz="1100" dirty="0"/>
          </a:p>
        </p:txBody>
      </p:sp>
      <p:sp>
        <p:nvSpPr>
          <p:cNvPr id="11" name="Text 9"/>
          <p:cNvSpPr/>
          <p:nvPr/>
        </p:nvSpPr>
        <p:spPr>
          <a:xfrm>
            <a:off x="4965192" y="1060704"/>
            <a:ext cx="3831336" cy="329184"/>
          </a:xfrm>
          <a:prstGeom prst="rect">
            <a:avLst/>
          </a:prstGeom>
          <a:noFill/>
          <a:ln/>
        </p:spPr>
        <p:txBody>
          <a:bodyPr wrap="square" rtlCol="0" anchor="ctr"/>
          <a:lstStyle/>
          <a:p>
            <a:pPr indent="0" marL="0">
              <a:buNone/>
            </a:pPr>
            <a:r>
              <a:rPr lang="en-US" sz="1100" b="1" dirty="0">
                <a:solidFill>
                  <a:srgbClr val="C47F17"/>
                </a:solidFill>
                <a:latin typeface="Calibri" pitchFamily="34" charset="0"/>
                <a:ea typeface="Calibri" pitchFamily="34" charset="-122"/>
                <a:cs typeface="Calibri" pitchFamily="34" charset="-120"/>
              </a:rPr>
              <a:t>OPTION B — Concept: The Unspeakable and What Cannot Be Named</a:t>
            </a:r>
            <a:endParaRPr lang="en-US" sz="1100" dirty="0"/>
          </a:p>
        </p:txBody>
      </p:sp>
      <p:sp>
        <p:nvSpPr>
          <p:cNvPr id="12" name="Text 10"/>
          <p:cNvSpPr/>
          <p:nvPr/>
        </p:nvSpPr>
        <p:spPr>
          <a:xfrm>
            <a:off x="4965192" y="1444752"/>
            <a:ext cx="3831336" cy="2907792"/>
          </a:xfrm>
          <a:prstGeom prst="rect">
            <a:avLst/>
          </a:prstGeom>
          <a:noFill/>
          <a:ln/>
        </p:spPr>
        <p:txBody>
          <a:bodyPr wrap="square" rtlCol="0" anchor="ctr"/>
          <a:lstStyle/>
          <a:p>
            <a:pPr indent="0" marL="0">
              <a:buNone/>
            </a:pPr>
            <a:r>
              <a:rPr lang="en-US" sz="1150" i="1" dirty="0">
                <a:solidFill>
                  <a:srgbClr val="FFFFFF"/>
                </a:solidFill>
                <a:latin typeface="Calibri" pitchFamily="34" charset="0"/>
                <a:ea typeface="Calibri" pitchFamily="34" charset="-122"/>
                <a:cs typeface="Calibri" pitchFamily="34" charset="-120"/>
              </a:rPr>
              <a:t>"In some works of literature, the most significant events, relationships, or truths are ones that characters cannot or will not put into language — things the work circles around rather than stating directly. Choose a novel or play in which something central to the work is systematically withheld from direct expression. Then write a well-developed essay in which you analyze how the author uses this withholding to generate meaning."</a:t>
            </a:r>
            <a:endParaRPr lang="en-US" sz="1150" dirty="0"/>
          </a:p>
        </p:txBody>
      </p:sp>
      <p:sp>
        <p:nvSpPr>
          <p:cNvPr id="13" name="Shape 11"/>
          <p:cNvSpPr/>
          <p:nvPr/>
        </p:nvSpPr>
        <p:spPr>
          <a:xfrm>
            <a:off x="457200" y="4498848"/>
            <a:ext cx="8229600" cy="548640"/>
          </a:xfrm>
          <a:prstGeom prst="roundRect">
            <a:avLst>
              <a:gd name="adj" fmla="val 16667"/>
            </a:avLst>
          </a:prstGeom>
          <a:solidFill>
            <a:srgbClr val="140C2A"/>
          </a:solidFill>
          <a:ln w="15240">
            <a:solidFill>
              <a:srgbClr val="C47F17"/>
            </a:solidFill>
            <a:prstDash val="solid"/>
          </a:ln>
        </p:spPr>
      </p:sp>
      <p:sp>
        <p:nvSpPr>
          <p:cNvPr id="14" name="Text 12"/>
          <p:cNvSpPr/>
          <p:nvPr/>
        </p:nvSpPr>
        <p:spPr>
          <a:xfrm>
            <a:off x="640080" y="4535424"/>
            <a:ext cx="7863840" cy="457200"/>
          </a:xfrm>
          <a:prstGeom prst="rect">
            <a:avLst/>
          </a:prstGeom>
          <a:noFill/>
          <a:ln/>
        </p:spPr>
        <p:txBody>
          <a:bodyPr wrap="square" rtlCol="0" anchor="ctr"/>
          <a:lstStyle/>
          <a:p>
            <a:pPr indent="0" marL="0">
              <a:buNone/>
            </a:pPr>
            <a:r>
              <a:rPr lang="en-US" sz="1150" b="1" dirty="0">
                <a:solidFill>
                  <a:srgbClr val="C47F17"/>
                </a:solidFill>
                <a:latin typeface="Calibri" pitchFamily="34" charset="0"/>
                <a:ea typeface="Calibri" pitchFamily="34" charset="-122"/>
                <a:cs typeface="Calibri" pitchFamily="34" charset="-120"/>
              </a:rPr>
              <a:t>⏱  40 Minutes  |  First 2 min: select text using fitness test  |  Next 2 min: draft thesis  |  Next 4 min: plan 3 paragraphs  |  Remaining 32 min: write</a:t>
            </a:r>
            <a:endParaRPr lang="en-US" sz="115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Rubric Row A — Literary Merit and What It Means for Text Selection</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dirty="0">
                <a:solidFill>
                  <a:srgbClr val="1E1B4B"/>
                </a:solidFill>
                <a:latin typeface="Calibri" pitchFamily="34" charset="0"/>
                <a:ea typeface="Calibri" pitchFamily="34" charset="-122"/>
                <a:cs typeface="Calibri" pitchFamily="34" charset="-120"/>
              </a:rPr>
              <a:t>Row A for FRQ 3 has two requirements: a defensible thesis AND a work of sufficient literary complexity. Here is what each means.</a:t>
            </a:r>
            <a:endParaRPr lang="en-US" sz="1350" dirty="0"/>
          </a:p>
        </p:txBody>
      </p:sp>
      <p:sp>
        <p:nvSpPr>
          <p:cNvPr id="5" name="Shape 3"/>
          <p:cNvSpPr/>
          <p:nvPr/>
        </p:nvSpPr>
        <p:spPr>
          <a:xfrm>
            <a:off x="457200" y="1389888"/>
            <a:ext cx="8229600" cy="274320"/>
          </a:xfrm>
          <a:prstGeom prst="roundRect">
            <a:avLst>
              <a:gd name="adj" fmla="val 26667"/>
            </a:avLst>
          </a:prstGeom>
          <a:solidFill>
            <a:srgbClr val="6D28D9"/>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ROW A — THESIS (0–1 point) — Literary Argument FRQ 3 specific standards:</a:t>
            </a:r>
            <a:endParaRPr lang="en-US" sz="1100" dirty="0"/>
          </a:p>
        </p:txBody>
      </p:sp>
      <p:sp>
        <p:nvSpPr>
          <p:cNvPr id="7" name="Shape 5"/>
          <p:cNvSpPr/>
          <p:nvPr/>
        </p:nvSpPr>
        <p:spPr>
          <a:xfrm>
            <a:off x="457200" y="1737360"/>
            <a:ext cx="8229600" cy="457200"/>
          </a:xfrm>
          <a:prstGeom prst="roundRect">
            <a:avLst>
              <a:gd name="adj" fmla="val 16000"/>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1792224"/>
            <a:ext cx="694944"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1 pt:</a:t>
            </a:r>
            <a:endParaRPr lang="en-US" sz="1100" dirty="0"/>
          </a:p>
        </p:txBody>
      </p:sp>
      <p:sp>
        <p:nvSpPr>
          <p:cNvPr id="9" name="Text 7"/>
          <p:cNvSpPr/>
          <p:nvPr/>
        </p:nvSpPr>
        <p:spPr>
          <a:xfrm>
            <a:off x="1371600" y="1792224"/>
            <a:ext cx="5029200" cy="3291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Presents a thesis that makes a claim about how specific literary choices create specific meaning — names a formal feature, implies or states a mechanism, and fills the 'argument slot' with a defensible claim about the concept. The claim must be arguable (not obviously true) and must be about what the work does, not what it is about.</a:t>
            </a:r>
            <a:endParaRPr lang="en-US" sz="950" dirty="0"/>
          </a:p>
        </p:txBody>
      </p:sp>
      <p:sp>
        <p:nvSpPr>
          <p:cNvPr id="10" name="Shape 8"/>
          <p:cNvSpPr/>
          <p:nvPr/>
        </p:nvSpPr>
        <p:spPr>
          <a:xfrm>
            <a:off x="6455664" y="1792224"/>
            <a:ext cx="2084832" cy="329184"/>
          </a:xfrm>
          <a:prstGeom prst="roundRect">
            <a:avLst>
              <a:gd name="adj" fmla="val 22222"/>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547104" y="1810512"/>
            <a:ext cx="1901952" cy="292608"/>
          </a:xfrm>
          <a:prstGeom prst="rect">
            <a:avLst/>
          </a:prstGeom>
          <a:noFill/>
          <a:ln/>
        </p:spPr>
        <p:txBody>
          <a:bodyPr wrap="square" rtlCol="0" anchor="ctr"/>
          <a:lstStyle/>
          <a:p>
            <a:pPr indent="0" marL="0">
              <a:buNone/>
            </a:pPr>
            <a:r>
              <a:rPr lang="en-US" sz="850" i="1" dirty="0">
                <a:solidFill>
                  <a:srgbClr val="6D28D9"/>
                </a:solidFill>
                <a:latin typeface="Calibri" pitchFamily="34" charset="0"/>
                <a:ea typeface="Calibri" pitchFamily="34" charset="-122"/>
                <a:cs typeface="Calibri" pitchFamily="34" charset="-120"/>
              </a:rPr>
              <a:t>Literary merit check: does the thesis require having read the specific formal features of this specific work?</a:t>
            </a:r>
            <a:endParaRPr lang="en-US" sz="850" dirty="0"/>
          </a:p>
        </p:txBody>
      </p:sp>
      <p:sp>
        <p:nvSpPr>
          <p:cNvPr id="12" name="Shape 10"/>
          <p:cNvSpPr/>
          <p:nvPr/>
        </p:nvSpPr>
        <p:spPr>
          <a:xfrm>
            <a:off x="457200" y="2249424"/>
            <a:ext cx="8229600" cy="457200"/>
          </a:xfrm>
          <a:prstGeom prst="roundRect">
            <a:avLst>
              <a:gd name="adj" fmla="val 16000"/>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2304288"/>
            <a:ext cx="694944" cy="329184"/>
          </a:xfrm>
          <a:prstGeom prst="rect">
            <a:avLst/>
          </a:prstGeom>
          <a:noFill/>
          <a:ln/>
        </p:spPr>
        <p:txBody>
          <a:bodyPr wrap="square" rtlCol="0" anchor="ctr"/>
          <a:lstStyle/>
          <a:p>
            <a:pPr indent="0" marL="0">
              <a:buNone/>
            </a:pPr>
            <a:r>
              <a:rPr lang="en-US" sz="1100" b="1" dirty="0">
                <a:solidFill>
                  <a:srgbClr val="1A1040"/>
                </a:solidFill>
                <a:latin typeface="Calibri" pitchFamily="34" charset="0"/>
                <a:ea typeface="Calibri" pitchFamily="34" charset="-122"/>
                <a:cs typeface="Calibri" pitchFamily="34" charset="-120"/>
              </a:rPr>
              <a:t>0 pts:</a:t>
            </a:r>
            <a:endParaRPr lang="en-US" sz="1100" dirty="0"/>
          </a:p>
        </p:txBody>
      </p:sp>
      <p:sp>
        <p:nvSpPr>
          <p:cNvPr id="14" name="Text 12"/>
          <p:cNvSpPr/>
          <p:nvPr/>
        </p:nvSpPr>
        <p:spPr>
          <a:xfrm>
            <a:off x="1371600" y="2304288"/>
            <a:ext cx="5029200" cy="3291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Restates the prompt. Describes what the work is about without making a claim about how it creates meaning. Names a theme the work 'explores' or 'deals with' without naming a technique. Announces what the essay will discuss. Makes an obviously true claim that no one would contest.</a:t>
            </a:r>
            <a:endParaRPr lang="en-US" sz="950" dirty="0"/>
          </a:p>
        </p:txBody>
      </p:sp>
      <p:sp>
        <p:nvSpPr>
          <p:cNvPr id="15" name="Shape 13"/>
          <p:cNvSpPr/>
          <p:nvPr/>
        </p:nvSpPr>
        <p:spPr>
          <a:xfrm>
            <a:off x="6455664" y="2304288"/>
            <a:ext cx="2084832" cy="329184"/>
          </a:xfrm>
          <a:prstGeom prst="roundRect">
            <a:avLst>
              <a:gd name="adj" fmla="val 22222"/>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547104" y="2322576"/>
            <a:ext cx="1901952" cy="292608"/>
          </a:xfrm>
          <a:prstGeom prst="rect">
            <a:avLst/>
          </a:prstGeom>
          <a:noFill/>
          <a:ln/>
        </p:spPr>
        <p:txBody>
          <a:bodyPr wrap="square" rtlCol="0" anchor="ctr"/>
          <a:lstStyle/>
          <a:p>
            <a:pPr indent="0" marL="0">
              <a:buNone/>
            </a:pPr>
            <a:r>
              <a:rPr lang="en-US" sz="850" i="1" dirty="0">
                <a:solidFill>
                  <a:srgbClr val="6D28D9"/>
                </a:solidFill>
                <a:latin typeface="Calibri" pitchFamily="34" charset="0"/>
                <a:ea typeface="Calibri" pitchFamily="34" charset="-122"/>
                <a:cs typeface="Calibri" pitchFamily="34" charset="-120"/>
              </a:rPr>
              <a:t>Literary merit check: could this thesis have been written about a documentary, a Wikipedia article, or a different work entirely?</a:t>
            </a:r>
            <a:endParaRPr lang="en-US" sz="850" dirty="0"/>
          </a:p>
        </p:txBody>
      </p:sp>
      <p:sp>
        <p:nvSpPr>
          <p:cNvPr id="17" name="Shape 15"/>
          <p:cNvSpPr/>
          <p:nvPr/>
        </p:nvSpPr>
        <p:spPr>
          <a:xfrm>
            <a:off x="457200" y="2834640"/>
            <a:ext cx="8229600" cy="274320"/>
          </a:xfrm>
          <a:prstGeom prst="roundRect">
            <a:avLst>
              <a:gd name="adj" fmla="val 2666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 y="2871216"/>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'Sufficient literary complexity' — what qualifies and what doesn't:</a:t>
            </a:r>
            <a:endParaRPr lang="en-US" sz="1100" dirty="0"/>
          </a:p>
        </p:txBody>
      </p:sp>
      <p:graphicFrame>
        <p:nvGraphicFramePr>
          <p:cNvPr id="36" name="Table 0"/>
          <p:cNvGraphicFramePr>
            <a:graphicFrameLocks noGrp="1"/>
          </p:cNvGraphicFramePr>
          <p:nvPr>
            <p:extLst>
              <p:ext uri="{D42A27DB-BD31-4B8C-83A1-F6EECF244321}">
                <p14:modId xmlns:p14="http://schemas.microsoft.com/office/powerpoint/2010/main" val="1579011935"/>
              </p:ext>
            </p:extLst>
          </p:nvPr>
        </p:nvGraphicFramePr>
        <p:xfrm>
          <a:off x="457200" y="3182112"/>
          <a:ext cx="8229600" cy="1920240"/>
        </p:xfrm>
        <a:graphic>
          <a:graphicData uri="http://schemas.openxmlformats.org/drawingml/2006/table">
            <a:tbl>
              <a:tblPr/>
              <a:tblGrid>
                <a:gridCol w="4114800"/>
                <a:gridCol w="4114800"/>
              </a:tblGrid>
              <a:tr h="384048">
                <a:tc>
                  <a:txBody>
                    <a:bodyPr/>
                    <a:lstStyle/>
                    <a:p>
                      <a:pPr algn="ctr" indent="0" marL="0">
                        <a:buNone/>
                      </a:pPr>
                      <a:r>
                        <a:rPr lang="en-US" sz="1050" b="1" dirty="0">
                          <a:solidFill>
                            <a:srgbClr val="0D6F66"/>
                          </a:solidFill>
                        </a:rPr>
                        <a:t>Qualifies (the essay can demonstrate formal complexity)</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algn="ctr" indent="0" marL="0">
                        <a:buNone/>
                      </a:pPr>
                      <a:r>
                        <a:rPr lang="en-US" sz="1050" b="1" dirty="0">
                          <a:solidFill>
                            <a:srgbClr val="A71F17"/>
                          </a:solidFill>
                        </a:rPr>
                        <a:t>Probably does not qualify (insufficient formal complexity to sustain argument)</a:t>
                      </a:r>
                      <a:endParaRPr lang="en-US" sz="105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r>
              <a:tr h="384048">
                <a:tc>
                  <a:txBody>
                    <a:bodyPr/>
                    <a:lstStyle/>
                    <a:p>
                      <a:pPr indent="0" marL="0">
                        <a:buNone/>
                      </a:pPr>
                      <a:r>
                        <a:rPr lang="en-US" sz="1000" dirty="0">
                          <a:solidFill>
                            <a:srgbClr val="1E1B4B"/>
                          </a:solidFill>
                        </a:rPr>
                        <a:t>Novels and plays with deliberate formal choices (narration, structure, language patterns) that can be analyzed</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Works primarily designed for entertainment with minimal literary ambition (most genre fiction without literary intent)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r>
              <a:tr h="384048">
                <a:tc>
                  <a:txBody>
                    <a:bodyPr/>
                    <a:lstStyle/>
                    <a:p>
                      <a:pPr indent="0" marL="0">
                        <a:buNone/>
                      </a:pPr>
                      <a:r>
                        <a:rPr lang="en-US" sz="1000" dirty="0">
                          <a:solidFill>
                            <a:srgbClr val="1E1B4B"/>
                          </a:solidFill>
                        </a:rPr>
                        <a:t>Contemporary literary fiction (Whitehead, Ishiguro, Ng, Diaz, Morrison, Strout)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Novelizations of films, TV series, or works written under commercial contract with generic formal choices</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r>
              <a:tr h="384048">
                <a:tc>
                  <a:txBody>
                    <a:bodyPr/>
                    <a:lstStyle/>
                    <a:p>
                      <a:pPr indent="0" marL="0">
                        <a:buNone/>
                      </a:pPr>
                      <a:r>
                        <a:rPr lang="en-US" sz="1000" dirty="0">
                          <a:solidFill>
                            <a:srgbClr val="1E1B4B"/>
                          </a:solidFill>
                        </a:rPr>
                        <a:t>Young adult novels with serious literary intent (The House on Mango Street, Speak, The Perks of Being a Wallflower)</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Graphic novels primarily designed as superhero entertainment (as opposed to Maus, Persepolis, Fun Home)</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r>
              <a:tr h="384048">
                <a:tc>
                  <a:txBody>
                    <a:bodyPr/>
                    <a:lstStyle/>
                    <a:p>
                      <a:pPr indent="0" marL="0">
                        <a:buNone/>
                      </a:pPr>
                      <a:r>
                        <a:rPr lang="en-US" sz="1000" dirty="0">
                          <a:solidFill>
                            <a:srgbClr val="1E1B4B"/>
                          </a:solidFill>
                        </a:rPr>
                        <a:t>Works in translation (García Márquez, Kafka, Achebe, Dostoevsky, Flaubert)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E6F5F3"/>
                    </a:solidFill>
                  </a:tcPr>
                </a:tc>
                <a:tc>
                  <a:txBody>
                    <a:bodyPr/>
                    <a:lstStyle/>
                    <a:p>
                      <a:pPr indent="0" marL="0">
                        <a:buNone/>
                      </a:pPr>
                      <a:r>
                        <a:rPr lang="en-US" sz="1000" dirty="0">
                          <a:solidFill>
                            <a:srgbClr val="1E1B4B"/>
                          </a:solidFill>
                        </a:rPr>
                        <a:t>Works where the essay's literary claims cannot be anchored in specific formal features of the text</a:t>
                      </a:r>
                      <a:endParaRPr lang="en-US" sz="1000" dirty="0"/>
                    </a:p>
                  </a:txBody>
                  <a:tcPr marL="50800" marR="50800" marT="50800" marB="50800">
                    <a:lnL w="10160" cap="flat" cmpd="sng" algn="ctr">
                      <a:solidFill>
                        <a:srgbClr val="DDD6FE"/>
                      </a:solidFill>
                      <a:prstDash val="solid"/>
                      <a:round/>
                      <a:headEnd type="none" w="med" len="med"/>
                      <a:tailEnd type="none" w="med" len="med"/>
                    </a:lnL>
                    <a:lnR w="10160" cap="flat" cmpd="sng" algn="ctr">
                      <a:solidFill>
                        <a:srgbClr val="DDD6FE"/>
                      </a:solidFill>
                      <a:prstDash val="solid"/>
                      <a:round/>
                      <a:headEnd type="none" w="med" len="med"/>
                      <a:tailEnd type="none" w="med" len="med"/>
                    </a:lnR>
                    <a:lnT w="10160" cap="flat" cmpd="sng" algn="ctr">
                      <a:solidFill>
                        <a:srgbClr val="DDD6FE"/>
                      </a:solidFill>
                      <a:prstDash val="solid"/>
                      <a:round/>
                      <a:headEnd type="none" w="med" len="med"/>
                      <a:tailEnd type="none" w="med" len="med"/>
                    </a:lnT>
                    <a:lnB w="10160" cap="flat" cmpd="sng" algn="ctr">
                      <a:solidFill>
                        <a:srgbClr val="DDD6FE"/>
                      </a:solidFill>
                      <a:prstDash val="solid"/>
                      <a:round/>
                      <a:headEnd type="none" w="med" len="med"/>
                      <a:tailEnd type="none" w="med" len="med"/>
                    </a:lnB>
                    <a:solidFill>
                      <a:srgbClr val="FDF0EF"/>
                    </a:solid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Period Pacing Guide — What to Prioritize When Time Is Limited</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dirty="0">
                <a:solidFill>
                  <a:srgbClr val="1E1B4B"/>
                </a:solidFill>
                <a:latin typeface="Calibri" pitchFamily="34" charset="0"/>
                <a:ea typeface="Calibri" pitchFamily="34" charset="-122"/>
                <a:cs typeface="Calibri" pitchFamily="34" charset="-120"/>
              </a:rPr>
              <a:t>FRQ 3 is a one-period or homework-focused lesson. The text preparation guide (slides 28–30) is most valuable as pre-class or follow-up homework.</a:t>
            </a:r>
            <a:endParaRPr lang="en-US" sz="1350" dirty="0"/>
          </a:p>
        </p:txBody>
      </p:sp>
      <p:sp>
        <p:nvSpPr>
          <p:cNvPr id="5" name="Shape 3"/>
          <p:cNvSpPr/>
          <p:nvPr/>
        </p:nvSpPr>
        <p:spPr>
          <a:xfrm>
            <a:off x="457200" y="1389888"/>
            <a:ext cx="2743200" cy="3621024"/>
          </a:xfrm>
          <a:prstGeom prst="roundRect">
            <a:avLst>
              <a:gd name="adj" fmla="val 2667"/>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63040"/>
            <a:ext cx="2377440" cy="402336"/>
          </a:xfrm>
          <a:prstGeom prst="rect">
            <a:avLst/>
          </a:prstGeom>
          <a:noFill/>
          <a:ln/>
        </p:spPr>
        <p:txBody>
          <a:bodyPr wrap="square" rtlCol="0" anchor="ctr"/>
          <a:lstStyle/>
          <a:p>
            <a:pPr indent="0" marL="0">
              <a:buNone/>
            </a:pPr>
            <a:r>
              <a:rPr lang="en-US" sz="1150" b="1" dirty="0">
                <a:solidFill>
                  <a:srgbClr val="6D28D9"/>
                </a:solidFill>
                <a:latin typeface="Calibri" pitchFamily="34" charset="0"/>
                <a:ea typeface="Calibri" pitchFamily="34" charset="-122"/>
                <a:cs typeface="Calibri" pitchFamily="34" charset="-120"/>
              </a:rPr>
              <a:t>50 min (one class period)</a:t>
            </a:r>
            <a:endParaRPr lang="en-US" sz="1150" dirty="0"/>
          </a:p>
        </p:txBody>
      </p:sp>
      <p:sp>
        <p:nvSpPr>
          <p:cNvPr id="7" name="Text 5"/>
          <p:cNvSpPr/>
          <p:nvPr/>
        </p:nvSpPr>
        <p:spPr>
          <a:xfrm>
            <a:off x="640080" y="1938528"/>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Bell ringer (slides 31–32): 5 min</a:t>
            </a:r>
            <a:endParaRPr lang="en-US" sz="950" dirty="0"/>
          </a:p>
        </p:txBody>
      </p:sp>
      <p:sp>
        <p:nvSpPr>
          <p:cNvPr id="8" name="Text 6"/>
          <p:cNvSpPr/>
          <p:nvPr/>
        </p:nvSpPr>
        <p:spPr>
          <a:xfrm>
            <a:off x="640080" y="2340864"/>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What FRQ 3 asks (slides 5–8): 10 min — focus on the three moves</a:t>
            </a:r>
            <a:endParaRPr lang="en-US" sz="950" dirty="0"/>
          </a:p>
        </p:txBody>
      </p:sp>
      <p:sp>
        <p:nvSpPr>
          <p:cNvPr id="9" name="Text 7"/>
          <p:cNvSpPr/>
          <p:nvPr/>
        </p:nvSpPr>
        <p:spPr>
          <a:xfrm>
            <a:off x="640080" y="2743200"/>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Text selection: fitness test + six concept categories (slides 14–15): 10 min</a:t>
            </a:r>
            <a:endParaRPr lang="en-US" sz="950" dirty="0"/>
          </a:p>
        </p:txBody>
      </p:sp>
      <p:sp>
        <p:nvSpPr>
          <p:cNvPr id="10" name="Text 8"/>
          <p:cNvSpPr/>
          <p:nvPr/>
        </p:nvSpPr>
        <p:spPr>
          <a:xfrm>
            <a:off x="640080" y="3145536"/>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Thesis workshop: plot summary vs. literary argument + scored samples (slides 20–21): 10 min</a:t>
            </a:r>
            <a:endParaRPr lang="en-US" sz="950" dirty="0"/>
          </a:p>
        </p:txBody>
      </p:sp>
      <p:sp>
        <p:nvSpPr>
          <p:cNvPr id="11" name="Text 9"/>
          <p:cNvSpPr/>
          <p:nvPr/>
        </p:nvSpPr>
        <p:spPr>
          <a:xfrm>
            <a:off x="640080" y="3547872"/>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Exit ticket (slide 33): 4 min</a:t>
            </a:r>
            <a:endParaRPr lang="en-US" sz="950" dirty="0"/>
          </a:p>
        </p:txBody>
      </p:sp>
      <p:sp>
        <p:nvSpPr>
          <p:cNvPr id="12" name="Text 10"/>
          <p:cNvSpPr/>
          <p:nvPr/>
        </p:nvSpPr>
        <p:spPr>
          <a:xfrm>
            <a:off x="640080" y="3950208"/>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Intro to text preparation guide (slide 28): 5 min — assign for homework</a:t>
            </a:r>
            <a:endParaRPr lang="en-US" sz="950" dirty="0"/>
          </a:p>
        </p:txBody>
      </p:sp>
      <p:sp>
        <p:nvSpPr>
          <p:cNvPr id="13" name="Text 11"/>
          <p:cNvSpPr/>
          <p:nvPr/>
        </p:nvSpPr>
        <p:spPr>
          <a:xfrm>
            <a:off x="640080" y="4352544"/>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Pacing debrief: 6 min</a:t>
            </a:r>
            <a:endParaRPr lang="en-US" sz="950" dirty="0"/>
          </a:p>
        </p:txBody>
      </p:sp>
      <p:sp>
        <p:nvSpPr>
          <p:cNvPr id="14" name="Shape 12"/>
          <p:cNvSpPr/>
          <p:nvPr/>
        </p:nvSpPr>
        <p:spPr>
          <a:xfrm>
            <a:off x="3337560" y="1389888"/>
            <a:ext cx="2743200" cy="3621024"/>
          </a:xfrm>
          <a:prstGeom prst="roundRect">
            <a:avLst>
              <a:gd name="adj" fmla="val 2667"/>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3520440" y="1463040"/>
            <a:ext cx="2377440" cy="402336"/>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75 min</a:t>
            </a:r>
            <a:endParaRPr lang="en-US" sz="1150" dirty="0"/>
          </a:p>
        </p:txBody>
      </p:sp>
      <p:sp>
        <p:nvSpPr>
          <p:cNvPr id="16" name="Text 14"/>
          <p:cNvSpPr/>
          <p:nvPr/>
        </p:nvSpPr>
        <p:spPr>
          <a:xfrm>
            <a:off x="3520440" y="1938528"/>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Bell ringer (5 min)</a:t>
            </a:r>
            <a:endParaRPr lang="en-US" sz="950" dirty="0"/>
          </a:p>
        </p:txBody>
      </p:sp>
      <p:sp>
        <p:nvSpPr>
          <p:cNvPr id="17" name="Text 15"/>
          <p:cNvSpPr/>
          <p:nvPr/>
        </p:nvSpPr>
        <p:spPr>
          <a:xfrm>
            <a:off x="3520440" y="2340864"/>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What FRQ 3 asks (slides 5–8): 12 min</a:t>
            </a:r>
            <a:endParaRPr lang="en-US" sz="950" dirty="0"/>
          </a:p>
        </p:txBody>
      </p:sp>
      <p:sp>
        <p:nvSpPr>
          <p:cNvPr id="18" name="Text 16"/>
          <p:cNvSpPr/>
          <p:nvPr/>
        </p:nvSpPr>
        <p:spPr>
          <a:xfrm>
            <a:off x="3520440" y="2743200"/>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Text selection (slides 10–15): 15 min — run fitness test on students' own texts</a:t>
            </a:r>
            <a:endParaRPr lang="en-US" sz="950" dirty="0"/>
          </a:p>
        </p:txBody>
      </p:sp>
      <p:sp>
        <p:nvSpPr>
          <p:cNvPr id="19" name="Text 17"/>
          <p:cNvSpPr/>
          <p:nvPr/>
        </p:nvSpPr>
        <p:spPr>
          <a:xfrm>
            <a:off x="3520440" y="3145536"/>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Concept-to-thesis bridge + thesis workshop (slides 18–21): 15 min</a:t>
            </a:r>
            <a:endParaRPr lang="en-US" sz="950" dirty="0"/>
          </a:p>
        </p:txBody>
      </p:sp>
      <p:sp>
        <p:nvSpPr>
          <p:cNvPr id="20" name="Text 18"/>
          <p:cNvSpPr/>
          <p:nvPr/>
        </p:nvSpPr>
        <p:spPr>
          <a:xfrm>
            <a:off x="3520440" y="3547872"/>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Line of reasoning (slides 23–25): 8 min</a:t>
            </a:r>
            <a:endParaRPr lang="en-US" sz="950" dirty="0"/>
          </a:p>
        </p:txBody>
      </p:sp>
      <p:sp>
        <p:nvSpPr>
          <p:cNvPr id="21" name="Text 19"/>
          <p:cNvSpPr/>
          <p:nvPr/>
        </p:nvSpPr>
        <p:spPr>
          <a:xfrm>
            <a:off x="3520440" y="3950208"/>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Timed write — one prompt, 15 min (not full 40)</a:t>
            </a:r>
            <a:endParaRPr lang="en-US" sz="950" dirty="0"/>
          </a:p>
        </p:txBody>
      </p:sp>
      <p:sp>
        <p:nvSpPr>
          <p:cNvPr id="22" name="Text 20"/>
          <p:cNvSpPr/>
          <p:nvPr/>
        </p:nvSpPr>
        <p:spPr>
          <a:xfrm>
            <a:off x="3520440" y="4352544"/>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Exit ticket: 4 min</a:t>
            </a:r>
            <a:endParaRPr lang="en-US" sz="950" dirty="0"/>
          </a:p>
        </p:txBody>
      </p:sp>
      <p:sp>
        <p:nvSpPr>
          <p:cNvPr id="23" name="Shape 21"/>
          <p:cNvSpPr/>
          <p:nvPr/>
        </p:nvSpPr>
        <p:spPr>
          <a:xfrm>
            <a:off x="6217920" y="1389888"/>
            <a:ext cx="2743200" cy="3621024"/>
          </a:xfrm>
          <a:prstGeom prst="roundRect">
            <a:avLst>
              <a:gd name="adj" fmla="val 2667"/>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4" name="Text 22"/>
          <p:cNvSpPr/>
          <p:nvPr/>
        </p:nvSpPr>
        <p:spPr>
          <a:xfrm>
            <a:off x="6400800" y="1463040"/>
            <a:ext cx="2377440" cy="402336"/>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90 min + homework</a:t>
            </a:r>
            <a:endParaRPr lang="en-US" sz="1150" dirty="0"/>
          </a:p>
        </p:txBody>
      </p:sp>
      <p:sp>
        <p:nvSpPr>
          <p:cNvPr id="25" name="Text 23"/>
          <p:cNvSpPr/>
          <p:nvPr/>
        </p:nvSpPr>
        <p:spPr>
          <a:xfrm>
            <a:off x="6400800" y="1938528"/>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Bell ringer + all core instruction (slides 5–26): 45 min</a:t>
            </a:r>
            <a:endParaRPr lang="en-US" sz="950" dirty="0"/>
          </a:p>
        </p:txBody>
      </p:sp>
      <p:sp>
        <p:nvSpPr>
          <p:cNvPr id="26" name="Text 24"/>
          <p:cNvSpPr/>
          <p:nvPr/>
        </p:nvSpPr>
        <p:spPr>
          <a:xfrm>
            <a:off x="6400800" y="2340864"/>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Text preparation guide — worked examples (slides 28–30): 10 min</a:t>
            </a:r>
            <a:endParaRPr lang="en-US" sz="950" dirty="0"/>
          </a:p>
        </p:txBody>
      </p:sp>
      <p:sp>
        <p:nvSpPr>
          <p:cNvPr id="27" name="Text 25"/>
          <p:cNvSpPr/>
          <p:nvPr/>
        </p:nvSpPr>
        <p:spPr>
          <a:xfrm>
            <a:off x="6400800" y="2743200"/>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Students begin their own text preparation template: 10 min</a:t>
            </a:r>
            <a:endParaRPr lang="en-US" sz="950" dirty="0"/>
          </a:p>
        </p:txBody>
      </p:sp>
      <p:sp>
        <p:nvSpPr>
          <p:cNvPr id="28" name="Text 26"/>
          <p:cNvSpPr/>
          <p:nvPr/>
        </p:nvSpPr>
        <p:spPr>
          <a:xfrm>
            <a:off x="6400800" y="3145536"/>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Full timed write — one prompt, 40 min: assign or complete</a:t>
            </a:r>
            <a:endParaRPr lang="en-US" sz="950" dirty="0"/>
          </a:p>
        </p:txBody>
      </p:sp>
      <p:sp>
        <p:nvSpPr>
          <p:cNvPr id="29" name="Text 27"/>
          <p:cNvSpPr/>
          <p:nvPr/>
        </p:nvSpPr>
        <p:spPr>
          <a:xfrm>
            <a:off x="6400800" y="3547872"/>
            <a:ext cx="2377440" cy="365760"/>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Rubric self-assessment homework: print slide 34b, assess own thesis against Row A standards</a:t>
            </a:r>
            <a:endParaRPr lang="en-US" sz="950" dirty="0"/>
          </a:p>
        </p:txBody>
      </p:sp>
      <p:sp>
        <p:nvSpPr>
          <p:cNvPr id="30" name="Text 28"/>
          <p:cNvSpPr/>
          <p:nvPr/>
        </p:nvSpPr>
        <p:spPr>
          <a:xfrm>
            <a:off x="457200" y="4974336"/>
            <a:ext cx="8229600" cy="164592"/>
          </a:xfrm>
          <a:prstGeom prst="rect">
            <a:avLst/>
          </a:prstGeom>
          <a:noFill/>
          <a:ln/>
        </p:spPr>
        <p:txBody>
          <a:bodyPr wrap="square" rtlCol="0" anchor="ctr"/>
          <a:lstStyle/>
          <a:p>
            <a:pPr algn="ctr" indent="0" marL="0">
              <a:buNone/>
            </a:pPr>
            <a:r>
              <a:rPr lang="en-US" sz="1000" i="1" dirty="0">
                <a:solidFill>
                  <a:srgbClr val="6B7280"/>
                </a:solidFill>
                <a:latin typeface="Calibri" pitchFamily="34" charset="0"/>
                <a:ea typeface="Calibri" pitchFamily="34" charset="-122"/>
                <a:cs typeface="Calibri" pitchFamily="34" charset="-120"/>
              </a:rPr>
              <a:t>APEnglishExamPrep.com/free-ap-english-teacher-powerpoints.html</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a:t>
            </a:r>
            <a:endParaRPr lang="en-US" sz="20000" dirty="0"/>
          </a:p>
        </p:txBody>
      </p:sp>
      <p:sp>
        <p:nvSpPr>
          <p:cNvPr id="3" name="Shape 1"/>
          <p:cNvSpPr/>
          <p:nvPr/>
        </p:nvSpPr>
        <p:spPr>
          <a:xfrm>
            <a:off x="-731520" y="-731520"/>
            <a:ext cx="4114800" cy="4114800"/>
          </a:xfrm>
          <a:prstGeom prst="ellipse">
            <a:avLst/>
          </a:prstGeom>
          <a:solidFill>
            <a:srgbClr val="6D28D9">
              <a:alpha val="12000"/>
            </a:srgbClr>
          </a:solidFill>
          <a:ln w="12700">
            <a:solidFill>
              <a:srgbClr val="6D28D9">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What FRQ 3 Actually Asks</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C4B5FD"/>
                </a:solidFill>
                <a:latin typeface="Calibri" pitchFamily="34" charset="0"/>
                <a:ea typeface="Calibri" pitchFamily="34" charset="-122"/>
                <a:cs typeface="Calibri" pitchFamily="34" charset="-120"/>
              </a:rPr>
              <a:t>A literary argument about a concept — not a book report about a theme</a:t>
            </a:r>
            <a:endParaRPr lang="en-US" sz="1650" dirty="0"/>
          </a:p>
        </p:txBody>
      </p:sp>
      <p:sp>
        <p:nvSpPr>
          <p:cNvPr id="6" name="Shape 4"/>
          <p:cNvSpPr/>
          <p:nvPr/>
        </p:nvSpPr>
        <p:spPr>
          <a:xfrm>
            <a:off x="594360" y="4517136"/>
            <a:ext cx="182880" cy="182880"/>
          </a:xfrm>
          <a:prstGeom prst="ellipse">
            <a:avLst/>
          </a:prstGeom>
          <a:solidFill>
            <a:srgbClr val="6D28D9"/>
          </a:solidFill>
          <a:ln w="12700">
            <a:solidFill>
              <a:srgbClr val="6D28D9"/>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 FRQ 3 Task: Three Things Students Don't Realize</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FRQ 3 looks simpler than FRQ 1 and 2 because there is no passage to read. This is the trap — 'no passage' means the text's analytical preparation must already be done.</a:t>
            </a:r>
            <a:endParaRPr lang="en-US" sz="1400" dirty="0"/>
          </a:p>
        </p:txBody>
      </p:sp>
      <p:sp>
        <p:nvSpPr>
          <p:cNvPr id="5" name="Shape 3"/>
          <p:cNvSpPr/>
          <p:nvPr/>
        </p:nvSpPr>
        <p:spPr>
          <a:xfrm>
            <a:off x="457200" y="1508760"/>
            <a:ext cx="8229600" cy="1115568"/>
          </a:xfrm>
          <a:prstGeom prst="roundRect">
            <a:avLst>
              <a:gd name="adj" fmla="val 6557"/>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81912"/>
            <a:ext cx="384048" cy="384048"/>
          </a:xfrm>
          <a:prstGeom prst="ellipse">
            <a:avLst/>
          </a:prstGeom>
          <a:solidFill>
            <a:srgbClr val="6D28D9"/>
          </a:solidFill>
          <a:ln w="12700">
            <a:solidFill>
              <a:srgbClr val="6D28D9"/>
            </a:solidFill>
            <a:prstDash val="solid"/>
          </a:ln>
        </p:spPr>
      </p:sp>
      <p:sp>
        <p:nvSpPr>
          <p:cNvPr id="7" name="Text 5"/>
          <p:cNvSpPr/>
          <p:nvPr/>
        </p:nvSpPr>
        <p:spPr>
          <a:xfrm>
            <a:off x="621792" y="1581912"/>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78992" y="1563624"/>
            <a:ext cx="742492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The concept in the prompt is not the topic — it is the analytical lens</a:t>
            </a:r>
            <a:endParaRPr lang="en-US" sz="1200" dirty="0"/>
          </a:p>
        </p:txBody>
      </p:sp>
      <p:sp>
        <p:nvSpPr>
          <p:cNvPr id="9" name="Text 7"/>
          <p:cNvSpPr/>
          <p:nvPr/>
        </p:nvSpPr>
        <p:spPr>
          <a:xfrm>
            <a:off x="1078992" y="1911096"/>
            <a:ext cx="438912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A prompt that names 'betrayal' is not asking students to write about a story involving betrayal. It is asking students to argue that a specific work uses the concept of betrayal to reveal something about [human nature / social dynamics / the nature of trust / something the work cares about]. The concept is the instrument of analysis, not the subject of it.</a:t>
            </a:r>
            <a:endParaRPr lang="en-US" sz="1050" dirty="0"/>
          </a:p>
        </p:txBody>
      </p:sp>
      <p:sp>
        <p:nvSpPr>
          <p:cNvPr id="10" name="Shape 8"/>
          <p:cNvSpPr/>
          <p:nvPr/>
        </p:nvSpPr>
        <p:spPr>
          <a:xfrm>
            <a:off x="5541264" y="1563624"/>
            <a:ext cx="2962656" cy="969264"/>
          </a:xfrm>
          <a:prstGeom prst="roundRect">
            <a:avLst>
              <a:gd name="adj" fmla="val 754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5687568" y="1600200"/>
            <a:ext cx="2670048"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'Write an essay in which you choose a novel or play that explores the theme of betrayal and argue how the author uses betrayal to [reveal something / develop a character / generate meaning].' — This is a claim about what the text does with the concept, not a claim about what the text is about.</a:t>
            </a:r>
            <a:endParaRPr lang="en-US" sz="950" dirty="0"/>
          </a:p>
        </p:txBody>
      </p:sp>
      <p:sp>
        <p:nvSpPr>
          <p:cNvPr id="12" name="Shape 10"/>
          <p:cNvSpPr/>
          <p:nvPr/>
        </p:nvSpPr>
        <p:spPr>
          <a:xfrm>
            <a:off x="457200" y="2715768"/>
            <a:ext cx="8229600" cy="1115568"/>
          </a:xfrm>
          <a:prstGeom prst="roundRect">
            <a:avLst>
              <a:gd name="adj" fmla="val 6557"/>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621792" y="2788920"/>
            <a:ext cx="384048" cy="384048"/>
          </a:xfrm>
          <a:prstGeom prst="ellipse">
            <a:avLst/>
          </a:prstGeom>
          <a:solidFill>
            <a:srgbClr val="6D28D9"/>
          </a:solidFill>
          <a:ln w="12700">
            <a:solidFill>
              <a:srgbClr val="6D28D9"/>
            </a:solidFill>
            <a:prstDash val="solid"/>
          </a:ln>
        </p:spPr>
      </p:sp>
      <p:sp>
        <p:nvSpPr>
          <p:cNvPr id="14" name="Text 12"/>
          <p:cNvSpPr/>
          <p:nvPr/>
        </p:nvSpPr>
        <p:spPr>
          <a:xfrm>
            <a:off x="621792" y="2788920"/>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15" name="Text 13"/>
          <p:cNvSpPr/>
          <p:nvPr/>
        </p:nvSpPr>
        <p:spPr>
          <a:xfrm>
            <a:off x="1078992" y="2770632"/>
            <a:ext cx="742492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The essay is judged on literary argument, not on knowledge of plot</a:t>
            </a:r>
            <a:endParaRPr lang="en-US" sz="1200" dirty="0"/>
          </a:p>
        </p:txBody>
      </p:sp>
      <p:sp>
        <p:nvSpPr>
          <p:cNvPr id="16" name="Text 14"/>
          <p:cNvSpPr/>
          <p:nvPr/>
        </p:nvSpPr>
        <p:spPr>
          <a:xfrm>
            <a:off x="1078992" y="3118104"/>
            <a:ext cx="438912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Students who demonstrate that they know what happens in their chosen text receive no credit for that knowledge. Credit goes to students who demonstrate that they understand what the text does — how specific literary choices create specific effects that produce a specific meaning the essay can argue for.</a:t>
            </a:r>
            <a:endParaRPr lang="en-US" sz="1050" dirty="0"/>
          </a:p>
        </p:txBody>
      </p:sp>
      <p:sp>
        <p:nvSpPr>
          <p:cNvPr id="17" name="Shape 15"/>
          <p:cNvSpPr/>
          <p:nvPr/>
        </p:nvSpPr>
        <p:spPr>
          <a:xfrm>
            <a:off x="5541264" y="2770632"/>
            <a:ext cx="2962656" cy="969264"/>
          </a:xfrm>
          <a:prstGeom prst="roundRect">
            <a:avLst>
              <a:gd name="adj" fmla="val 754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687568" y="2807208"/>
            <a:ext cx="2670048"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'Hamlet is about betrayal: Claudius betrays the king, Gertrude betrays her husband, Rosencrantz and Guildenstern betray Hamlet.' — This is a summary of who betrays whom. It is not a literary argument. It cannot generate a thesis that earns Row A credit.</a:t>
            </a:r>
            <a:endParaRPr lang="en-US" sz="950" dirty="0"/>
          </a:p>
        </p:txBody>
      </p:sp>
      <p:sp>
        <p:nvSpPr>
          <p:cNvPr id="19" name="Shape 17"/>
          <p:cNvSpPr/>
          <p:nvPr/>
        </p:nvSpPr>
        <p:spPr>
          <a:xfrm>
            <a:off x="457200" y="3922776"/>
            <a:ext cx="8229600" cy="1115568"/>
          </a:xfrm>
          <a:prstGeom prst="roundRect">
            <a:avLst>
              <a:gd name="adj" fmla="val 6557"/>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0" name="Shape 18"/>
          <p:cNvSpPr/>
          <p:nvPr/>
        </p:nvSpPr>
        <p:spPr>
          <a:xfrm>
            <a:off x="621792" y="3995928"/>
            <a:ext cx="384048" cy="384048"/>
          </a:xfrm>
          <a:prstGeom prst="ellipse">
            <a:avLst/>
          </a:prstGeom>
          <a:solidFill>
            <a:srgbClr val="6D28D9"/>
          </a:solidFill>
          <a:ln w="12700">
            <a:solidFill>
              <a:srgbClr val="6D28D9"/>
            </a:solidFill>
            <a:prstDash val="solid"/>
          </a:ln>
        </p:spPr>
      </p:sp>
      <p:sp>
        <p:nvSpPr>
          <p:cNvPr id="21" name="Text 19"/>
          <p:cNvSpPr/>
          <p:nvPr/>
        </p:nvSpPr>
        <p:spPr>
          <a:xfrm>
            <a:off x="621792" y="3995928"/>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3</a:t>
            </a:r>
            <a:endParaRPr lang="en-US" sz="1400" dirty="0"/>
          </a:p>
        </p:txBody>
      </p:sp>
      <p:sp>
        <p:nvSpPr>
          <p:cNvPr id="22" name="Text 20"/>
          <p:cNvSpPr/>
          <p:nvPr/>
        </p:nvSpPr>
        <p:spPr>
          <a:xfrm>
            <a:off x="1078992" y="3977640"/>
            <a:ext cx="742492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Text selection happens before thesis construction — and it determines both</a:t>
            </a:r>
            <a:endParaRPr lang="en-US" sz="1200" dirty="0"/>
          </a:p>
        </p:txBody>
      </p:sp>
      <p:sp>
        <p:nvSpPr>
          <p:cNvPr id="23" name="Text 21"/>
          <p:cNvSpPr/>
          <p:nvPr/>
        </p:nvSpPr>
        <p:spPr>
          <a:xfrm>
            <a:off x="1078992" y="4325112"/>
            <a:ext cx="438912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Students who start with 'what do I want to write about?' and then select a text are working backward. The stronger sequence: identify which of your prepared texts handles this concept with the most analytical density — where does the text do the most with this concept? — and then construct your thesis from what the text does.</a:t>
            </a:r>
            <a:endParaRPr lang="en-US" sz="1050" dirty="0"/>
          </a:p>
        </p:txBody>
      </p:sp>
      <p:sp>
        <p:nvSpPr>
          <p:cNvPr id="24" name="Shape 22"/>
          <p:cNvSpPr/>
          <p:nvPr/>
        </p:nvSpPr>
        <p:spPr>
          <a:xfrm>
            <a:off x="5541264" y="3977640"/>
            <a:ext cx="2962656" cy="969264"/>
          </a:xfrm>
          <a:prstGeom prst="roundRect">
            <a:avLst>
              <a:gd name="adj" fmla="val 754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5" name="Text 23"/>
          <p:cNvSpPr/>
          <p:nvPr/>
        </p:nvSpPr>
        <p:spPr>
          <a:xfrm>
            <a:off x="5687568" y="4014216"/>
            <a:ext cx="2670048"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Two students both choose Great Expectations for a prompt about social class. Student A writes about Pip's embarrassment about Joe — a summary of events. Student B writes about Dickens's use of Estella's contempt to externalize the class anxiety that Pip's narration systematically suppresses — a literary argument.</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Literary Argument vs. Thematic Essay: The Core Distinction</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Both are about themes. Only one is a literary argument. The difference lives in whether the essay analyzes how the text creates meaning or what meaning it contains.</a:t>
            </a:r>
            <a:endParaRPr lang="en-US" sz="1400" dirty="0"/>
          </a:p>
        </p:txBody>
      </p:sp>
      <p:sp>
        <p:nvSpPr>
          <p:cNvPr id="5" name="Shape 3"/>
          <p:cNvSpPr/>
          <p:nvPr/>
        </p:nvSpPr>
        <p:spPr>
          <a:xfrm>
            <a:off x="457200" y="1444752"/>
            <a:ext cx="8229600" cy="475488"/>
          </a:xfrm>
          <a:prstGeom prst="roundRect">
            <a:avLst>
              <a:gd name="adj" fmla="val 15385"/>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Literary argument: the thesis claims that specific literary choices (structure, narration, imagery, characterization, form) create a specific effect that produces a specific meaning. Thematic essay: the thesis claims that the work 'explores' or 'deals with' or 'shows' a concept.</a:t>
            </a:r>
            <a:endParaRPr lang="en-US" sz="1350" dirty="0"/>
          </a:p>
        </p:txBody>
      </p:sp>
      <p:sp>
        <p:nvSpPr>
          <p:cNvPr id="7" name="Shape 5"/>
          <p:cNvSpPr/>
          <p:nvPr/>
        </p:nvSpPr>
        <p:spPr>
          <a:xfrm>
            <a:off x="457200" y="2011680"/>
            <a:ext cx="8229600" cy="932688"/>
          </a:xfrm>
          <a:prstGeom prst="roundRect">
            <a:avLst>
              <a:gd name="adj" fmla="val 7843"/>
            </a:avLst>
          </a:prstGeom>
          <a:solidFill>
            <a:srgbClr val="FDF0EF"/>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84832"/>
            <a:ext cx="7863840" cy="292608"/>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Thematic essay thesis (no Row A credit)</a:t>
            </a:r>
            <a:endParaRPr lang="en-US" sz="1150" dirty="0"/>
          </a:p>
        </p:txBody>
      </p:sp>
      <p:sp>
        <p:nvSpPr>
          <p:cNvPr id="9" name="Text 7"/>
          <p:cNvSpPr/>
          <p:nvPr/>
        </p:nvSpPr>
        <p:spPr>
          <a:xfrm>
            <a:off x="640080" y="2395728"/>
            <a:ext cx="4937760" cy="512064"/>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"'In Beloved, Toni Morrison explores the lasting trauma of slavery through the character of Sethe, showing how the horrors of the past continue to haunt the present.'"</a:t>
            </a:r>
            <a:endParaRPr lang="en-US" sz="1000" dirty="0"/>
          </a:p>
        </p:txBody>
      </p:sp>
      <p:sp>
        <p:nvSpPr>
          <p:cNvPr id="10" name="Text 8"/>
          <p:cNvSpPr/>
          <p:nvPr/>
        </p:nvSpPr>
        <p:spPr>
          <a:xfrm>
            <a:off x="5650992" y="2084832"/>
            <a:ext cx="2852928" cy="7863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Accurately describes what the novel is about. Could be written without reading a single page — the same sentence could describe a documentary, a history book, or a Wikipedia article. No literary claim has been made.</a:t>
            </a:r>
            <a:endParaRPr lang="en-US" sz="950" dirty="0"/>
          </a:p>
        </p:txBody>
      </p:sp>
      <p:sp>
        <p:nvSpPr>
          <p:cNvPr id="11" name="Shape 9"/>
          <p:cNvSpPr/>
          <p:nvPr/>
        </p:nvSpPr>
        <p:spPr>
          <a:xfrm>
            <a:off x="457200" y="3035808"/>
            <a:ext cx="8229600" cy="932688"/>
          </a:xfrm>
          <a:prstGeom prst="roundRect">
            <a:avLst>
              <a:gd name="adj" fmla="val 7843"/>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108960"/>
            <a:ext cx="7863840" cy="292608"/>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Literary argument thesis — partial (borderline credit)</a:t>
            </a:r>
            <a:endParaRPr lang="en-US" sz="1150" dirty="0"/>
          </a:p>
        </p:txBody>
      </p:sp>
      <p:sp>
        <p:nvSpPr>
          <p:cNvPr id="13" name="Text 11"/>
          <p:cNvSpPr/>
          <p:nvPr/>
        </p:nvSpPr>
        <p:spPr>
          <a:xfrm>
            <a:off x="640080" y="3419856"/>
            <a:ext cx="4937760" cy="512064"/>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"'In Beloved, Toni Morrison uses the supernatural figure of Beloved to represent the unacknowledged trauma of enslaved people, making their invisible suffering visible and demanding that it be witnessed.'"</a:t>
            </a:r>
            <a:endParaRPr lang="en-US" sz="1000" dirty="0"/>
          </a:p>
        </p:txBody>
      </p:sp>
      <p:sp>
        <p:nvSpPr>
          <p:cNvPr id="14" name="Text 12"/>
          <p:cNvSpPr/>
          <p:nvPr/>
        </p:nvSpPr>
        <p:spPr>
          <a:xfrm>
            <a:off x="5650992" y="3108960"/>
            <a:ext cx="2852928" cy="7863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Names a specific literary choice (supernatural figure) and connects it to a specific effect (making invisible suffering visible). Closer, but still primarily describes what Beloved represents rather than arguing what the text's use of her does to the reader.</a:t>
            </a:r>
            <a:endParaRPr lang="en-US" sz="950" dirty="0"/>
          </a:p>
        </p:txBody>
      </p:sp>
      <p:sp>
        <p:nvSpPr>
          <p:cNvPr id="15" name="Shape 13"/>
          <p:cNvSpPr/>
          <p:nvPr/>
        </p:nvSpPr>
        <p:spPr>
          <a:xfrm>
            <a:off x="457200" y="4059936"/>
            <a:ext cx="8229600" cy="932688"/>
          </a:xfrm>
          <a:prstGeom prst="roundRect">
            <a:avLst>
              <a:gd name="adj" fmla="val 7843"/>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133088"/>
            <a:ext cx="7863840" cy="292608"/>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Literary argument thesis — full (Row A credit)</a:t>
            </a:r>
            <a:endParaRPr lang="en-US" sz="1150" dirty="0"/>
          </a:p>
        </p:txBody>
      </p:sp>
      <p:sp>
        <p:nvSpPr>
          <p:cNvPr id="17" name="Text 15"/>
          <p:cNvSpPr/>
          <p:nvPr/>
        </p:nvSpPr>
        <p:spPr>
          <a:xfrm>
            <a:off x="640080" y="4443984"/>
            <a:ext cx="4937760" cy="512064"/>
          </a:xfrm>
          <a:prstGeom prst="rect">
            <a:avLst/>
          </a:prstGeom>
          <a:noFill/>
          <a:ln/>
        </p:spPr>
        <p:txBody>
          <a:bodyPr wrap="square" rtlCol="0" anchor="ctr"/>
          <a:lstStyle/>
          <a:p>
            <a:pPr indent="0" marL="0">
              <a:buNone/>
            </a:pPr>
            <a:r>
              <a:rPr lang="en-US" sz="1000" i="1" dirty="0">
                <a:solidFill>
                  <a:srgbClr val="1E1B4B"/>
                </a:solidFill>
                <a:latin typeface="Cambria" pitchFamily="34" charset="0"/>
                <a:ea typeface="Cambria" pitchFamily="34" charset="-122"/>
                <a:cs typeface="Cambria" pitchFamily="34" charset="-120"/>
              </a:rPr>
              <a:t>"'In Beloved, Morrison's refusal to grant Beloved a coherent narrative identity — her fractured, non-linear interior monologue resisting the logic of continuous selfhood — forces the reader to experience incomprehension as the cognitive correlate of what slavery imposed on its victims: the destruction of a legible self.'"</a:t>
            </a:r>
            <a:endParaRPr lang="en-US" sz="1000" dirty="0"/>
          </a:p>
        </p:txBody>
      </p:sp>
      <p:sp>
        <p:nvSpPr>
          <p:cNvPr id="18" name="Text 16"/>
          <p:cNvSpPr/>
          <p:nvPr/>
        </p:nvSpPr>
        <p:spPr>
          <a:xfrm>
            <a:off x="5650992" y="4133088"/>
            <a:ext cx="2852928" cy="786384"/>
          </a:xfrm>
          <a:prstGeom prst="rect">
            <a:avLst/>
          </a:prstGeom>
          <a:noFill/>
          <a:ln/>
        </p:spPr>
        <p:txBody>
          <a:bodyPr wrap="square" rtlCol="0" anchor="ctr"/>
          <a:lstStyle/>
          <a:p>
            <a:pPr indent="0" marL="0">
              <a:buNone/>
            </a:pPr>
            <a:r>
              <a:rPr lang="en-US" sz="950" dirty="0">
                <a:solidFill>
                  <a:srgbClr val="1E1B4B"/>
                </a:solidFill>
                <a:latin typeface="Calibri" pitchFamily="34" charset="0"/>
                <a:ea typeface="Calibri" pitchFamily="34" charset="-122"/>
                <a:cs typeface="Calibri" pitchFamily="34" charset="-120"/>
              </a:rPr>
              <a:t>Claims that a specific formal choice (fractured narrative, resistance to linear selfhood) creates a specific effect (reader incomprehension) that enacts the novel's argument (slavery's destruction of self). The thesis could only have been written by someone who read this specific formal feature of this specific novel.</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What Concept Prompts Actually Ask: Reading the Prompt Precisely</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Every FRQ 3 prompt contains two things: a concept to engage with and a claim structure to fill. Students who miss the claim structure write essays that circle the concept without making an argument about it.</a:t>
            </a:r>
            <a:endParaRPr lang="en-US" sz="1400" dirty="0"/>
          </a:p>
        </p:txBody>
      </p:sp>
      <p:sp>
        <p:nvSpPr>
          <p:cNvPr id="5" name="Shape 3"/>
          <p:cNvSpPr/>
          <p:nvPr/>
        </p:nvSpPr>
        <p:spPr>
          <a:xfrm>
            <a:off x="457200" y="1508760"/>
            <a:ext cx="8229600" cy="749808"/>
          </a:xfrm>
          <a:prstGeom prst="roundRect">
            <a:avLst>
              <a:gd name="adj" fmla="val 9756"/>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72768"/>
            <a:ext cx="7863840" cy="237744"/>
          </a:xfrm>
          <a:prstGeom prst="rect">
            <a:avLst/>
          </a:prstGeom>
          <a:noFill/>
          <a:ln/>
        </p:spPr>
        <p:txBody>
          <a:bodyPr wrap="square" rtlCol="0" anchor="ctr"/>
          <a:lstStyle/>
          <a:p>
            <a:pPr indent="0" marL="0">
              <a:buNone/>
            </a:pPr>
            <a:r>
              <a:rPr lang="en-US" sz="1000" b="1" dirty="0">
                <a:solidFill>
                  <a:srgbClr val="C4B5FD"/>
                </a:solidFill>
                <a:latin typeface="Calibri" pitchFamily="34" charset="0"/>
                <a:ea typeface="Calibri" pitchFamily="34" charset="-122"/>
                <a:cs typeface="Calibri" pitchFamily="34" charset="-120"/>
              </a:rPr>
              <a:t>Sample prompt:</a:t>
            </a:r>
            <a:endParaRPr lang="en-US" sz="1000" dirty="0"/>
          </a:p>
        </p:txBody>
      </p:sp>
      <p:sp>
        <p:nvSpPr>
          <p:cNvPr id="7" name="Text 5"/>
          <p:cNvSpPr/>
          <p:nvPr/>
        </p:nvSpPr>
        <p:spPr>
          <a:xfrm>
            <a:off x="640080" y="1847088"/>
            <a:ext cx="7863840" cy="347472"/>
          </a:xfrm>
          <a:prstGeom prst="rect">
            <a:avLst/>
          </a:prstGeom>
          <a:noFill/>
          <a:ln/>
        </p:spPr>
        <p:txBody>
          <a:bodyPr wrap="square" rtlCol="0" anchor="ctr"/>
          <a:lstStyle/>
          <a:p>
            <a:pPr indent="0" marL="0">
              <a:buNone/>
            </a:pPr>
            <a:r>
              <a:rPr lang="en-US" sz="1250" i="1" dirty="0">
                <a:solidFill>
                  <a:srgbClr val="FFFFFF"/>
                </a:solidFill>
                <a:latin typeface="Cambria" pitchFamily="34" charset="0"/>
                <a:ea typeface="Cambria" pitchFamily="34" charset="-122"/>
                <a:cs typeface="Cambria" pitchFamily="34" charset="-120"/>
              </a:rPr>
              <a:t>"Choose a novel or play in which a character undergoes a significant moral or psychological transformation. Then, in a well-developed essay, analyze how the author's techniques reveal the nature and significance of this transformation."</a:t>
            </a:r>
            <a:endParaRPr lang="en-US" sz="1250" dirty="0"/>
          </a:p>
        </p:txBody>
      </p:sp>
      <p:sp>
        <p:nvSpPr>
          <p:cNvPr id="8" name="Shape 6"/>
          <p:cNvSpPr/>
          <p:nvPr/>
        </p:nvSpPr>
        <p:spPr>
          <a:xfrm>
            <a:off x="457200" y="2359152"/>
            <a:ext cx="2743200" cy="2724912"/>
          </a:xfrm>
          <a:prstGeom prst="roundRect">
            <a:avLst>
              <a:gd name="adj" fmla="val 2685"/>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640080" y="2432304"/>
            <a:ext cx="2377440" cy="310896"/>
          </a:xfrm>
          <a:prstGeom prst="rect">
            <a:avLst/>
          </a:prstGeom>
          <a:noFill/>
          <a:ln/>
        </p:spPr>
        <p:txBody>
          <a:bodyPr wrap="square" rtlCol="0" anchor="ctr"/>
          <a:lstStyle/>
          <a:p>
            <a:pPr indent="0" marL="0">
              <a:buNone/>
            </a:pPr>
            <a:r>
              <a:rPr lang="en-US" sz="1200" b="1" dirty="0">
                <a:solidFill>
                  <a:srgbClr val="6D28D9"/>
                </a:solidFill>
                <a:latin typeface="Calibri" pitchFamily="34" charset="0"/>
                <a:ea typeface="Calibri" pitchFamily="34" charset="-122"/>
                <a:cs typeface="Calibri" pitchFamily="34" charset="-120"/>
              </a:rPr>
              <a:t>The concept</a:t>
            </a:r>
            <a:endParaRPr lang="en-US" sz="1200" dirty="0"/>
          </a:p>
        </p:txBody>
      </p:sp>
      <p:sp>
        <p:nvSpPr>
          <p:cNvPr id="10" name="Text 8"/>
          <p:cNvSpPr/>
          <p:nvPr/>
        </p:nvSpPr>
        <p:spPr>
          <a:xfrm>
            <a:off x="640080" y="2779776"/>
            <a:ext cx="2377440" cy="658368"/>
          </a:xfrm>
          <a:prstGeom prst="rect">
            <a:avLst/>
          </a:prstGeom>
          <a:noFill/>
          <a:ln/>
        </p:spPr>
        <p:txBody>
          <a:bodyPr wrap="square" rtlCol="0" anchor="ctr"/>
          <a:lstStyle/>
          <a:p>
            <a:pPr indent="0" marL="0">
              <a:buNone/>
            </a:pPr>
            <a:r>
              <a:rPr lang="en-US" sz="1100" i="1" dirty="0">
                <a:solidFill>
                  <a:srgbClr val="1E1B4B"/>
                </a:solidFill>
                <a:latin typeface="Cambria" pitchFamily="34" charset="0"/>
                <a:ea typeface="Cambria" pitchFamily="34" charset="-122"/>
                <a:cs typeface="Cambria" pitchFamily="34" charset="-120"/>
              </a:rPr>
              <a:t>"Moral or psychological transformation"</a:t>
            </a:r>
            <a:endParaRPr lang="en-US" sz="1100" dirty="0"/>
          </a:p>
        </p:txBody>
      </p:sp>
      <p:sp>
        <p:nvSpPr>
          <p:cNvPr id="11" name="Text 9"/>
          <p:cNvSpPr/>
          <p:nvPr/>
        </p:nvSpPr>
        <p:spPr>
          <a:xfrm>
            <a:off x="640080" y="3511296"/>
            <a:ext cx="2377440" cy="1426464"/>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What literary lens the essay must use. The essay is not 'about' a character — it analyzes how the transformation is rendered.</a:t>
            </a:r>
            <a:endParaRPr lang="en-US" sz="1000" dirty="0"/>
          </a:p>
        </p:txBody>
      </p:sp>
      <p:sp>
        <p:nvSpPr>
          <p:cNvPr id="12" name="Shape 10"/>
          <p:cNvSpPr/>
          <p:nvPr/>
        </p:nvSpPr>
        <p:spPr>
          <a:xfrm>
            <a:off x="3337560" y="2359152"/>
            <a:ext cx="2743200" cy="2724912"/>
          </a:xfrm>
          <a:prstGeom prst="roundRect">
            <a:avLst>
              <a:gd name="adj" fmla="val 2685"/>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3520440" y="2432304"/>
            <a:ext cx="2377440" cy="310896"/>
          </a:xfrm>
          <a:prstGeom prst="rect">
            <a:avLst/>
          </a:prstGeom>
          <a:noFill/>
          <a:ln/>
        </p:spPr>
        <p:txBody>
          <a:bodyPr wrap="square" rtlCol="0" anchor="ctr"/>
          <a:lstStyle/>
          <a:p>
            <a:pPr indent="0" marL="0">
              <a:buNone/>
            </a:pPr>
            <a:r>
              <a:rPr lang="en-US" sz="1200" b="1" dirty="0">
                <a:solidFill>
                  <a:srgbClr val="B45309"/>
                </a:solidFill>
                <a:latin typeface="Calibri" pitchFamily="34" charset="0"/>
                <a:ea typeface="Calibri" pitchFamily="34" charset="-122"/>
                <a:cs typeface="Calibri" pitchFamily="34" charset="-120"/>
              </a:rPr>
              <a:t>The claim structure</a:t>
            </a:r>
            <a:endParaRPr lang="en-US" sz="1200" dirty="0"/>
          </a:p>
        </p:txBody>
      </p:sp>
      <p:sp>
        <p:nvSpPr>
          <p:cNvPr id="14" name="Text 12"/>
          <p:cNvSpPr/>
          <p:nvPr/>
        </p:nvSpPr>
        <p:spPr>
          <a:xfrm>
            <a:off x="3520440" y="2779776"/>
            <a:ext cx="2377440" cy="658368"/>
          </a:xfrm>
          <a:prstGeom prst="rect">
            <a:avLst/>
          </a:prstGeom>
          <a:noFill/>
          <a:ln/>
        </p:spPr>
        <p:txBody>
          <a:bodyPr wrap="square" rtlCol="0" anchor="ctr"/>
          <a:lstStyle/>
          <a:p>
            <a:pPr indent="0" marL="0">
              <a:buNone/>
            </a:pPr>
            <a:r>
              <a:rPr lang="en-US" sz="1100" i="1" dirty="0">
                <a:solidFill>
                  <a:srgbClr val="1E1B4B"/>
                </a:solidFill>
                <a:latin typeface="Cambria" pitchFamily="34" charset="0"/>
                <a:ea typeface="Cambria" pitchFamily="34" charset="-122"/>
                <a:cs typeface="Cambria" pitchFamily="34" charset="-120"/>
              </a:rPr>
              <a:t>"'How the author's techniques reveal the nature and significance'"</a:t>
            </a:r>
            <a:endParaRPr lang="en-US" sz="1100" dirty="0"/>
          </a:p>
        </p:txBody>
      </p:sp>
      <p:sp>
        <p:nvSpPr>
          <p:cNvPr id="15" name="Text 13"/>
          <p:cNvSpPr/>
          <p:nvPr/>
        </p:nvSpPr>
        <p:spPr>
          <a:xfrm>
            <a:off x="3520440" y="3511296"/>
            <a:ext cx="2377440" cy="1426464"/>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The essay must name specific techniques + explain what they reveal about the transformation's nature + explain the transformation's significance. Three analytical obligations.</a:t>
            </a:r>
            <a:endParaRPr lang="en-US" sz="1000" dirty="0"/>
          </a:p>
        </p:txBody>
      </p:sp>
      <p:sp>
        <p:nvSpPr>
          <p:cNvPr id="16" name="Shape 14"/>
          <p:cNvSpPr/>
          <p:nvPr/>
        </p:nvSpPr>
        <p:spPr>
          <a:xfrm>
            <a:off x="6217920" y="2359152"/>
            <a:ext cx="2743200" cy="2724912"/>
          </a:xfrm>
          <a:prstGeom prst="roundRect">
            <a:avLst>
              <a:gd name="adj" fmla="val 2685"/>
            </a:avLst>
          </a:prstGeom>
          <a:solidFill>
            <a:srgbClr val="E6F5F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6400800" y="2432304"/>
            <a:ext cx="2377440" cy="310896"/>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The argument slot</a:t>
            </a:r>
            <a:endParaRPr lang="en-US" sz="1200" dirty="0"/>
          </a:p>
        </p:txBody>
      </p:sp>
      <p:sp>
        <p:nvSpPr>
          <p:cNvPr id="18" name="Text 16"/>
          <p:cNvSpPr/>
          <p:nvPr/>
        </p:nvSpPr>
        <p:spPr>
          <a:xfrm>
            <a:off x="6400800" y="2779776"/>
            <a:ext cx="2377440" cy="658368"/>
          </a:xfrm>
          <a:prstGeom prst="rect">
            <a:avLst/>
          </a:prstGeom>
          <a:noFill/>
          <a:ln/>
        </p:spPr>
        <p:txBody>
          <a:bodyPr wrap="square" rtlCol="0" anchor="ctr"/>
          <a:lstStyle/>
          <a:p>
            <a:pPr indent="0" marL="0">
              <a:buNone/>
            </a:pPr>
            <a:r>
              <a:rPr lang="en-US" sz="1100" i="1" dirty="0">
                <a:solidFill>
                  <a:srgbClr val="1E1B4B"/>
                </a:solidFill>
                <a:latin typeface="Cambria" pitchFamily="34" charset="0"/>
                <a:ea typeface="Cambria" pitchFamily="34" charset="-122"/>
                <a:cs typeface="Cambria" pitchFamily="34" charset="-120"/>
              </a:rPr>
              <a:t>"[What the transformation reveals about the character, the work's concerns, or human experience]"</a:t>
            </a:r>
            <a:endParaRPr lang="en-US" sz="1100" dirty="0"/>
          </a:p>
        </p:txBody>
      </p:sp>
      <p:sp>
        <p:nvSpPr>
          <p:cNvPr id="19" name="Text 17"/>
          <p:cNvSpPr/>
          <p:nvPr/>
        </p:nvSpPr>
        <p:spPr>
          <a:xfrm>
            <a:off x="6400800" y="3511296"/>
            <a:ext cx="2377440" cy="1426464"/>
          </a:xfrm>
          <a:prstGeom prst="rect">
            <a:avLst/>
          </a:prstGeom>
          <a:noFill/>
          <a:ln/>
        </p:spPr>
        <p:txBody>
          <a:bodyPr wrap="square" rtlCol="0" anchor="ctr"/>
          <a:lstStyle/>
          <a:p>
            <a:pPr indent="0" marL="0">
              <a:buNone/>
            </a:pPr>
            <a:r>
              <a:rPr lang="en-US" sz="1000" dirty="0">
                <a:solidFill>
                  <a:srgbClr val="1E1B4B"/>
                </a:solidFill>
                <a:latin typeface="Calibri" pitchFamily="34" charset="0"/>
                <a:ea typeface="Calibri" pitchFamily="34" charset="-122"/>
                <a:cs typeface="Calibri" pitchFamily="34" charset="-120"/>
              </a:rPr>
              <a:t>The thesis fills this with a specific defensible claim. The prompt leaves this blank — it is what the student must supply.</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1040"/>
                </a:solidFill>
                <a:latin typeface="Cambria" pitchFamily="34" charset="0"/>
                <a:ea typeface="Cambria" pitchFamily="34" charset="-122"/>
                <a:cs typeface="Cambria" pitchFamily="34" charset="-120"/>
              </a:rPr>
              <a:t>The Three Moves Every FRQ 3 Essay Must Make</a:t>
            </a:r>
            <a:endParaRPr lang="en-US" sz="2100" dirty="0"/>
          </a:p>
        </p:txBody>
      </p:sp>
      <p:sp>
        <p:nvSpPr>
          <p:cNvPr id="3" name="Shape 1"/>
          <p:cNvSpPr/>
          <p:nvPr/>
        </p:nvSpPr>
        <p:spPr>
          <a:xfrm>
            <a:off x="457200" y="841248"/>
            <a:ext cx="8229600" cy="0"/>
          </a:xfrm>
          <a:prstGeom prst="line">
            <a:avLst/>
          </a:prstGeom>
          <a:noFill/>
          <a:ln w="15240">
            <a:solidFill>
              <a:srgbClr val="DDD6FE"/>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1B4B"/>
                </a:solidFill>
                <a:latin typeface="Calibri" pitchFamily="34" charset="0"/>
                <a:ea typeface="Calibri" pitchFamily="34" charset="-122"/>
                <a:cs typeface="Calibri" pitchFamily="34" charset="-120"/>
              </a:rPr>
              <a:t>An FRQ 3 essay earns full credit when it makes all three moves. Essays that make only one or two are scoring at 2–3 on Row B regardless of how much they demonstrate knowledge of the text.</a:t>
            </a:r>
            <a:endParaRPr lang="en-US" sz="1400" dirty="0"/>
          </a:p>
        </p:txBody>
      </p:sp>
      <p:sp>
        <p:nvSpPr>
          <p:cNvPr id="5" name="Shape 3"/>
          <p:cNvSpPr/>
          <p:nvPr/>
        </p:nvSpPr>
        <p:spPr>
          <a:xfrm>
            <a:off x="457200" y="1481328"/>
            <a:ext cx="8229600" cy="1133856"/>
          </a:xfrm>
          <a:prstGeom prst="roundRect">
            <a:avLst>
              <a:gd name="adj" fmla="val 6452"/>
            </a:avLst>
          </a:prstGeom>
          <a:solidFill>
            <a:srgbClr val="EDE9FE"/>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72768"/>
            <a:ext cx="384048" cy="384048"/>
          </a:xfrm>
          <a:prstGeom prst="ellipse">
            <a:avLst/>
          </a:prstGeom>
          <a:solidFill>
            <a:srgbClr val="6D28D9"/>
          </a:solidFill>
          <a:ln w="12700">
            <a:solidFill>
              <a:srgbClr val="6D28D9"/>
            </a:solidFill>
            <a:prstDash val="solid"/>
          </a:ln>
        </p:spPr>
      </p:sp>
      <p:sp>
        <p:nvSpPr>
          <p:cNvPr id="7" name="Text 5"/>
          <p:cNvSpPr/>
          <p:nvPr/>
        </p:nvSpPr>
        <p:spPr>
          <a:xfrm>
            <a:off x="621792" y="1572768"/>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78992" y="1554480"/>
            <a:ext cx="742492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Name a specific literary technique and locate it precisely</a:t>
            </a:r>
            <a:endParaRPr lang="en-US" sz="1200" dirty="0"/>
          </a:p>
        </p:txBody>
      </p:sp>
      <p:sp>
        <p:nvSpPr>
          <p:cNvPr id="9" name="Text 7"/>
          <p:cNvSpPr/>
          <p:nvPr/>
        </p:nvSpPr>
        <p:spPr>
          <a:xfrm>
            <a:off x="1078992" y="1901952"/>
            <a:ext cx="484632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Not 'Morrison uses symbolism' but 'Morrison's use of Beloved as a character without a coherent developmental arc.' Not 'Fitzgerald uses imagery' but 'Fitzgerald's green light at the end of Daisy's dock, introduced in the novel's opening when Gatsby reaches toward it across the water.' The technique is specific enough to be found only in this text.</a:t>
            </a:r>
            <a:endParaRPr lang="en-US" sz="1050" dirty="0"/>
          </a:p>
        </p:txBody>
      </p:sp>
      <p:sp>
        <p:nvSpPr>
          <p:cNvPr id="10" name="Shape 8"/>
          <p:cNvSpPr/>
          <p:nvPr/>
        </p:nvSpPr>
        <p:spPr>
          <a:xfrm>
            <a:off x="5998464" y="1554480"/>
            <a:ext cx="2871216" cy="987552"/>
          </a:xfrm>
          <a:prstGeom prst="roundRect">
            <a:avLst>
              <a:gd name="adj" fmla="val 740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144768" y="1591056"/>
            <a:ext cx="2578608" cy="914400"/>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specificity test: could this technique claim be made about a different text? If yes, it is too general.</a:t>
            </a:r>
            <a:endParaRPr lang="en-US" sz="950" dirty="0"/>
          </a:p>
        </p:txBody>
      </p:sp>
      <p:sp>
        <p:nvSpPr>
          <p:cNvPr id="12" name="Shape 10"/>
          <p:cNvSpPr/>
          <p:nvPr/>
        </p:nvSpPr>
        <p:spPr>
          <a:xfrm>
            <a:off x="457200" y="2706624"/>
            <a:ext cx="8229600" cy="1133856"/>
          </a:xfrm>
          <a:prstGeom prst="roundRect">
            <a:avLst>
              <a:gd name="adj" fmla="val 6452"/>
            </a:avLst>
          </a:prstGeom>
          <a:solidFill>
            <a:srgbClr val="FDF3E3"/>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621792" y="2798064"/>
            <a:ext cx="384048" cy="384048"/>
          </a:xfrm>
          <a:prstGeom prst="ellipse">
            <a:avLst/>
          </a:prstGeom>
          <a:solidFill>
            <a:srgbClr val="6D28D9"/>
          </a:solidFill>
          <a:ln w="12700">
            <a:solidFill>
              <a:srgbClr val="6D28D9"/>
            </a:solidFill>
            <a:prstDash val="solid"/>
          </a:ln>
        </p:spPr>
      </p:sp>
      <p:sp>
        <p:nvSpPr>
          <p:cNvPr id="14" name="Text 12"/>
          <p:cNvSpPr/>
          <p:nvPr/>
        </p:nvSpPr>
        <p:spPr>
          <a:xfrm>
            <a:off x="621792" y="2798064"/>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15" name="Text 13"/>
          <p:cNvSpPr/>
          <p:nvPr/>
        </p:nvSpPr>
        <p:spPr>
          <a:xfrm>
            <a:off x="1078992" y="2779776"/>
            <a:ext cx="742492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Explain what the technique accomplishes — the mechanism</a:t>
            </a:r>
            <a:endParaRPr lang="en-US" sz="1200" dirty="0"/>
          </a:p>
        </p:txBody>
      </p:sp>
      <p:sp>
        <p:nvSpPr>
          <p:cNvPr id="16" name="Text 14"/>
          <p:cNvSpPr/>
          <p:nvPr/>
        </p:nvSpPr>
        <p:spPr>
          <a:xfrm>
            <a:off x="1078992" y="3127248"/>
            <a:ext cx="484632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Not 'this shows' or 'this represents' but 'this makes the reader experience X' or 'this prevents the character from achieving Y' or 'this forces the reader to confront Z before the text explains it.' The mechanism is the analytical move — what does the technique do to the reader's experience or the work's meaning-making?</a:t>
            </a:r>
            <a:endParaRPr lang="en-US" sz="1050" dirty="0"/>
          </a:p>
        </p:txBody>
      </p:sp>
      <p:sp>
        <p:nvSpPr>
          <p:cNvPr id="17" name="Shape 15"/>
          <p:cNvSpPr/>
          <p:nvPr/>
        </p:nvSpPr>
        <p:spPr>
          <a:xfrm>
            <a:off x="5998464" y="2779776"/>
            <a:ext cx="2871216" cy="987552"/>
          </a:xfrm>
          <a:prstGeom prst="roundRect">
            <a:avLst>
              <a:gd name="adj" fmla="val 740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144768" y="2816352"/>
            <a:ext cx="2578608" cy="914400"/>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mechanism test: does the commentary name an effect that can only be produced by this specific technique? Or could the same effect be produced by any technique?</a:t>
            </a:r>
            <a:endParaRPr lang="en-US" sz="950" dirty="0"/>
          </a:p>
        </p:txBody>
      </p:sp>
      <p:sp>
        <p:nvSpPr>
          <p:cNvPr id="19" name="Shape 17"/>
          <p:cNvSpPr/>
          <p:nvPr/>
        </p:nvSpPr>
        <p:spPr>
          <a:xfrm>
            <a:off x="457200" y="3931920"/>
            <a:ext cx="8229600" cy="1133856"/>
          </a:xfrm>
          <a:prstGeom prst="roundRect">
            <a:avLst>
              <a:gd name="adj" fmla="val 6452"/>
            </a:avLst>
          </a:prstGeom>
          <a:solidFill>
            <a:srgbClr val="E8F5FA"/>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0" name="Shape 18"/>
          <p:cNvSpPr/>
          <p:nvPr/>
        </p:nvSpPr>
        <p:spPr>
          <a:xfrm>
            <a:off x="621792" y="4023360"/>
            <a:ext cx="384048" cy="384048"/>
          </a:xfrm>
          <a:prstGeom prst="ellipse">
            <a:avLst/>
          </a:prstGeom>
          <a:solidFill>
            <a:srgbClr val="6D28D9"/>
          </a:solidFill>
          <a:ln w="12700">
            <a:solidFill>
              <a:srgbClr val="6D28D9"/>
            </a:solidFill>
            <a:prstDash val="solid"/>
          </a:ln>
        </p:spPr>
      </p:sp>
      <p:sp>
        <p:nvSpPr>
          <p:cNvPr id="21" name="Text 19"/>
          <p:cNvSpPr/>
          <p:nvPr/>
        </p:nvSpPr>
        <p:spPr>
          <a:xfrm>
            <a:off x="621792" y="4023360"/>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3</a:t>
            </a:r>
            <a:endParaRPr lang="en-US" sz="1400" dirty="0"/>
          </a:p>
        </p:txBody>
      </p:sp>
      <p:sp>
        <p:nvSpPr>
          <p:cNvPr id="22" name="Text 20"/>
          <p:cNvSpPr/>
          <p:nvPr/>
        </p:nvSpPr>
        <p:spPr>
          <a:xfrm>
            <a:off x="1078992" y="4005072"/>
            <a:ext cx="7424928" cy="329184"/>
          </a:xfrm>
          <a:prstGeom prst="rect">
            <a:avLst/>
          </a:prstGeom>
          <a:noFill/>
          <a:ln/>
        </p:spPr>
        <p:txBody>
          <a:bodyPr wrap="square" rtlCol="0" anchor="ctr"/>
          <a:lstStyle/>
          <a:p>
            <a:pPr indent="0" marL="0">
              <a:buNone/>
            </a:pPr>
            <a:r>
              <a:rPr lang="en-US" sz="1200" b="1" dirty="0">
                <a:solidFill>
                  <a:srgbClr val="1A1040"/>
                </a:solidFill>
                <a:latin typeface="Calibri" pitchFamily="34" charset="0"/>
                <a:ea typeface="Calibri" pitchFamily="34" charset="-122"/>
                <a:cs typeface="Calibri" pitchFamily="34" charset="-120"/>
              </a:rPr>
              <a:t>Connect to a defensible claim about the work's significance</a:t>
            </a:r>
            <a:endParaRPr lang="en-US" sz="1200" dirty="0"/>
          </a:p>
        </p:txBody>
      </p:sp>
      <p:sp>
        <p:nvSpPr>
          <p:cNvPr id="23" name="Text 21"/>
          <p:cNvSpPr/>
          <p:nvPr/>
        </p:nvSpPr>
        <p:spPr>
          <a:xfrm>
            <a:off x="1078992" y="4352544"/>
            <a:ext cx="4846320" cy="658368"/>
          </a:xfrm>
          <a:prstGeom prst="rect">
            <a:avLst/>
          </a:prstGeom>
          <a:noFill/>
          <a:ln/>
        </p:spPr>
        <p:txBody>
          <a:bodyPr wrap="square" rtlCol="0" anchor="ctr"/>
          <a:lstStyle/>
          <a:p>
            <a:pPr indent="0" marL="0">
              <a:buNone/>
            </a:pPr>
            <a:r>
              <a:rPr lang="en-US" sz="1050" dirty="0">
                <a:solidFill>
                  <a:srgbClr val="1E1B4B"/>
                </a:solidFill>
                <a:latin typeface="Calibri" pitchFamily="34" charset="0"/>
                <a:ea typeface="Calibri" pitchFamily="34" charset="-122"/>
                <a:cs typeface="Calibri" pitchFamily="34" charset="-120"/>
              </a:rPr>
              <a:t>Not 'this suggests that betrayal is harmful' but 'this reveals that the novel is less interested in the fact of betrayal than in its cognitive aftermath — the way the betrayed person reorganizes their self-narrative around the event.' The significance claim is the argument the essay is making about what the work does that matters.</a:t>
            </a:r>
            <a:endParaRPr lang="en-US" sz="1050" dirty="0"/>
          </a:p>
        </p:txBody>
      </p:sp>
      <p:sp>
        <p:nvSpPr>
          <p:cNvPr id="24" name="Shape 22"/>
          <p:cNvSpPr/>
          <p:nvPr/>
        </p:nvSpPr>
        <p:spPr>
          <a:xfrm>
            <a:off x="5998464" y="4005072"/>
            <a:ext cx="2871216" cy="987552"/>
          </a:xfrm>
          <a:prstGeom prst="roundRect">
            <a:avLst>
              <a:gd name="adj" fmla="val 7407"/>
            </a:avLst>
          </a:prstGeom>
          <a:solidFill>
            <a:srgbClr val="1A1040"/>
          </a:solidFill>
          <a:ln w="10160">
            <a:solidFill>
              <a:srgbClr val="DDD6FE"/>
            </a:solidFill>
            <a:prstDash val="solid"/>
          </a:ln>
          <a:effectLst>
            <a:outerShdw sx="100000" sy="100000" kx="0" ky="0" algn="bl" rotWithShape="0" blurRad="88900" dist="25400" dir="2700000">
              <a:srgbClr val="000000">
                <a:alpha val="9000"/>
              </a:srgbClr>
            </a:outerShdw>
          </a:effectLst>
        </p:spPr>
      </p:sp>
      <p:sp>
        <p:nvSpPr>
          <p:cNvPr id="25" name="Text 23"/>
          <p:cNvSpPr/>
          <p:nvPr/>
        </p:nvSpPr>
        <p:spPr>
          <a:xfrm>
            <a:off x="6144768" y="4041648"/>
            <a:ext cx="2578608" cy="914400"/>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significance test: does this claim go beyond what the text explicitly states? If the text says what the claim says, the claim is paraphrase, not argument.</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104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a:t>
            </a:r>
            <a:endParaRPr lang="en-US" sz="20000" dirty="0"/>
          </a:p>
        </p:txBody>
      </p:sp>
      <p:sp>
        <p:nvSpPr>
          <p:cNvPr id="3" name="Shape 1"/>
          <p:cNvSpPr/>
          <p:nvPr/>
        </p:nvSpPr>
        <p:spPr>
          <a:xfrm>
            <a:off x="-731520" y="-731520"/>
            <a:ext cx="4114800" cy="4114800"/>
          </a:xfrm>
          <a:prstGeom prst="ellipse">
            <a:avLst/>
          </a:prstGeom>
          <a:solidFill>
            <a:srgbClr val="6D28D9">
              <a:alpha val="12000"/>
            </a:srgbClr>
          </a:solidFill>
          <a:ln w="12700">
            <a:solidFill>
              <a:srgbClr val="6D28D9">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Text Selection Strategy</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C4B5FD"/>
                </a:solidFill>
                <a:latin typeface="Calibri" pitchFamily="34" charset="0"/>
                <a:ea typeface="Calibri" pitchFamily="34" charset="-122"/>
                <a:cs typeface="Calibri" pitchFamily="34" charset="-120"/>
              </a:rPr>
              <a:t>The choice that determines everything — made before you write the thesis</a:t>
            </a:r>
            <a:endParaRPr lang="en-US" sz="1650" dirty="0"/>
          </a:p>
        </p:txBody>
      </p:sp>
      <p:sp>
        <p:nvSpPr>
          <p:cNvPr id="6" name="Shape 4"/>
          <p:cNvSpPr/>
          <p:nvPr/>
        </p:nvSpPr>
        <p:spPr>
          <a:xfrm>
            <a:off x="594360" y="4517136"/>
            <a:ext cx="182880" cy="182880"/>
          </a:xfrm>
          <a:prstGeom prst="ellipse">
            <a:avLst/>
          </a:prstGeom>
          <a:solidFill>
            <a:srgbClr val="6D28D9"/>
          </a:solidFill>
          <a:ln w="12700">
            <a:solidFill>
              <a:srgbClr val="6D28D9"/>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0E6B8A"/>
          </a:solidFill>
          <a:ln w="12700">
            <a:solidFill>
              <a:srgbClr val="0E6B8A"/>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36</Slides>
  <Notes>36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English Literary Argument — Complete Classroom Kit</dc:title>
  <dc:subject>AP Lit FRQ 3 Literary Argument</dc:subject>
  <dc:creator>AP English Exam Prep — Diane Powers</dc:creator>
  <cp:lastModifiedBy>AP English Exam Prep — Diane Powers</cp:lastModifiedBy>
  <cp:revision>1</cp:revision>
  <dcterms:created xsi:type="dcterms:W3CDTF">2026-07-04T22:51:58Z</dcterms:created>
  <dcterms:modified xsi:type="dcterms:W3CDTF">2026-07-04T22:51:58Z</dcterms:modified>
</cp:coreProperties>
</file>