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slideMasters/slideMaster35.xml" ContentType="application/vnd.openxmlformats-officedocument.presentationml.slideMaster+xml"/>
  <Override PartName="/ppt/slides/slide35.xml" ContentType="application/vnd.openxmlformats-officedocument.presentationml.slide+xml"/>
  <Override PartName="/ppt/slideMasters/slideMaster36.xml" ContentType="application/vnd.openxmlformats-officedocument.presentationml.slideMaster+xml"/>
  <Override PartName="/ppt/slides/slide36.xml" ContentType="application/vnd.openxmlformats-officedocument.presentationml.slide+xml"/>
  <Override PartName="/ppt/slideMasters/slideMaster37.xml" ContentType="application/vnd.openxmlformats-officedocument.presentationml.slideMaster+xml"/>
  <Override PartName="/ppt/slides/slide37.xml" ContentType="application/vnd.openxmlformats-officedocument.presentationml.slide+xml"/>
  <Override PartName="/ppt/slideMasters/slideMaster38.xml" ContentType="application/vnd.openxmlformats-officedocument.presentationml.slideMaster+xml"/>
  <Override PartName="/ppt/slides/slide38.xml" ContentType="application/vnd.openxmlformats-officedocument.presentationml.slide+xml"/>
  <Override PartName="/ppt/slideMasters/slideMaster39.xml" ContentType="application/vnd.openxmlformats-officedocument.presentationml.slideMaster+xml"/>
  <Override PartName="/ppt/slides/slide39.xml" ContentType="application/vnd.openxmlformats-officedocument.presentationml.slide+xml"/>
  <Override PartName="/ppt/slideMasters/slideMaster40.xml" ContentType="application/vnd.openxmlformats-officedocument.presentationml.slideMaster+xml"/>
  <Override PartName="/ppt/slides/slide40.xml" ContentType="application/vnd.openxmlformats-officedocument.presentationml.slide+xml"/>
  <Override PartName="/ppt/slideMasters/slideMaster41.xml" ContentType="application/vnd.openxmlformats-officedocument.presentationml.slideMaster+xml"/>
  <Override PartName="/ppt/slides/slide41.xml" ContentType="application/vnd.openxmlformats-officedocument.presentationml.slide+xml"/>
  <Override PartName="/ppt/slideMasters/slideMaster42.xml" ContentType="application/vnd.openxmlformats-officedocument.presentationml.slideMaster+xml"/>
  <Override PartName="/ppt/slides/slide42.xml" ContentType="application/vnd.openxmlformats-officedocument.presentationml.slide+xml"/>
  <Override PartName="/ppt/slideMasters/slideMaster43.xml" ContentType="application/vnd.openxmlformats-officedocument.presentationml.slideMaster+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notesMasterIdLst>
    <p:notesMasterId r:id="rId4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3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0.xml"/>
		</Relationships>
</file>

<file path=ppt/notesSlides/_rels/notesSlide4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1.xml"/>
		</Relationships>
</file>

<file path=ppt/notesSlides/_rels/notesSlide4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2.xml"/>
		</Relationships>
</file>

<file path=ppt/notesSlides/_rels/notesSlide4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3.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Poetry Analysis kit. Core teaching challenge: students read poems as prose and produce paraphrase instead of analysis. This kit builds the volta-first reading protocol, the paraphrase-to-analysis bridge, and the annotation habits that produce genuine literary analysis of form and meaning.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immediately on a short poem: ask students where they think the volta is. Disagreements are analytically interesting — two students who locate the volta in different places have two different readings of the poem's structure, and working out which is more defensible is the analysis itself.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sonnet forms encode the volta's structural location, but the AP exam tests whether students can describe what shifts, not just where. 'The volta occurs in line 9' earns no analytical credit.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free verse: the volta is where you feel the poem change its mind. Practice with a short free verse poem: ask students to locate any moment where the poem 'shifts gear' and name what mechanism signals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Level 3 is the analytical target. Have students write a before/after sentence at all three levels about a poem they know well. The exercise makes the difference between levels visceral. The key move from Level 2 to Level 3: naming the specific formal choice at the turn.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thesis-generation process in poetry essays is more explicit here because the volta gives such a precise structural starting point. A student who has written a genuine Level 3 before/after sentence already has most of what they need for their thesis.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teaching: scansion is not about naming feet for their own sake. Students who can say 'this word is metrically stressed because it falls on an off-beat the poem's pattern never uses' are doing formal analysis regardless of whether they know the term 'spondee.'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 students on enjambment and end-stopped lines — these are the most commonly analytically useful formal observations, and they are accessible without formal prosody training.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2 (line break vs. syntactic pause) is the most teachable and the most immediately applicable. Once students start asking what word is foregrounded by the line break, they are reading formally.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Orientation. 45 seconds max. Point out that the annotation model (slides 25–30) is fully worked — two complete poems annotated layer by layer. This is the component teachers will project and walk through together with students.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Layer 1 in poetry is not optional even though it is not the analysis target. A student who has Layer 1 wrong writes a confident essay about the wrong poem. Insist on the brief margin paraphrase before annotation begins.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section map is the most important Layer 2 tool for student use. It takes 30 seconds and produces a structural frame for all subsequent annotation. Students who have drawn the section map before annotating specific images have a destination for every observation — they know whether each image is building toward the turn or responding after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of these four Layer 3 categories gets a separate annotation pass — not all four at once. Tell students: 'For the next three minutes, look only at diction. Circle every word doing more than its literal job.' Then switch to imagery. The separate passes produce more precise annotations than omnibus marking.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Layer 4 in poetry is most often accessed through the question: 'What does the poem's form do that the poem's content doesn't acknowledge?' Students who find one genuine Layer 4 observation — where the form and content are doing different things simultaneously — have the sophistication point almost without trying.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Step through the first-read observations with students before revealing the annotation. Ask: where do you feel the shift? Students who locate it at line 9 are correct; students who locate it at line 11 (the question) are identifying a secondary turn and are not wrong — that discussion is valuable.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these annotations with students, asking them to find each annotated moment in the poem text on the left. The most important annotation is the structural isolation of line 9 — ask: what would be different about this poem if line 9 were part of the third stanza rather than isolated? The answer to that counterfactual is the structural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annotation model's payoff slide. The thesis on this slide was generated directly from the annotations on the previous two slides. Ask students: which specific annotation produced which part of the thesis? The enjambment/end-stop observation produced the formal mechanism. The 'meridian of their loss' observation produced the precision-as-substitution claim. The final image observation produced the 'too late' conclusion.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poem is more complex than Poem 1 because the volta is not explicitly marked. Ask students to locate it before showing the annotations. Students who locate it at line 9 ('Now in this yellow kitchen') are correct; those who locate it at line 14 ('I know a hundred ways to win') are identifying the secondary volta and are describing a real structural feature.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important annotation here is 'as if they were the same thing' — this is where the poem plants the seed of its argument. The speaker is retrospectively noting a confusion in the lesson, which the volta and final lines then expose as having consequences the lesson could not address. Ask students: when is 'sacrifice' the same as 'control,' and when is it not? Their answers are the poem's argument.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 1 = bell ringer target. Obj 2 = volta-first protocol (slides 10–14). Obj 3 = annotation passes (slides 20–23). Obj 4 = exit ticket. Obj 5 = paraphrase-to-analysis bridge (slides 31–32).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thesis here demonstrates something important: the most sophisticated analysis often makes the reader the subject as well as the poem. 'The poem teaches the reader the same lesson the father taught the speaker' — this observation requires Layer 4 awareness that the poem's structure has been doing something to the reader that the reader may not have noticed. Ask students: were you reading the first two stanzas inside the chess framework? Did you notice when it shifted?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bridge question ('what does this choice accomplish that a different choice would not?') is the same counterfactual question from the Language Composition kits — but applied to formal choices in poetry, it produces analysis that is specific to the poem's form rather than just its content. Practice this with students on the exit ticket.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who can do this conversion reliably under time pressure — taking a paraphrase sentence and replacing it with an analysis sentence in about 90 seconds — have the core skill the AP Lit poetry FRQ is assessing. The three examples here use both poems from the annotation model, so students are working with material they have already analyzed.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volta is the isolated line 8: 'I understand this now.' It is the structural twin of 'And yet I have not left this chair' from Poem 1 — a short, isolated line that is formally isolated from the stanzas on both sides. Question 3 targets this: what does the structural isolation do? The line could have been the opening of the third stanza, but its isolation performs the moment of recognition as instantaneous rather than incremental.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debrief should focus on Question 3 — this is the hardest and the most analytically valuable. Students who have 'I understand this now is isolated, which makes the understanding feel sudden' have moved from paraphrase to analysis. The next step: ask them to specify what would be different if the line were part of the third stanza. That counterfactual is the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Sort exit ticket cards into three piles: (1) Student named a specific word or feature AND explained its function → analysis; (2) Student named a specific word but only described it → developing; (3) Student described what the image means literally → paraphrase. Students in pile 3 need specific feedback on the bridge question: 'What does the word 'replaced' accomplish that 'is absent' or 'is gone' would not?'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who produce a 'Beginning' response are treating this as a paraphrase exercise. The written comment should ask the specific bridge question: 'What does [specific word] accomplish that a different word would not?' This question is the same question for every exit ticket, and students who receive it enough times internalize it as the analytical move to apply.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1-B, 2-C, 3-D, 4-C. Q1 and Q3 are the most analytically rich discussion questions. Q1 tests whether students understand that structural isolation is a formal choice with analytical meaning. Q3 tests whether students can identify a structural pattern across the poem (apparent accident vs. deliberate preservation). Q4 tests Layer 4 awareness — the sophistication point lives in answer 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5-B, 6-C, 7-B, 8-C. Q7 is the most important — it is the paraphrase-vs-analysis test as a multiple choice question. Students who answer A (analysis) believe that identifying a theme = analysis. Q8 connects to the poem's formal circularity — ask students: if the poem ended with a different word, what would change?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poem has its volta at line 5 ('I used to think patience was a form of faith') followed by a secondary volta at line 7 ('Now I understand it differently'). The double-turn structure is itself the poem's argument — the understanding changes twice, not once. Students who locate both voltas and can explain the relationship between them are demonstrating the most sophisticated reading.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Distribute this rubric after the timed write. Have students score their own Row B using the poetry check questions in the right column. Students who can answer the poetry checks accurately — could this have been written without reading this specific poem? — have demonstrated rubric literacy that predicts future performance.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which of these four problems describes how you currently read poetry? Most will identify problem 1 or 2. The discussion is the teaching moment.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3 is the most productive to spend time on. Students who can answer 'what does this poem do that prose could not do?' are writing analysis. Students who cannot are summarizing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important diagnostic: could this essay have been written without reading the specific language of this poem? If yes, it is paraphrase. Have students apply this test to their own previous poetry essays.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first-read protocol takes about 90 seconds. Practice it with students on a short poem before any instruction — ask them to read once and produce only the before-and-after sentence (step 3). The quality of their sentences tells you immediately how developed their structural reading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F0F"/>
        </a:solidFill>
      </p:bgPr>
    </p:bg>
    <p:spTree>
      <p:nvGrpSpPr>
        <p:cNvPr id="1" name=""/>
        <p:cNvGrpSpPr/>
        <p:nvPr/>
      </p:nvGrpSpPr>
      <p:grpSpPr>
        <a:xfrm>
          <a:off x="0" y="0"/>
          <a:ext cx="0" cy="0"/>
          <a:chOff x="0" y="0"/>
          <a:chExt cx="0" cy="0"/>
        </a:xfrm>
      </p:grpSpPr>
      <p:sp>
        <p:nvSpPr>
          <p:cNvPr id="2" name="Shape 0"/>
          <p:cNvSpPr/>
          <p:nvPr/>
        </p:nvSpPr>
        <p:spPr>
          <a:xfrm>
            <a:off x="5669280" y="-1645920"/>
            <a:ext cx="6400800" cy="6400800"/>
          </a:xfrm>
          <a:prstGeom prst="ellipse">
            <a:avLst/>
          </a:prstGeom>
          <a:solidFill>
            <a:srgbClr val="2D6A4F">
              <a:alpha val="10000"/>
            </a:srgbClr>
          </a:solidFill>
          <a:ln w="12700">
            <a:solidFill>
              <a:srgbClr val="2D6A4F">
                <a:alpha val="10000"/>
              </a:srgbClr>
            </a:solidFill>
            <a:prstDash val="solid"/>
          </a:ln>
        </p:spPr>
      </p:sp>
      <p:sp>
        <p:nvSpPr>
          <p:cNvPr id="3" name="Shape 1"/>
          <p:cNvSpPr/>
          <p:nvPr/>
        </p:nvSpPr>
        <p:spPr>
          <a:xfrm>
            <a:off x="6766560" y="3108960"/>
            <a:ext cx="3657600" cy="3657600"/>
          </a:xfrm>
          <a:prstGeom prst="ellipse">
            <a:avLst/>
          </a:prstGeom>
          <a:solidFill>
            <a:srgbClr val="C47F17">
              <a:alpha val="9000"/>
            </a:srgbClr>
          </a:solidFill>
          <a:ln w="12700">
            <a:solidFill>
              <a:srgbClr val="C47F17">
                <a:alpha val="9000"/>
              </a:srgbClr>
            </a:solidFill>
            <a:prstDash val="solid"/>
          </a:ln>
        </p:spPr>
      </p:sp>
      <p:sp>
        <p:nvSpPr>
          <p:cNvPr id="4" name="Text 2"/>
          <p:cNvSpPr/>
          <p:nvPr/>
        </p:nvSpPr>
        <p:spPr>
          <a:xfrm>
            <a:off x="548640" y="548640"/>
            <a:ext cx="7315200" cy="438912"/>
          </a:xfrm>
          <a:prstGeom prst="rect">
            <a:avLst/>
          </a:prstGeom>
          <a:noFill/>
          <a:ln/>
        </p:spPr>
        <p:txBody>
          <a:bodyPr wrap="square" rtlCol="0" anchor="ctr"/>
          <a:lstStyle/>
          <a:p>
            <a:pPr indent="0" marL="0">
              <a:buNone/>
            </a:pPr>
            <a:r>
              <a:rPr lang="en-US" sz="1300" spc="200" kern="0" dirty="0">
                <a:solidFill>
                  <a:srgbClr val="B8DFC8"/>
                </a:solidFill>
                <a:latin typeface="Calibri" pitchFamily="34" charset="0"/>
                <a:ea typeface="Calibri" pitchFamily="34" charset="-122"/>
                <a:cs typeface="Calibri" pitchFamily="34" charset="-120"/>
              </a:rPr>
              <a:t>AP English Literature &amp; Composition</a:t>
            </a:r>
            <a:endParaRPr lang="en-US" sz="1300" dirty="0"/>
          </a:p>
        </p:txBody>
      </p:sp>
      <p:sp>
        <p:nvSpPr>
          <p:cNvPr id="5" name="Text 3"/>
          <p:cNvSpPr/>
          <p:nvPr/>
        </p:nvSpPr>
        <p:spPr>
          <a:xfrm>
            <a:off x="548640" y="1024128"/>
            <a:ext cx="7680960" cy="1417320"/>
          </a:xfrm>
          <a:prstGeom prst="rect">
            <a:avLst/>
          </a:prstGeom>
          <a:noFill/>
          <a:ln/>
        </p:spPr>
        <p:txBody>
          <a:bodyPr wrap="square" rtlCol="0" anchor="ctr"/>
          <a:lstStyle/>
          <a:p>
            <a:pPr indent="0" marL="0">
              <a:buNone/>
            </a:pPr>
            <a:r>
              <a:rPr lang="en-US" sz="5200" b="1" dirty="0">
                <a:solidFill>
                  <a:srgbClr val="FFFFFF"/>
                </a:solidFill>
                <a:latin typeface="Cambria" pitchFamily="34" charset="0"/>
                <a:ea typeface="Cambria" pitchFamily="34" charset="-122"/>
                <a:cs typeface="Cambria" pitchFamily="34" charset="-120"/>
              </a:rPr>
              <a:t>Poetry Analysis</a:t>
            </a:r>
            <a:endParaRPr lang="en-US" sz="5200" dirty="0"/>
          </a:p>
        </p:txBody>
      </p:sp>
      <p:sp>
        <p:nvSpPr>
          <p:cNvPr id="6" name="Text 4"/>
          <p:cNvSpPr/>
          <p:nvPr/>
        </p:nvSpPr>
        <p:spPr>
          <a:xfrm>
            <a:off x="548640" y="2496312"/>
            <a:ext cx="6400800" cy="530352"/>
          </a:xfrm>
          <a:prstGeom prst="rect">
            <a:avLst/>
          </a:prstGeom>
          <a:noFill/>
          <a:ln/>
        </p:spPr>
        <p:txBody>
          <a:bodyPr wrap="square" rtlCol="0" anchor="ctr"/>
          <a:lstStyle/>
          <a:p>
            <a:pPr indent="0" marL="0">
              <a:buNone/>
            </a:pPr>
            <a:r>
              <a:rPr lang="en-US" sz="2200" dirty="0">
                <a:solidFill>
                  <a:srgbClr val="B8DFC8"/>
                </a:solidFill>
                <a:latin typeface="Calibri" pitchFamily="34" charset="0"/>
                <a:ea typeface="Calibri" pitchFamily="34" charset="-122"/>
                <a:cs typeface="Calibri" pitchFamily="34" charset="-120"/>
              </a:rPr>
              <a:t>Complete Classroom Kit</a:t>
            </a:r>
            <a:endParaRPr lang="en-US" sz="2200" dirty="0"/>
          </a:p>
        </p:txBody>
      </p:sp>
      <p:sp>
        <p:nvSpPr>
          <p:cNvPr id="7" name="Shape 5"/>
          <p:cNvSpPr/>
          <p:nvPr/>
        </p:nvSpPr>
        <p:spPr>
          <a:xfrm>
            <a:off x="548640" y="3127248"/>
            <a:ext cx="1536192" cy="384048"/>
          </a:xfrm>
          <a:prstGeom prst="roundRect">
            <a:avLst>
              <a:gd name="adj" fmla="val 14286"/>
            </a:avLst>
          </a:prstGeom>
          <a:solidFill>
            <a:srgbClr val="2D6A4F"/>
          </a:solidFill>
          <a:ln w="12700">
            <a:solidFill>
              <a:srgbClr val="2D6A4F"/>
            </a:solidFill>
            <a:prstDash val="solid"/>
          </a:ln>
        </p:spPr>
      </p:sp>
      <p:sp>
        <p:nvSpPr>
          <p:cNvPr id="8" name="Text 6"/>
          <p:cNvSpPr/>
          <p:nvPr/>
        </p:nvSpPr>
        <p:spPr>
          <a:xfrm>
            <a:off x="548640"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40 Slides</a:t>
            </a:r>
            <a:endParaRPr lang="en-US" sz="1000" dirty="0"/>
          </a:p>
        </p:txBody>
      </p:sp>
      <p:sp>
        <p:nvSpPr>
          <p:cNvPr id="9" name="Shape 7"/>
          <p:cNvSpPr/>
          <p:nvPr/>
        </p:nvSpPr>
        <p:spPr>
          <a:xfrm>
            <a:off x="2231136" y="3127248"/>
            <a:ext cx="1536192" cy="384048"/>
          </a:xfrm>
          <a:prstGeom prst="roundRect">
            <a:avLst>
              <a:gd name="adj" fmla="val 14286"/>
            </a:avLst>
          </a:prstGeom>
          <a:solidFill>
            <a:srgbClr val="52B788"/>
          </a:solidFill>
          <a:ln w="12700">
            <a:solidFill>
              <a:srgbClr val="52B788"/>
            </a:solidFill>
            <a:prstDash val="solid"/>
          </a:ln>
        </p:spPr>
      </p:sp>
      <p:sp>
        <p:nvSpPr>
          <p:cNvPr id="10" name="Text 8"/>
          <p:cNvSpPr/>
          <p:nvPr/>
        </p:nvSpPr>
        <p:spPr>
          <a:xfrm>
            <a:off x="2231136"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Annotation Model</a:t>
            </a:r>
            <a:endParaRPr lang="en-US" sz="1000" dirty="0"/>
          </a:p>
        </p:txBody>
      </p:sp>
      <p:sp>
        <p:nvSpPr>
          <p:cNvPr id="11" name="Shape 9"/>
          <p:cNvSpPr/>
          <p:nvPr/>
        </p:nvSpPr>
        <p:spPr>
          <a:xfrm>
            <a:off x="3913632" y="3127248"/>
            <a:ext cx="1536192" cy="384048"/>
          </a:xfrm>
          <a:prstGeom prst="roundRect">
            <a:avLst>
              <a:gd name="adj" fmla="val 14286"/>
            </a:avLst>
          </a:prstGeom>
          <a:solidFill>
            <a:srgbClr val="C47F17"/>
          </a:solidFill>
          <a:ln w="12700">
            <a:solidFill>
              <a:srgbClr val="C47F17"/>
            </a:solidFill>
            <a:prstDash val="solid"/>
          </a:ln>
        </p:spPr>
      </p:sp>
      <p:sp>
        <p:nvSpPr>
          <p:cNvPr id="12" name="Text 10"/>
          <p:cNvSpPr/>
          <p:nvPr/>
        </p:nvSpPr>
        <p:spPr>
          <a:xfrm>
            <a:off x="3913632"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Volta-First</a:t>
            </a:r>
            <a:endParaRPr lang="en-US" sz="1000" dirty="0"/>
          </a:p>
        </p:txBody>
      </p:sp>
      <p:sp>
        <p:nvSpPr>
          <p:cNvPr id="13" name="Shape 11"/>
          <p:cNvSpPr/>
          <p:nvPr/>
        </p:nvSpPr>
        <p:spPr>
          <a:xfrm>
            <a:off x="5596128" y="3127248"/>
            <a:ext cx="1536192" cy="384048"/>
          </a:xfrm>
          <a:prstGeom prst="roundRect">
            <a:avLst>
              <a:gd name="adj" fmla="val 14286"/>
            </a:avLst>
          </a:prstGeom>
          <a:solidFill>
            <a:srgbClr val="1A56DB"/>
          </a:solidFill>
          <a:ln w="12700">
            <a:solidFill>
              <a:srgbClr val="1A56DB"/>
            </a:solidFill>
            <a:prstDash val="solid"/>
          </a:ln>
        </p:spPr>
      </p:sp>
      <p:sp>
        <p:nvSpPr>
          <p:cNvPr id="14" name="Text 12"/>
          <p:cNvSpPr/>
          <p:nvPr/>
        </p:nvSpPr>
        <p:spPr>
          <a:xfrm>
            <a:off x="5596128"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FRQ 1 Prompt</a:t>
            </a:r>
            <a:endParaRPr lang="en-US" sz="1000" dirty="0"/>
          </a:p>
        </p:txBody>
      </p:sp>
      <p:sp>
        <p:nvSpPr>
          <p:cNvPr id="15" name="Shape 13"/>
          <p:cNvSpPr/>
          <p:nvPr/>
        </p:nvSpPr>
        <p:spPr>
          <a:xfrm>
            <a:off x="7278624" y="3127248"/>
            <a:ext cx="1536192" cy="384048"/>
          </a:xfrm>
          <a:prstGeom prst="roundRect">
            <a:avLst>
              <a:gd name="adj" fmla="val 14286"/>
            </a:avLst>
          </a:prstGeom>
          <a:solidFill>
            <a:srgbClr val="4A1D96"/>
          </a:solidFill>
          <a:ln w="12700">
            <a:solidFill>
              <a:srgbClr val="4A1D96"/>
            </a:solidFill>
            <a:prstDash val="solid"/>
          </a:ln>
        </p:spPr>
      </p:sp>
      <p:sp>
        <p:nvSpPr>
          <p:cNvPr id="16" name="Text 14"/>
          <p:cNvSpPr/>
          <p:nvPr/>
        </p:nvSpPr>
        <p:spPr>
          <a:xfrm>
            <a:off x="7278624"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AP Lit Rubric</a:t>
            </a:r>
            <a:endParaRPr lang="en-US" sz="1000" dirty="0"/>
          </a:p>
        </p:txBody>
      </p:sp>
      <p:sp>
        <p:nvSpPr>
          <p:cNvPr id="17" name="Text 15"/>
          <p:cNvSpPr/>
          <p:nvPr/>
        </p:nvSpPr>
        <p:spPr>
          <a:xfrm>
            <a:off x="548640" y="4626864"/>
            <a:ext cx="8046720" cy="347472"/>
          </a:xfrm>
          <a:prstGeom prst="rect">
            <a:avLst/>
          </a:prstGeom>
          <a:noFill/>
          <a:ln/>
        </p:spPr>
        <p:txBody>
          <a:bodyPr wrap="square" rtlCol="0" anchor="ctr"/>
          <a:lstStyle/>
          <a:p>
            <a:pPr indent="0" marL="0">
              <a:buNone/>
            </a:pPr>
            <a:r>
              <a:rPr lang="en-US" sz="1000" i="1" dirty="0">
                <a:solidFill>
                  <a:srgbClr val="5A7A65"/>
                </a:solidFill>
                <a:latin typeface="Calibri" pitchFamily="34" charset="0"/>
                <a:ea typeface="Calibri" pitchFamily="34" charset="-122"/>
                <a:cs typeface="Calibri" pitchFamily="34" charset="-120"/>
              </a:rPr>
              <a:t>Free, editable classroom material —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What the Volta Is — and Why You Find It First</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The volta is the structural turn in a poem — the moment where the argument, tone, or speaker's position shifts. It is not a theme; it is a hinge.</a:t>
            </a:r>
            <a:endParaRPr lang="en-US" sz="1400" dirty="0"/>
          </a:p>
        </p:txBody>
      </p:sp>
      <p:sp>
        <p:nvSpPr>
          <p:cNvPr id="5" name="Shape 3"/>
          <p:cNvSpPr/>
          <p:nvPr/>
        </p:nvSpPr>
        <p:spPr>
          <a:xfrm>
            <a:off x="457200" y="1444752"/>
            <a:ext cx="8229600" cy="475488"/>
          </a:xfrm>
          <a:prstGeom prst="roundRect">
            <a:avLst>
              <a:gd name="adj" fmla="val 15385"/>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volta is almost always the most analytically productive location in the poem. Everything before it is setup; everything after is response, deepening, or complication.</a:t>
            </a:r>
            <a:endParaRPr lang="en-US" sz="1350" dirty="0"/>
          </a:p>
        </p:txBody>
      </p:sp>
      <p:sp>
        <p:nvSpPr>
          <p:cNvPr id="7" name="Shape 5"/>
          <p:cNvSpPr/>
          <p:nvPr/>
        </p:nvSpPr>
        <p:spPr>
          <a:xfrm>
            <a:off x="457200" y="2011680"/>
            <a:ext cx="8229600" cy="932688"/>
          </a:xfrm>
          <a:prstGeom prst="roundRect">
            <a:avLst>
              <a:gd name="adj" fmla="val 784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Shape 6"/>
          <p:cNvSpPr/>
          <p:nvPr/>
        </p:nvSpPr>
        <p:spPr>
          <a:xfrm>
            <a:off x="621792" y="2103120"/>
            <a:ext cx="274320" cy="274320"/>
          </a:xfrm>
          <a:prstGeom prst="ellipse">
            <a:avLst/>
          </a:prstGeom>
          <a:solidFill>
            <a:srgbClr val="2D6A4F"/>
          </a:solidFill>
          <a:ln w="12700">
            <a:solidFill>
              <a:srgbClr val="2D6A4F"/>
            </a:solidFill>
            <a:prstDash val="solid"/>
          </a:ln>
        </p:spPr>
      </p:sp>
      <p:sp>
        <p:nvSpPr>
          <p:cNvPr id="9" name="Text 7"/>
          <p:cNvSpPr/>
          <p:nvPr/>
        </p:nvSpPr>
        <p:spPr>
          <a:xfrm>
            <a:off x="969264" y="2066544"/>
            <a:ext cx="7534656"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The volta reveals the poem's central intellectual or emotional move</a:t>
            </a:r>
            <a:endParaRPr lang="en-US" sz="1200" dirty="0"/>
          </a:p>
        </p:txBody>
      </p:sp>
      <p:sp>
        <p:nvSpPr>
          <p:cNvPr id="10" name="Text 8"/>
          <p:cNvSpPr/>
          <p:nvPr/>
        </p:nvSpPr>
        <p:spPr>
          <a:xfrm>
            <a:off x="969264" y="2414016"/>
            <a:ext cx="7534656" cy="47548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The before-and-after gap at the volta is the poem's argument. What does the speaker think before the turn that they don't think after? What changed? Why did it change in response to the particular image that triggered it? These questions generate the analysis.</a:t>
            </a:r>
            <a:endParaRPr lang="en-US" sz="1050" dirty="0"/>
          </a:p>
        </p:txBody>
      </p:sp>
      <p:sp>
        <p:nvSpPr>
          <p:cNvPr id="11" name="Shape 9"/>
          <p:cNvSpPr/>
          <p:nvPr/>
        </p:nvSpPr>
        <p:spPr>
          <a:xfrm>
            <a:off x="457200" y="3035808"/>
            <a:ext cx="8229600" cy="932688"/>
          </a:xfrm>
          <a:prstGeom prst="roundRect">
            <a:avLst>
              <a:gd name="adj" fmla="val 7843"/>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3127248"/>
            <a:ext cx="274320" cy="274320"/>
          </a:xfrm>
          <a:prstGeom prst="ellipse">
            <a:avLst/>
          </a:prstGeom>
          <a:solidFill>
            <a:srgbClr val="2D6A4F"/>
          </a:solidFill>
          <a:ln w="12700">
            <a:solidFill>
              <a:srgbClr val="2D6A4F"/>
            </a:solidFill>
            <a:prstDash val="solid"/>
          </a:ln>
        </p:spPr>
      </p:sp>
      <p:sp>
        <p:nvSpPr>
          <p:cNvPr id="13" name="Text 11"/>
          <p:cNvSpPr/>
          <p:nvPr/>
        </p:nvSpPr>
        <p:spPr>
          <a:xfrm>
            <a:off x="969264" y="3090672"/>
            <a:ext cx="7534656"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It organizes the poem's structure into analyzable sections</a:t>
            </a:r>
            <a:endParaRPr lang="en-US" sz="1200" dirty="0"/>
          </a:p>
        </p:txBody>
      </p:sp>
      <p:sp>
        <p:nvSpPr>
          <p:cNvPr id="14" name="Text 12"/>
          <p:cNvSpPr/>
          <p:nvPr/>
        </p:nvSpPr>
        <p:spPr>
          <a:xfrm>
            <a:off x="969264" y="3438144"/>
            <a:ext cx="7534656" cy="47548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Once you know where the volta is, the poem divides into legible sections: what the poem builds, and what it does with what it built. You can analyze each section in terms of its relationship to the turn.</a:t>
            </a:r>
            <a:endParaRPr lang="en-US" sz="1050" dirty="0"/>
          </a:p>
        </p:txBody>
      </p:sp>
      <p:sp>
        <p:nvSpPr>
          <p:cNvPr id="15" name="Shape 13"/>
          <p:cNvSpPr/>
          <p:nvPr/>
        </p:nvSpPr>
        <p:spPr>
          <a:xfrm>
            <a:off x="457200" y="4059936"/>
            <a:ext cx="8229600" cy="932688"/>
          </a:xfrm>
          <a:prstGeom prst="roundRect">
            <a:avLst>
              <a:gd name="adj" fmla="val 7843"/>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621792" y="4151376"/>
            <a:ext cx="274320" cy="274320"/>
          </a:xfrm>
          <a:prstGeom prst="ellipse">
            <a:avLst/>
          </a:prstGeom>
          <a:solidFill>
            <a:srgbClr val="2D6A4F"/>
          </a:solidFill>
          <a:ln w="12700">
            <a:solidFill>
              <a:srgbClr val="2D6A4F"/>
            </a:solidFill>
            <a:prstDash val="solid"/>
          </a:ln>
        </p:spPr>
      </p:sp>
      <p:sp>
        <p:nvSpPr>
          <p:cNvPr id="17" name="Text 15"/>
          <p:cNvSpPr/>
          <p:nvPr/>
        </p:nvSpPr>
        <p:spPr>
          <a:xfrm>
            <a:off x="969264" y="4114800"/>
            <a:ext cx="7534656"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It prevents the most common error: analyzing images in isolation</a:t>
            </a:r>
            <a:endParaRPr lang="en-US" sz="1200" dirty="0"/>
          </a:p>
        </p:txBody>
      </p:sp>
      <p:sp>
        <p:nvSpPr>
          <p:cNvPr id="18" name="Text 16"/>
          <p:cNvSpPr/>
          <p:nvPr/>
        </p:nvSpPr>
        <p:spPr>
          <a:xfrm>
            <a:off x="969264" y="4462272"/>
            <a:ext cx="7534656" cy="47548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Students who skip the volta and annotate line by line produce essays where individual images are named but never shown to be doing the structural work that makes the poem more than a collection of observations.</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The Volta in Formal Sonnets: Where to Look</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Sonnets encode the volta's location in their structure. Knowing the form tells you where to look — but what shifts there is still the analysis.</a:t>
            </a:r>
            <a:endParaRPr lang="en-US" sz="1400" dirty="0"/>
          </a:p>
        </p:txBody>
      </p:sp>
      <p:sp>
        <p:nvSpPr>
          <p:cNvPr id="5" name="Shape 3"/>
          <p:cNvSpPr/>
          <p:nvPr/>
        </p:nvSpPr>
        <p:spPr>
          <a:xfrm>
            <a:off x="457200" y="1417320"/>
            <a:ext cx="3931920" cy="3621024"/>
          </a:xfrm>
          <a:prstGeom prst="roundRect">
            <a:avLst>
              <a:gd name="adj" fmla="val 2020"/>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3566160" cy="329184"/>
          </a:xfrm>
          <a:prstGeom prst="rect">
            <a:avLst/>
          </a:prstGeom>
          <a:noFill/>
          <a:ln/>
        </p:spPr>
        <p:txBody>
          <a:bodyPr wrap="square" rtlCol="0" anchor="ctr"/>
          <a:lstStyle/>
          <a:p>
            <a:pPr indent="0" marL="0">
              <a:buNone/>
            </a:pPr>
            <a:r>
              <a:rPr lang="en-US" sz="1300" b="1" dirty="0">
                <a:solidFill>
                  <a:srgbClr val="2D6A4F"/>
                </a:solidFill>
                <a:latin typeface="Calibri" pitchFamily="34" charset="0"/>
                <a:ea typeface="Calibri" pitchFamily="34" charset="-122"/>
                <a:cs typeface="Calibri" pitchFamily="34" charset="-120"/>
              </a:rPr>
              <a:t>Petrarchan (Italian) Sonnet</a:t>
            </a:r>
            <a:endParaRPr lang="en-US" sz="1300" dirty="0"/>
          </a:p>
        </p:txBody>
      </p:sp>
      <p:sp>
        <p:nvSpPr>
          <p:cNvPr id="7" name="Text 5"/>
          <p:cNvSpPr/>
          <p:nvPr/>
        </p:nvSpPr>
        <p:spPr>
          <a:xfrm>
            <a:off x="640080" y="1847088"/>
            <a:ext cx="3566160" cy="256032"/>
          </a:xfrm>
          <a:prstGeom prst="rect">
            <a:avLst/>
          </a:prstGeom>
          <a:noFill/>
          <a:ln/>
        </p:spPr>
        <p:txBody>
          <a:bodyPr wrap="square" rtlCol="0" anchor="ctr"/>
          <a:lstStyle/>
          <a:p>
            <a:pPr indent="0" marL="0">
              <a:buNone/>
            </a:pPr>
            <a:r>
              <a:rPr lang="en-US" sz="1150" b="1" dirty="0">
                <a:solidFill>
                  <a:srgbClr val="0A1F0F"/>
                </a:solidFill>
                <a:latin typeface="Calibri" pitchFamily="34" charset="0"/>
                <a:ea typeface="Calibri" pitchFamily="34" charset="-122"/>
                <a:cs typeface="Calibri" pitchFamily="34" charset="-120"/>
              </a:rPr>
              <a:t>Structure: Octave (8 lines) + Sestet (6 lines)</a:t>
            </a:r>
            <a:endParaRPr lang="en-US" sz="1150" dirty="0"/>
          </a:p>
        </p:txBody>
      </p:sp>
      <p:sp>
        <p:nvSpPr>
          <p:cNvPr id="8" name="Text 6"/>
          <p:cNvSpPr/>
          <p:nvPr/>
        </p:nvSpPr>
        <p:spPr>
          <a:xfrm>
            <a:off x="640080" y="2121408"/>
            <a:ext cx="3566160" cy="256032"/>
          </a:xfrm>
          <a:prstGeom prst="rect">
            <a:avLst/>
          </a:prstGeom>
          <a:noFill/>
          <a:ln/>
        </p:spPr>
        <p:txBody>
          <a:bodyPr wrap="square" rtlCol="0" anchor="ctr"/>
          <a:lstStyle/>
          <a:p>
            <a:pPr indent="0" marL="0">
              <a:buNone/>
            </a:pPr>
            <a:r>
              <a:rPr lang="en-US" sz="1100" dirty="0">
                <a:solidFill>
                  <a:srgbClr val="1C3424"/>
                </a:solidFill>
                <a:latin typeface="Calibri" pitchFamily="34" charset="0"/>
                <a:ea typeface="Calibri" pitchFamily="34" charset="-122"/>
                <a:cs typeface="Calibri" pitchFamily="34" charset="-120"/>
              </a:rPr>
              <a:t>Rhyme scheme: ABBAABBA / CDECDE (or variants)</a:t>
            </a:r>
            <a:endParaRPr lang="en-US" sz="1100" dirty="0"/>
          </a:p>
        </p:txBody>
      </p:sp>
      <p:sp>
        <p:nvSpPr>
          <p:cNvPr id="9" name="Shape 7"/>
          <p:cNvSpPr/>
          <p:nvPr/>
        </p:nvSpPr>
        <p:spPr>
          <a:xfrm>
            <a:off x="640080" y="2450592"/>
            <a:ext cx="3383280" cy="950976"/>
          </a:xfrm>
          <a:prstGeom prst="roundRect">
            <a:avLst>
              <a:gd name="adj" fmla="val 769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804672" y="2523744"/>
            <a:ext cx="3054096" cy="804672"/>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Volta location: Between lines 8 and 9 — at the seam between octave and sestet. The octave typically establishes a situation, argument, or question. The sestet responds, resolves, or complicates it.</a:t>
            </a:r>
            <a:endParaRPr lang="en-US" sz="1050" dirty="0"/>
          </a:p>
        </p:txBody>
      </p:sp>
      <p:sp>
        <p:nvSpPr>
          <p:cNvPr id="11" name="Text 9"/>
          <p:cNvSpPr/>
          <p:nvPr/>
        </p:nvSpPr>
        <p:spPr>
          <a:xfrm>
            <a:off x="640080" y="3474720"/>
            <a:ext cx="3566160" cy="548640"/>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Signal words: 'But,' 'Yet,' 'However,' 'And yet' — or a syntactic break, a shift to direct address, or a question where the octave made statements.</a:t>
            </a:r>
            <a:endParaRPr lang="en-US" sz="1050" dirty="0"/>
          </a:p>
        </p:txBody>
      </p:sp>
      <p:sp>
        <p:nvSpPr>
          <p:cNvPr id="12" name="Shape 10"/>
          <p:cNvSpPr/>
          <p:nvPr/>
        </p:nvSpPr>
        <p:spPr>
          <a:xfrm>
            <a:off x="4754880" y="1417320"/>
            <a:ext cx="3931920" cy="3621024"/>
          </a:xfrm>
          <a:prstGeom prst="roundRect">
            <a:avLst>
              <a:gd name="adj" fmla="val 2020"/>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4937760" y="1490472"/>
            <a:ext cx="3566160" cy="329184"/>
          </a:xfrm>
          <a:prstGeom prst="rect">
            <a:avLst/>
          </a:prstGeom>
          <a:noFill/>
          <a:ln/>
        </p:spPr>
        <p:txBody>
          <a:bodyPr wrap="square" rtlCol="0" anchor="ctr"/>
          <a:lstStyle/>
          <a:p>
            <a:pPr indent="0" marL="0">
              <a:buNone/>
            </a:pPr>
            <a:r>
              <a:rPr lang="en-US" sz="1300" b="1" dirty="0">
                <a:solidFill>
                  <a:srgbClr val="0E6B8A"/>
                </a:solidFill>
                <a:latin typeface="Calibri" pitchFamily="34" charset="0"/>
                <a:ea typeface="Calibri" pitchFamily="34" charset="-122"/>
                <a:cs typeface="Calibri" pitchFamily="34" charset="-120"/>
              </a:rPr>
              <a:t>Shakespearean (English) Sonnet</a:t>
            </a:r>
            <a:endParaRPr lang="en-US" sz="1300" dirty="0"/>
          </a:p>
        </p:txBody>
      </p:sp>
      <p:sp>
        <p:nvSpPr>
          <p:cNvPr id="14" name="Text 12"/>
          <p:cNvSpPr/>
          <p:nvPr/>
        </p:nvSpPr>
        <p:spPr>
          <a:xfrm>
            <a:off x="4937760" y="1847088"/>
            <a:ext cx="3566160" cy="256032"/>
          </a:xfrm>
          <a:prstGeom prst="rect">
            <a:avLst/>
          </a:prstGeom>
          <a:noFill/>
          <a:ln/>
        </p:spPr>
        <p:txBody>
          <a:bodyPr wrap="square" rtlCol="0" anchor="ctr"/>
          <a:lstStyle/>
          <a:p>
            <a:pPr indent="0" marL="0">
              <a:buNone/>
            </a:pPr>
            <a:r>
              <a:rPr lang="en-US" sz="1150" b="1" dirty="0">
                <a:solidFill>
                  <a:srgbClr val="0A1F0F"/>
                </a:solidFill>
                <a:latin typeface="Calibri" pitchFamily="34" charset="0"/>
                <a:ea typeface="Calibri" pitchFamily="34" charset="-122"/>
                <a:cs typeface="Calibri" pitchFamily="34" charset="-120"/>
              </a:rPr>
              <a:t>Structure: Three quatrains (4+4+4) + Couplet (2)</a:t>
            </a:r>
            <a:endParaRPr lang="en-US" sz="1150" dirty="0"/>
          </a:p>
        </p:txBody>
      </p:sp>
      <p:sp>
        <p:nvSpPr>
          <p:cNvPr id="15" name="Text 13"/>
          <p:cNvSpPr/>
          <p:nvPr/>
        </p:nvSpPr>
        <p:spPr>
          <a:xfrm>
            <a:off x="4937760" y="2121408"/>
            <a:ext cx="3566160" cy="256032"/>
          </a:xfrm>
          <a:prstGeom prst="rect">
            <a:avLst/>
          </a:prstGeom>
          <a:noFill/>
          <a:ln/>
        </p:spPr>
        <p:txBody>
          <a:bodyPr wrap="square" rtlCol="0" anchor="ctr"/>
          <a:lstStyle/>
          <a:p>
            <a:pPr indent="0" marL="0">
              <a:buNone/>
            </a:pPr>
            <a:r>
              <a:rPr lang="en-US" sz="1100" dirty="0">
                <a:solidFill>
                  <a:srgbClr val="1C3424"/>
                </a:solidFill>
                <a:latin typeface="Calibri" pitchFamily="34" charset="0"/>
                <a:ea typeface="Calibri" pitchFamily="34" charset="-122"/>
                <a:cs typeface="Calibri" pitchFamily="34" charset="-120"/>
              </a:rPr>
              <a:t>Rhyme scheme: ABAB CDCD EFEF GG</a:t>
            </a:r>
            <a:endParaRPr lang="en-US" sz="1100" dirty="0"/>
          </a:p>
        </p:txBody>
      </p:sp>
      <p:sp>
        <p:nvSpPr>
          <p:cNvPr id="16" name="Shape 14"/>
          <p:cNvSpPr/>
          <p:nvPr/>
        </p:nvSpPr>
        <p:spPr>
          <a:xfrm>
            <a:off x="4937760" y="2450592"/>
            <a:ext cx="3383280" cy="950976"/>
          </a:xfrm>
          <a:prstGeom prst="roundRect">
            <a:avLst>
              <a:gd name="adj" fmla="val 769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5102352" y="2523744"/>
            <a:ext cx="3054096" cy="804672"/>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Volta location: Before the couplet at line 13. The three quatrains develop the argument in related aspects. The couplet reverses, summarizes, or punctures what came before.</a:t>
            </a:r>
            <a:endParaRPr lang="en-US" sz="1050" dirty="0"/>
          </a:p>
        </p:txBody>
      </p:sp>
      <p:sp>
        <p:nvSpPr>
          <p:cNvPr id="18" name="Text 16"/>
          <p:cNvSpPr/>
          <p:nvPr/>
        </p:nvSpPr>
        <p:spPr>
          <a:xfrm>
            <a:off x="4937760" y="3474720"/>
            <a:ext cx="3566160" cy="548640"/>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Important: there is often a secondary volta at the start of Q3 where the argument deepens. Don't ignore it — it is often more interesting than the couplet turn.</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The Volta in Free Verse: Feeling the Turn Without Formal Markers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Free verse doesn't encode the volta's location in a formal structure. You have to find it by feel — then defend it analytically.</a:t>
            </a:r>
            <a:endParaRPr lang="en-US" sz="1400" dirty="0"/>
          </a:p>
        </p:txBody>
      </p:sp>
      <p:sp>
        <p:nvSpPr>
          <p:cNvPr id="5" name="Shape 3"/>
          <p:cNvSpPr/>
          <p:nvPr/>
        </p:nvSpPr>
        <p:spPr>
          <a:xfrm>
            <a:off x="457200" y="1426464"/>
            <a:ext cx="4160520" cy="1719072"/>
          </a:xfrm>
          <a:prstGeom prst="roundRect">
            <a:avLst>
              <a:gd name="adj" fmla="val 4255"/>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585216" y="1517904"/>
            <a:ext cx="39044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Syntactic disruption</a:t>
            </a:r>
            <a:endParaRPr lang="en-US" sz="1200" dirty="0"/>
          </a:p>
        </p:txBody>
      </p:sp>
      <p:sp>
        <p:nvSpPr>
          <p:cNvPr id="7" name="Text 5"/>
          <p:cNvSpPr/>
          <p:nvPr/>
        </p:nvSpPr>
        <p:spPr>
          <a:xfrm>
            <a:off x="585216" y="1883664"/>
            <a:ext cx="3904488" cy="5852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sentence structure that breaks from the poem's established pattern — a fragment where there have been complete sentences, or a suddenly compound structure where there has been simplicity.</a:t>
            </a:r>
            <a:endParaRPr lang="en-US" sz="1050" dirty="0"/>
          </a:p>
        </p:txBody>
      </p:sp>
      <p:sp>
        <p:nvSpPr>
          <p:cNvPr id="8" name="Shape 6"/>
          <p:cNvSpPr/>
          <p:nvPr/>
        </p:nvSpPr>
        <p:spPr>
          <a:xfrm>
            <a:off x="585216" y="2505456"/>
            <a:ext cx="3904488" cy="548640"/>
          </a:xfrm>
          <a:prstGeom prst="roundRect">
            <a:avLst>
              <a:gd name="adj" fmla="val 13333"/>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713232" y="2542032"/>
            <a:ext cx="3648456" cy="475488"/>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A poem of short declaratives that suddenly produces a run-on or subordinated clause cascade is making a formal move at that moment.</a:t>
            </a:r>
            <a:endParaRPr lang="en-US" sz="950" dirty="0"/>
          </a:p>
        </p:txBody>
      </p:sp>
      <p:sp>
        <p:nvSpPr>
          <p:cNvPr id="10" name="Shape 8"/>
          <p:cNvSpPr/>
          <p:nvPr/>
        </p:nvSpPr>
        <p:spPr>
          <a:xfrm>
            <a:off x="4800600" y="1426464"/>
            <a:ext cx="4160520" cy="1719072"/>
          </a:xfrm>
          <a:prstGeom prst="roundRect">
            <a:avLst>
              <a:gd name="adj" fmla="val 4255"/>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928616" y="1517904"/>
            <a:ext cx="39044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Tonal register shift</a:t>
            </a:r>
            <a:endParaRPr lang="en-US" sz="1200" dirty="0"/>
          </a:p>
        </p:txBody>
      </p:sp>
      <p:sp>
        <p:nvSpPr>
          <p:cNvPr id="12" name="Text 10"/>
          <p:cNvSpPr/>
          <p:nvPr/>
        </p:nvSpPr>
        <p:spPr>
          <a:xfrm>
            <a:off x="4928616" y="1883664"/>
            <a:ext cx="3904488" cy="5852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word that doesn't belong in the poem's established register — too elevated, too colloquial, too clinical, too intimate. The violation is the signal.</a:t>
            </a:r>
            <a:endParaRPr lang="en-US" sz="1050" dirty="0"/>
          </a:p>
        </p:txBody>
      </p:sp>
      <p:sp>
        <p:nvSpPr>
          <p:cNvPr id="13" name="Shape 11"/>
          <p:cNvSpPr/>
          <p:nvPr/>
        </p:nvSpPr>
        <p:spPr>
          <a:xfrm>
            <a:off x="4928616" y="2505456"/>
            <a:ext cx="3904488" cy="548640"/>
          </a:xfrm>
          <a:prstGeom prst="roundRect">
            <a:avLst>
              <a:gd name="adj" fmla="val 1333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056632" y="2542032"/>
            <a:ext cx="3648456" cy="475488"/>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A poem of elevated meditative diction that suddenly drops a monosyllabic Anglo-Saxon word ('dead,' 'cut,' 'mud') into the pattern marks a turn through diction.</a:t>
            </a:r>
            <a:endParaRPr lang="en-US" sz="950" dirty="0"/>
          </a:p>
        </p:txBody>
      </p:sp>
      <p:sp>
        <p:nvSpPr>
          <p:cNvPr id="15" name="Shape 13"/>
          <p:cNvSpPr/>
          <p:nvPr/>
        </p:nvSpPr>
        <p:spPr>
          <a:xfrm>
            <a:off x="457200" y="3255264"/>
            <a:ext cx="4160520" cy="1719072"/>
          </a:xfrm>
          <a:prstGeom prst="roundRect">
            <a:avLst>
              <a:gd name="adj" fmla="val 4255"/>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85216" y="3346704"/>
            <a:ext cx="39044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Change in address or tense</a:t>
            </a:r>
            <a:endParaRPr lang="en-US" sz="1200" dirty="0"/>
          </a:p>
        </p:txBody>
      </p:sp>
      <p:sp>
        <p:nvSpPr>
          <p:cNvPr id="17" name="Text 15"/>
          <p:cNvSpPr/>
          <p:nvPr/>
        </p:nvSpPr>
        <p:spPr>
          <a:xfrm>
            <a:off x="585216" y="3712464"/>
            <a:ext cx="3904488" cy="5852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shift from third person to second person, from declarative to interrogative, from past to present, from external description to internal acknowledgment.</a:t>
            </a:r>
            <a:endParaRPr lang="en-US" sz="1050" dirty="0"/>
          </a:p>
        </p:txBody>
      </p:sp>
      <p:sp>
        <p:nvSpPr>
          <p:cNvPr id="18" name="Shape 16"/>
          <p:cNvSpPr/>
          <p:nvPr/>
        </p:nvSpPr>
        <p:spPr>
          <a:xfrm>
            <a:off x="585216" y="4334256"/>
            <a:ext cx="3904488" cy="548640"/>
          </a:xfrm>
          <a:prstGeom prst="roundRect">
            <a:avLst>
              <a:gd name="adj" fmla="val 13333"/>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713232" y="4370832"/>
            <a:ext cx="3648456" cy="475488"/>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A poem describing a scene in third person that suddenly says 'you' or 'I' — the move inward is the volta.</a:t>
            </a:r>
            <a:endParaRPr lang="en-US" sz="950" dirty="0"/>
          </a:p>
        </p:txBody>
      </p:sp>
      <p:sp>
        <p:nvSpPr>
          <p:cNvPr id="20" name="Shape 18"/>
          <p:cNvSpPr/>
          <p:nvPr/>
        </p:nvSpPr>
        <p:spPr>
          <a:xfrm>
            <a:off x="4800600" y="3255264"/>
            <a:ext cx="4160520" cy="1719072"/>
          </a:xfrm>
          <a:prstGeom prst="roundRect">
            <a:avLst>
              <a:gd name="adj" fmla="val 4255"/>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4928616" y="3346704"/>
            <a:ext cx="39044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Stanza break with changed syntax</a:t>
            </a:r>
            <a:endParaRPr lang="en-US" sz="1200" dirty="0"/>
          </a:p>
        </p:txBody>
      </p:sp>
      <p:sp>
        <p:nvSpPr>
          <p:cNvPr id="22" name="Text 20"/>
          <p:cNvSpPr/>
          <p:nvPr/>
        </p:nvSpPr>
        <p:spPr>
          <a:xfrm>
            <a:off x="4928616" y="3712464"/>
            <a:ext cx="3904488" cy="5852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stanza break where the poem pauses before a shift in subject or tone. Not all stanza breaks are voltas, but one coming after a question or before a register change is often the turn.</a:t>
            </a:r>
            <a:endParaRPr lang="en-US" sz="1050" dirty="0"/>
          </a:p>
        </p:txBody>
      </p:sp>
      <p:sp>
        <p:nvSpPr>
          <p:cNvPr id="23" name="Shape 21"/>
          <p:cNvSpPr/>
          <p:nvPr/>
        </p:nvSpPr>
        <p:spPr>
          <a:xfrm>
            <a:off x="4928616" y="4334256"/>
            <a:ext cx="3904488" cy="548640"/>
          </a:xfrm>
          <a:prstGeom prst="roundRect">
            <a:avLst>
              <a:gd name="adj" fmla="val 1333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4" name="Text 22"/>
          <p:cNvSpPr/>
          <p:nvPr/>
        </p:nvSpPr>
        <p:spPr>
          <a:xfrm>
            <a:off x="5056632" y="4370832"/>
            <a:ext cx="3648456" cy="475488"/>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The stanza break in free verse does the work that 'But' does in a Petrarchan sonnet — the breath before the shift.</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The Before/After Sentence: Your First Analytical Tool</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Before you write a word of the essay, write one sentence completing this template.</a:t>
            </a:r>
            <a:endParaRPr lang="en-US" sz="1400" dirty="0"/>
          </a:p>
        </p:txBody>
      </p:sp>
      <p:sp>
        <p:nvSpPr>
          <p:cNvPr id="5" name="Shape 3"/>
          <p:cNvSpPr/>
          <p:nvPr/>
        </p:nvSpPr>
        <p:spPr>
          <a:xfrm>
            <a:off x="457200" y="1389888"/>
            <a:ext cx="8229600" cy="566928"/>
          </a:xfrm>
          <a:prstGeom prst="roundRect">
            <a:avLst>
              <a:gd name="adj" fmla="val 12903"/>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384048"/>
          </a:xfrm>
          <a:prstGeom prst="rect">
            <a:avLst/>
          </a:prstGeom>
          <a:noFill/>
          <a:ln/>
        </p:spPr>
        <p:txBody>
          <a:bodyPr wrap="square" rtlCol="0" anchor="ctr"/>
          <a:lstStyle/>
          <a:p>
            <a:pPr indent="0" marL="0">
              <a:buNone/>
            </a:pPr>
            <a:r>
              <a:rPr lang="en-US" sz="1250" i="1" dirty="0">
                <a:solidFill>
                  <a:srgbClr val="FFFFFF"/>
                </a:solidFill>
                <a:latin typeface="Cambria" pitchFamily="34" charset="0"/>
                <a:ea typeface="Cambria" pitchFamily="34" charset="-122"/>
                <a:cs typeface="Cambria" pitchFamily="34" charset="-120"/>
              </a:rPr>
              <a:t>"Before [the volta], the speaker [emotional state / analytical position]. After [the volta], the speaker [different state] — and the [specific formal choice] at the turn is what makes the shift feel [quality] rather than [alternative]."</a:t>
            </a:r>
            <a:endParaRPr lang="en-US" sz="1250" dirty="0"/>
          </a:p>
        </p:txBody>
      </p:sp>
      <p:sp>
        <p:nvSpPr>
          <p:cNvPr id="7" name="Shape 5"/>
          <p:cNvSpPr/>
          <p:nvPr/>
        </p:nvSpPr>
        <p:spPr>
          <a:xfrm>
            <a:off x="457200" y="2057400"/>
            <a:ext cx="8229600" cy="914400"/>
          </a:xfrm>
          <a:prstGeom prst="roundRect">
            <a:avLst>
              <a:gd name="adj" fmla="val 8000"/>
            </a:avLst>
          </a:prstGeom>
          <a:solidFill>
            <a:srgbClr val="FDF0E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130552"/>
            <a:ext cx="7863840" cy="292608"/>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Level 1 — Location only (no credit)</a:t>
            </a:r>
            <a:endParaRPr lang="en-US" sz="1150" dirty="0"/>
          </a:p>
        </p:txBody>
      </p:sp>
      <p:sp>
        <p:nvSpPr>
          <p:cNvPr id="9" name="Text 7"/>
          <p:cNvSpPr/>
          <p:nvPr/>
        </p:nvSpPr>
        <p:spPr>
          <a:xfrm>
            <a:off x="640080" y="2441448"/>
            <a:ext cx="5029200" cy="475488"/>
          </a:xfrm>
          <a:prstGeom prst="rect">
            <a:avLst/>
          </a:prstGeom>
          <a:noFill/>
          <a:ln/>
        </p:spPr>
        <p:txBody>
          <a:bodyPr wrap="square" rtlCol="0" anchor="ctr"/>
          <a:lstStyle/>
          <a:p>
            <a:pPr indent="0" marL="0">
              <a:buNone/>
            </a:pPr>
            <a:r>
              <a:rPr lang="en-US" sz="1000" i="1" dirty="0">
                <a:solidFill>
                  <a:srgbClr val="1C3424"/>
                </a:solidFill>
                <a:latin typeface="Calibri" pitchFamily="34" charset="0"/>
                <a:ea typeface="Calibri" pitchFamily="34" charset="-122"/>
                <a:cs typeface="Calibri" pitchFamily="34" charset="-120"/>
              </a:rPr>
              <a:t>"'Before line 9, the speaker talks about nature. After line 9, the speaker talks about mortality.'"</a:t>
            </a:r>
            <a:endParaRPr lang="en-US" sz="1000" dirty="0"/>
          </a:p>
        </p:txBody>
      </p:sp>
      <p:sp>
        <p:nvSpPr>
          <p:cNvPr id="10" name="Text 8"/>
          <p:cNvSpPr/>
          <p:nvPr/>
        </p:nvSpPr>
        <p:spPr>
          <a:xfrm>
            <a:off x="5742432" y="2130552"/>
            <a:ext cx="2761488" cy="822960"/>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Identifies that a shift happens. Says nothing about what it means or what the specific language at the turn accomplishes.</a:t>
            </a:r>
            <a:endParaRPr lang="en-US" sz="950" dirty="0"/>
          </a:p>
        </p:txBody>
      </p:sp>
      <p:sp>
        <p:nvSpPr>
          <p:cNvPr id="11" name="Shape 9"/>
          <p:cNvSpPr/>
          <p:nvPr/>
        </p:nvSpPr>
        <p:spPr>
          <a:xfrm>
            <a:off x="457200" y="3063240"/>
            <a:ext cx="8229600" cy="914400"/>
          </a:xfrm>
          <a:prstGeom prst="roundRect">
            <a:avLst>
              <a:gd name="adj" fmla="val 8000"/>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136392"/>
            <a:ext cx="7863840" cy="292608"/>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Level 2 — Shift described (partial credit)</a:t>
            </a:r>
            <a:endParaRPr lang="en-US" sz="1150" dirty="0"/>
          </a:p>
        </p:txBody>
      </p:sp>
      <p:sp>
        <p:nvSpPr>
          <p:cNvPr id="13" name="Text 11"/>
          <p:cNvSpPr/>
          <p:nvPr/>
        </p:nvSpPr>
        <p:spPr>
          <a:xfrm>
            <a:off x="640080" y="3447288"/>
            <a:ext cx="5029200" cy="475488"/>
          </a:xfrm>
          <a:prstGeom prst="rect">
            <a:avLst/>
          </a:prstGeom>
          <a:noFill/>
          <a:ln/>
        </p:spPr>
        <p:txBody>
          <a:bodyPr wrap="square" rtlCol="0" anchor="ctr"/>
          <a:lstStyle/>
          <a:p>
            <a:pPr indent="0" marL="0">
              <a:buNone/>
            </a:pPr>
            <a:r>
              <a:rPr lang="en-US" sz="1000" i="1" dirty="0">
                <a:solidFill>
                  <a:srgbClr val="1C3424"/>
                </a:solidFill>
                <a:latin typeface="Calibri" pitchFamily="34" charset="0"/>
                <a:ea typeface="Calibri" pitchFamily="34" charset="-122"/>
                <a:cs typeface="Calibri" pitchFamily="34" charset="-120"/>
              </a:rPr>
              <a:t>"'Before line 9, the speaker observes the autumn landscape with detached appreciation. After line 9, the speaker acknowledges her own mortality and the inevitability of personal loss.'"</a:t>
            </a:r>
            <a:endParaRPr lang="en-US" sz="1000" dirty="0"/>
          </a:p>
        </p:txBody>
      </p:sp>
      <p:sp>
        <p:nvSpPr>
          <p:cNvPr id="14" name="Text 12"/>
          <p:cNvSpPr/>
          <p:nvPr/>
        </p:nvSpPr>
        <p:spPr>
          <a:xfrm>
            <a:off x="5742432" y="3136392"/>
            <a:ext cx="2761488" cy="822960"/>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Names what shifts and what each section does. Still no analysis of how the specific language at the turn creates the shift.</a:t>
            </a:r>
            <a:endParaRPr lang="en-US" sz="950" dirty="0"/>
          </a:p>
        </p:txBody>
      </p:sp>
      <p:sp>
        <p:nvSpPr>
          <p:cNvPr id="15" name="Shape 13"/>
          <p:cNvSpPr/>
          <p:nvPr/>
        </p:nvSpPr>
        <p:spPr>
          <a:xfrm>
            <a:off x="457200" y="4069080"/>
            <a:ext cx="8229600" cy="914400"/>
          </a:xfrm>
          <a:prstGeom prst="roundRect">
            <a:avLst>
              <a:gd name="adj" fmla="val 8000"/>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142232"/>
            <a:ext cx="7863840" cy="292608"/>
          </a:xfrm>
          <a:prstGeom prst="rect">
            <a:avLst/>
          </a:prstGeom>
          <a:noFill/>
          <a:ln/>
        </p:spPr>
        <p:txBody>
          <a:bodyPr wrap="square" rtlCol="0" anchor="ctr"/>
          <a:lstStyle/>
          <a:p>
            <a:pPr indent="0" marL="0">
              <a:buNone/>
            </a:pPr>
            <a:r>
              <a:rPr lang="en-US" sz="1150" b="1" dirty="0">
                <a:solidFill>
                  <a:srgbClr val="2D6A4F"/>
                </a:solidFill>
                <a:latin typeface="Calibri" pitchFamily="34" charset="0"/>
                <a:ea typeface="Calibri" pitchFamily="34" charset="-122"/>
                <a:cs typeface="Calibri" pitchFamily="34" charset="-120"/>
              </a:rPr>
              <a:t>Level 3 — Shift + mechanism (full credit)</a:t>
            </a:r>
            <a:endParaRPr lang="en-US" sz="1150" dirty="0"/>
          </a:p>
        </p:txBody>
      </p:sp>
      <p:sp>
        <p:nvSpPr>
          <p:cNvPr id="17" name="Text 15"/>
          <p:cNvSpPr/>
          <p:nvPr/>
        </p:nvSpPr>
        <p:spPr>
          <a:xfrm>
            <a:off x="640080" y="4453128"/>
            <a:ext cx="5029200" cy="475488"/>
          </a:xfrm>
          <a:prstGeom prst="rect">
            <a:avLst/>
          </a:prstGeom>
          <a:noFill/>
          <a:ln/>
        </p:spPr>
        <p:txBody>
          <a:bodyPr wrap="square" rtlCol="0" anchor="ctr"/>
          <a:lstStyle/>
          <a:p>
            <a:pPr indent="0" marL="0">
              <a:buNone/>
            </a:pPr>
            <a:r>
              <a:rPr lang="en-US" sz="1000" i="1" dirty="0">
                <a:solidFill>
                  <a:srgbClr val="1C3424"/>
                </a:solidFill>
                <a:latin typeface="Calibri" pitchFamily="34" charset="0"/>
                <a:ea typeface="Calibri" pitchFamily="34" charset="-122"/>
                <a:cs typeface="Calibri" pitchFamily="34" charset="-120"/>
              </a:rPr>
              <a:t>"'Before line 9, the speaker catalogues the autumn landscape in tercets whose visual precision creates the illusion of the observer's permanence. After line 9, the turn to first-person present tense collapses the distance — the speaker can no longer hold the landscape at arm's length because the pronoun has placed her inside the scene she was describing.'"</a:t>
            </a:r>
            <a:endParaRPr lang="en-US" sz="1000" dirty="0"/>
          </a:p>
        </p:txBody>
      </p:sp>
      <p:sp>
        <p:nvSpPr>
          <p:cNvPr id="18" name="Text 16"/>
          <p:cNvSpPr/>
          <p:nvPr/>
        </p:nvSpPr>
        <p:spPr>
          <a:xfrm>
            <a:off x="5742432" y="4142232"/>
            <a:ext cx="2761488" cy="822960"/>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Names the shift, identifies the specific formal mechanism (tense change, pronoun shift), explains what the mechanism does to the reader's experience.</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From Volta to Thesis: How the Turn Generates the Essay</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The before/after sentence is not your thesis. It is the analytical observation from which your thesis emerges — the claim that would explain why the specific formal choices at the volta are the way they are.</a:t>
            </a:r>
            <a:endParaRPr lang="en-US" sz="1400" dirty="0"/>
          </a:p>
        </p:txBody>
      </p:sp>
      <p:sp>
        <p:nvSpPr>
          <p:cNvPr id="5" name="Shape 3"/>
          <p:cNvSpPr/>
          <p:nvPr/>
        </p:nvSpPr>
        <p:spPr>
          <a:xfrm>
            <a:off x="457200" y="1508760"/>
            <a:ext cx="8229600" cy="475488"/>
          </a:xfrm>
          <a:prstGeom prst="roundRect">
            <a:avLst>
              <a:gd name="adj" fmla="val 15385"/>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61848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thesis for a poetry essay is the claim about what the poem does — how its specific formal and linguistic choices work together to create an understanding or feeling the poem's content alone cannot produce.</a:t>
            </a:r>
            <a:endParaRPr lang="en-US" sz="1350" dirty="0"/>
          </a:p>
        </p:txBody>
      </p:sp>
      <p:sp>
        <p:nvSpPr>
          <p:cNvPr id="7" name="Shape 5"/>
          <p:cNvSpPr/>
          <p:nvPr/>
        </p:nvSpPr>
        <p:spPr>
          <a:xfrm>
            <a:off x="457200" y="2075688"/>
            <a:ext cx="8229600" cy="694944"/>
          </a:xfrm>
          <a:prstGeom prst="roundRect">
            <a:avLst>
              <a:gd name="adj" fmla="val 10526"/>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148840"/>
            <a:ext cx="1188720" cy="548640"/>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Step 1:</a:t>
            </a:r>
            <a:endParaRPr lang="en-US" sz="1100" dirty="0"/>
          </a:p>
        </p:txBody>
      </p:sp>
      <p:sp>
        <p:nvSpPr>
          <p:cNvPr id="9" name="Text 7"/>
          <p:cNvSpPr/>
          <p:nvPr/>
        </p:nvSpPr>
        <p:spPr>
          <a:xfrm>
            <a:off x="1901952" y="2148840"/>
            <a:ext cx="2103120" cy="548640"/>
          </a:xfrm>
          <a:prstGeom prst="rect">
            <a:avLst/>
          </a:prstGeom>
          <a:noFill/>
          <a:ln/>
        </p:spPr>
        <p:txBody>
          <a:bodyPr wrap="square" rtlCol="0" anchor="ctr"/>
          <a:lstStyle/>
          <a:p>
            <a:pPr indent="0" marL="0">
              <a:buNone/>
            </a:pPr>
            <a:r>
              <a:rPr lang="en-US" sz="1000" i="1" dirty="0">
                <a:solidFill>
                  <a:srgbClr val="0A1F0F"/>
                </a:solidFill>
                <a:latin typeface="Calibri" pitchFamily="34" charset="0"/>
                <a:ea typeface="Calibri" pitchFamily="34" charset="-122"/>
                <a:cs typeface="Calibri" pitchFamily="34" charset="-120"/>
              </a:rPr>
              <a:t>Before/after sentence</a:t>
            </a:r>
            <a:endParaRPr lang="en-US" sz="1000" dirty="0"/>
          </a:p>
        </p:txBody>
      </p:sp>
      <p:sp>
        <p:nvSpPr>
          <p:cNvPr id="10" name="Text 8"/>
          <p:cNvSpPr/>
          <p:nvPr/>
        </p:nvSpPr>
        <p:spPr>
          <a:xfrm>
            <a:off x="4078224" y="2148840"/>
            <a:ext cx="4572000" cy="5486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"'Before line 9, the speaker observes the autumn landscape with detached precision. After line 9, the turn to first-person present tense collapses the distance between observer and observed.'"</a:t>
            </a:r>
            <a:endParaRPr lang="en-US" sz="950" dirty="0"/>
          </a:p>
        </p:txBody>
      </p:sp>
      <p:sp>
        <p:nvSpPr>
          <p:cNvPr id="11" name="Shape 9"/>
          <p:cNvSpPr/>
          <p:nvPr/>
        </p:nvSpPr>
        <p:spPr>
          <a:xfrm>
            <a:off x="457200" y="2843784"/>
            <a:ext cx="8229600" cy="694944"/>
          </a:xfrm>
          <a:prstGeom prst="roundRect">
            <a:avLst>
              <a:gd name="adj" fmla="val 10526"/>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2916936"/>
            <a:ext cx="1188720" cy="548640"/>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Step 2:</a:t>
            </a:r>
            <a:endParaRPr lang="en-US" sz="1100" dirty="0"/>
          </a:p>
        </p:txBody>
      </p:sp>
      <p:sp>
        <p:nvSpPr>
          <p:cNvPr id="13" name="Text 11"/>
          <p:cNvSpPr/>
          <p:nvPr/>
        </p:nvSpPr>
        <p:spPr>
          <a:xfrm>
            <a:off x="1901952" y="2916936"/>
            <a:ext cx="2103120" cy="548640"/>
          </a:xfrm>
          <a:prstGeom prst="rect">
            <a:avLst/>
          </a:prstGeom>
          <a:noFill/>
          <a:ln/>
        </p:spPr>
        <p:txBody>
          <a:bodyPr wrap="square" rtlCol="0" anchor="ctr"/>
          <a:lstStyle/>
          <a:p>
            <a:pPr indent="0" marL="0">
              <a:buNone/>
            </a:pPr>
            <a:r>
              <a:rPr lang="en-US" sz="1000" i="1" dirty="0">
                <a:solidFill>
                  <a:srgbClr val="0A1F0F"/>
                </a:solidFill>
                <a:latin typeface="Calibri" pitchFamily="34" charset="0"/>
                <a:ea typeface="Calibri" pitchFamily="34" charset="-122"/>
                <a:cs typeface="Calibri" pitchFamily="34" charset="-120"/>
              </a:rPr>
              <a:t>What does that shift reveal?</a:t>
            </a:r>
            <a:endParaRPr lang="en-US" sz="1000" dirty="0"/>
          </a:p>
        </p:txBody>
      </p:sp>
      <p:sp>
        <p:nvSpPr>
          <p:cNvPr id="14" name="Text 12"/>
          <p:cNvSpPr/>
          <p:nvPr/>
        </p:nvSpPr>
        <p:spPr>
          <a:xfrm>
            <a:off x="4078224" y="2916936"/>
            <a:ext cx="4572000" cy="5486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"The poem is not primarily about autumn — it is about the impossibility of observing natural processes without being implicated in them. The precision in the first section builds a false sense of the speaker's permanence as observer."</a:t>
            </a:r>
            <a:endParaRPr lang="en-US" sz="950" dirty="0"/>
          </a:p>
        </p:txBody>
      </p:sp>
      <p:sp>
        <p:nvSpPr>
          <p:cNvPr id="15" name="Shape 13"/>
          <p:cNvSpPr/>
          <p:nvPr/>
        </p:nvSpPr>
        <p:spPr>
          <a:xfrm>
            <a:off x="457200" y="3611880"/>
            <a:ext cx="8229600" cy="694944"/>
          </a:xfrm>
          <a:prstGeom prst="roundRect">
            <a:avLst>
              <a:gd name="adj" fmla="val 10526"/>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685032"/>
            <a:ext cx="1188720" cy="548640"/>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Step 3:</a:t>
            </a:r>
            <a:endParaRPr lang="en-US" sz="1100" dirty="0"/>
          </a:p>
        </p:txBody>
      </p:sp>
      <p:sp>
        <p:nvSpPr>
          <p:cNvPr id="17" name="Text 15"/>
          <p:cNvSpPr/>
          <p:nvPr/>
        </p:nvSpPr>
        <p:spPr>
          <a:xfrm>
            <a:off x="1901952" y="3685032"/>
            <a:ext cx="2103120" cy="548640"/>
          </a:xfrm>
          <a:prstGeom prst="rect">
            <a:avLst/>
          </a:prstGeom>
          <a:noFill/>
          <a:ln/>
        </p:spPr>
        <p:txBody>
          <a:bodyPr wrap="square" rtlCol="0" anchor="ctr"/>
          <a:lstStyle/>
          <a:p>
            <a:pPr indent="0" marL="0">
              <a:buNone/>
            </a:pPr>
            <a:r>
              <a:rPr lang="en-US" sz="1000" i="1" dirty="0">
                <a:solidFill>
                  <a:srgbClr val="0A1F0F"/>
                </a:solidFill>
                <a:latin typeface="Calibri" pitchFamily="34" charset="0"/>
                <a:ea typeface="Calibri" pitchFamily="34" charset="-122"/>
                <a:cs typeface="Calibri" pitchFamily="34" charset="-120"/>
              </a:rPr>
              <a:t>What specific formal choices create it?</a:t>
            </a:r>
            <a:endParaRPr lang="en-US" sz="1000" dirty="0"/>
          </a:p>
        </p:txBody>
      </p:sp>
      <p:sp>
        <p:nvSpPr>
          <p:cNvPr id="18" name="Text 16"/>
          <p:cNvSpPr/>
          <p:nvPr/>
        </p:nvSpPr>
        <p:spPr>
          <a:xfrm>
            <a:off x="4078224" y="3685032"/>
            <a:ext cx="4572000" cy="5486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"The tense shift, the pronoun shift, the move from sensory cataloguing to internal acknowledgment — each choice dismantles a different element of the observer's protective detachment."</a:t>
            </a:r>
            <a:endParaRPr lang="en-US" sz="950" dirty="0"/>
          </a:p>
        </p:txBody>
      </p:sp>
      <p:sp>
        <p:nvSpPr>
          <p:cNvPr id="19" name="Shape 17"/>
          <p:cNvSpPr/>
          <p:nvPr/>
        </p:nvSpPr>
        <p:spPr>
          <a:xfrm>
            <a:off x="457200" y="4379976"/>
            <a:ext cx="8229600" cy="694944"/>
          </a:xfrm>
          <a:prstGeom prst="roundRect">
            <a:avLst>
              <a:gd name="adj" fmla="val 10526"/>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640080" y="4453128"/>
            <a:ext cx="1188720" cy="548640"/>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Thesis:</a:t>
            </a:r>
            <a:endParaRPr lang="en-US" sz="1100" dirty="0"/>
          </a:p>
        </p:txBody>
      </p:sp>
      <p:sp>
        <p:nvSpPr>
          <p:cNvPr id="21" name="Text 19"/>
          <p:cNvSpPr/>
          <p:nvPr/>
        </p:nvSpPr>
        <p:spPr>
          <a:xfrm>
            <a:off x="1901952" y="4453128"/>
            <a:ext cx="2103120" cy="548640"/>
          </a:xfrm>
          <a:prstGeom prst="rect">
            <a:avLst/>
          </a:prstGeom>
          <a:noFill/>
          <a:ln/>
        </p:spPr>
        <p:txBody>
          <a:bodyPr wrap="square" rtlCol="0" anchor="ctr"/>
          <a:lstStyle/>
          <a:p>
            <a:pPr indent="0" marL="0">
              <a:buNone/>
            </a:pPr>
            <a:r>
              <a:rPr lang="en-US" sz="1000" i="1" dirty="0">
                <a:solidFill>
                  <a:srgbClr val="0A1F0F"/>
                </a:solidFill>
                <a:latin typeface="Calibri" pitchFamily="34" charset="0"/>
                <a:ea typeface="Calibri" pitchFamily="34" charset="-122"/>
                <a:cs typeface="Calibri" pitchFamily="34" charset="-120"/>
              </a:rPr>
              <a:t>Combine steps 2 and 3 into a single defensible claim</a:t>
            </a:r>
            <a:endParaRPr lang="en-US" sz="1000" dirty="0"/>
          </a:p>
        </p:txBody>
      </p:sp>
      <p:sp>
        <p:nvSpPr>
          <p:cNvPr id="22" name="Text 20"/>
          <p:cNvSpPr/>
          <p:nvPr/>
        </p:nvSpPr>
        <p:spPr>
          <a:xfrm>
            <a:off x="4078224" y="4453128"/>
            <a:ext cx="4572000" cy="5486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"'Through the meticulous visual cataloguing of the octave, the poem constructs a speaker whose precision seems to place her outside the processes she describes — until the volta's pronoun shift dismantles that position by placing her inside them, revealing that careful observation was itself a form of denial.'"</a:t>
            </a:r>
            <a:endParaRPr lang="en-US" sz="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III</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Scansion Basics</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Enough prosody to make defensible formal observations — not a full metrics course</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What Scansion Is — and Why You Don't Need to Master It to Use It</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Scansion is the analysis of metrical patterns. You do not need to name every foot in every line to make analytically useful observations about rhythm.</a:t>
            </a:r>
            <a:endParaRPr lang="en-US" sz="1400" dirty="0"/>
          </a:p>
        </p:txBody>
      </p:sp>
      <p:sp>
        <p:nvSpPr>
          <p:cNvPr id="5" name="Text 3"/>
          <p:cNvSpPr/>
          <p:nvPr/>
        </p:nvSpPr>
        <p:spPr>
          <a:xfrm>
            <a:off x="457200" y="1463040"/>
            <a:ext cx="8229600" cy="329184"/>
          </a:xfrm>
          <a:prstGeom prst="rect">
            <a:avLst/>
          </a:prstGeom>
          <a:noFill/>
          <a:ln/>
        </p:spPr>
        <p:txBody>
          <a:bodyPr wrap="square" rtlCol="0" anchor="ctr"/>
          <a:lstStyle/>
          <a:p>
            <a:pPr indent="0" marL="0">
              <a:buNone/>
            </a:pPr>
            <a:r>
              <a:rPr lang="en-US" sz="1300" b="1" dirty="0">
                <a:solidFill>
                  <a:srgbClr val="0A1F0F"/>
                </a:solidFill>
                <a:latin typeface="Calibri" pitchFamily="34" charset="0"/>
                <a:ea typeface="Calibri" pitchFamily="34" charset="-122"/>
                <a:cs typeface="Calibri" pitchFamily="34" charset="-120"/>
              </a:rPr>
              <a:t>The three things you actually need:</a:t>
            </a:r>
            <a:endParaRPr lang="en-US" sz="1300" dirty="0"/>
          </a:p>
        </p:txBody>
      </p:sp>
      <p:sp>
        <p:nvSpPr>
          <p:cNvPr id="6" name="Shape 4"/>
          <p:cNvSpPr/>
          <p:nvPr/>
        </p:nvSpPr>
        <p:spPr>
          <a:xfrm>
            <a:off x="457200" y="1865376"/>
            <a:ext cx="8229600" cy="969264"/>
          </a:xfrm>
          <a:prstGeom prst="roundRect">
            <a:avLst>
              <a:gd name="adj" fmla="val 7547"/>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Shape 5"/>
          <p:cNvSpPr/>
          <p:nvPr/>
        </p:nvSpPr>
        <p:spPr>
          <a:xfrm>
            <a:off x="621792" y="1956816"/>
            <a:ext cx="347472" cy="347472"/>
          </a:xfrm>
          <a:prstGeom prst="ellipse">
            <a:avLst/>
          </a:prstGeom>
          <a:solidFill>
            <a:srgbClr val="2D6A4F"/>
          </a:solidFill>
          <a:ln w="12700">
            <a:solidFill>
              <a:srgbClr val="2D6A4F"/>
            </a:solidFill>
            <a:prstDash val="solid"/>
          </a:ln>
        </p:spPr>
      </p:sp>
      <p:sp>
        <p:nvSpPr>
          <p:cNvPr id="8" name="Text 6"/>
          <p:cNvSpPr/>
          <p:nvPr/>
        </p:nvSpPr>
        <p:spPr>
          <a:xfrm>
            <a:off x="621792" y="1956816"/>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9" name="Text 7"/>
          <p:cNvSpPr/>
          <p:nvPr/>
        </p:nvSpPr>
        <p:spPr>
          <a:xfrm>
            <a:off x="1042416" y="1938528"/>
            <a:ext cx="393192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What the established pattern sounds like</a:t>
            </a:r>
            <a:endParaRPr lang="en-US" sz="1200" dirty="0"/>
          </a:p>
        </p:txBody>
      </p:sp>
      <p:sp>
        <p:nvSpPr>
          <p:cNvPr id="10" name="Text 8"/>
          <p:cNvSpPr/>
          <p:nvPr/>
        </p:nvSpPr>
        <p:spPr>
          <a:xfrm>
            <a:off x="1042416" y="2286000"/>
            <a:ext cx="7004304" cy="49377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Read the poem aloud and feel the predominant rhythm. Is it regular and predictable (iambic, marching forward) or irregular and varied? The baseline is what you measure departures against.</a:t>
            </a:r>
            <a:endParaRPr lang="en-US" sz="1050" dirty="0"/>
          </a:p>
        </p:txBody>
      </p:sp>
      <p:sp>
        <p:nvSpPr>
          <p:cNvPr id="11" name="Shape 9"/>
          <p:cNvSpPr/>
          <p:nvPr/>
        </p:nvSpPr>
        <p:spPr>
          <a:xfrm>
            <a:off x="457200" y="2926080"/>
            <a:ext cx="8229600" cy="969264"/>
          </a:xfrm>
          <a:prstGeom prst="roundRect">
            <a:avLst>
              <a:gd name="adj" fmla="val 754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3017520"/>
            <a:ext cx="347472" cy="347472"/>
          </a:xfrm>
          <a:prstGeom prst="ellipse">
            <a:avLst/>
          </a:prstGeom>
          <a:solidFill>
            <a:srgbClr val="2D6A4F"/>
          </a:solidFill>
          <a:ln w="12700">
            <a:solidFill>
              <a:srgbClr val="2D6A4F"/>
            </a:solidFill>
            <a:prstDash val="solid"/>
          </a:ln>
        </p:spPr>
      </p:sp>
      <p:sp>
        <p:nvSpPr>
          <p:cNvPr id="13" name="Text 11"/>
          <p:cNvSpPr/>
          <p:nvPr/>
        </p:nvSpPr>
        <p:spPr>
          <a:xfrm>
            <a:off x="621792" y="3017520"/>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1042416" y="2999232"/>
            <a:ext cx="393192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Where the pattern breaks</a:t>
            </a:r>
            <a:endParaRPr lang="en-US" sz="1200" dirty="0"/>
          </a:p>
        </p:txBody>
      </p:sp>
      <p:sp>
        <p:nvSpPr>
          <p:cNvPr id="15" name="Text 13"/>
          <p:cNvSpPr/>
          <p:nvPr/>
        </p:nvSpPr>
        <p:spPr>
          <a:xfrm>
            <a:off x="1042416" y="3346704"/>
            <a:ext cx="7004304" cy="49377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stressed syllable where unstressed is expected, an extra syllable in a regular line, a sudden shift to monosyllabic words — these departures from the established rhythm are formal choices at specific moments. Specific moments in poems are significant.</a:t>
            </a:r>
            <a:endParaRPr lang="en-US" sz="1050" dirty="0"/>
          </a:p>
        </p:txBody>
      </p:sp>
      <p:sp>
        <p:nvSpPr>
          <p:cNvPr id="16" name="Shape 14"/>
          <p:cNvSpPr/>
          <p:nvPr/>
        </p:nvSpPr>
        <p:spPr>
          <a:xfrm>
            <a:off x="457200" y="3986784"/>
            <a:ext cx="8229600" cy="969264"/>
          </a:xfrm>
          <a:prstGeom prst="roundRect">
            <a:avLst>
              <a:gd name="adj" fmla="val 7547"/>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7" name="Shape 15"/>
          <p:cNvSpPr/>
          <p:nvPr/>
        </p:nvSpPr>
        <p:spPr>
          <a:xfrm>
            <a:off x="621792" y="4078224"/>
            <a:ext cx="347472" cy="347472"/>
          </a:xfrm>
          <a:prstGeom prst="ellipse">
            <a:avLst/>
          </a:prstGeom>
          <a:solidFill>
            <a:srgbClr val="2D6A4F"/>
          </a:solidFill>
          <a:ln w="12700">
            <a:solidFill>
              <a:srgbClr val="2D6A4F"/>
            </a:solidFill>
            <a:prstDash val="solid"/>
          </a:ln>
        </p:spPr>
      </p:sp>
      <p:sp>
        <p:nvSpPr>
          <p:cNvPr id="18" name="Text 16"/>
          <p:cNvSpPr/>
          <p:nvPr/>
        </p:nvSpPr>
        <p:spPr>
          <a:xfrm>
            <a:off x="621792" y="4078224"/>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9" name="Text 17"/>
          <p:cNvSpPr/>
          <p:nvPr/>
        </p:nvSpPr>
        <p:spPr>
          <a:xfrm>
            <a:off x="1042416" y="4059936"/>
            <a:ext cx="393192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What the departure accomplishes</a:t>
            </a:r>
            <a:endParaRPr lang="en-US" sz="1200" dirty="0"/>
          </a:p>
        </p:txBody>
      </p:sp>
      <p:sp>
        <p:nvSpPr>
          <p:cNvPr id="20" name="Text 18"/>
          <p:cNvSpPr/>
          <p:nvPr/>
        </p:nvSpPr>
        <p:spPr>
          <a:xfrm>
            <a:off x="1042416" y="4407408"/>
            <a:ext cx="7004304" cy="49377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rhythmic stress on a word that falls outside the established pattern is being emphasized by the form itself — not just by the semantic weight of the word. The rhythm and the meaning are doing the same work.</a:t>
            </a: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Basic Scansion Vocabulary: The Minimum Useful Set</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You don't need all of this memorized — you need to be able to use it when it helps you describe something you observe.</a:t>
            </a:r>
            <a:endParaRPr lang="en-US" sz="1400" dirty="0"/>
          </a:p>
        </p:txBody>
      </p:sp>
      <p:graphicFrame>
        <p:nvGraphicFramePr>
          <p:cNvPr id="18" name="Table 0"/>
          <p:cNvGraphicFramePr>
            <a:graphicFrameLocks noGrp="1"/>
          </p:cNvGraphicFramePr>
          <p:nvPr>
            <p:extLst>
              <p:ext uri="{D42A27DB-BD31-4B8C-83A1-F6EECF244321}">
                <p14:modId xmlns:p14="http://schemas.microsoft.com/office/powerpoint/2010/main" val="1579011935"/>
              </p:ext>
            </p:extLst>
          </p:nvPr>
        </p:nvGraphicFramePr>
        <p:xfrm>
          <a:off x="457200" y="1389888"/>
          <a:ext cx="8229600" cy="3639312"/>
        </p:xfrm>
        <a:graphic>
          <a:graphicData uri="http://schemas.openxmlformats.org/drawingml/2006/table">
            <a:tbl>
              <a:tblPr/>
              <a:tblGrid>
                <a:gridCol w="1463040"/>
                <a:gridCol w="2743200"/>
                <a:gridCol w="4023360"/>
              </a:tblGrid>
              <a:tr h="519902">
                <a:tc>
                  <a:txBody>
                    <a:bodyPr/>
                    <a:lstStyle/>
                    <a:p>
                      <a:pPr algn="ctr" indent="0" marL="0">
                        <a:buNone/>
                      </a:pPr>
                      <a:r>
                        <a:rPr lang="en-US" sz="1100" b="1" dirty="0">
                          <a:solidFill>
                            <a:srgbClr val="FFFFFF"/>
                          </a:solidFill>
                        </a:rPr>
                        <a:t>Term</a:t>
                      </a:r>
                      <a:endParaRPr lang="en-US" sz="11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0A1F0F"/>
                    </a:solidFill>
                  </a:tcPr>
                </a:tc>
                <a:tc>
                  <a:txBody>
                    <a:bodyPr/>
                    <a:lstStyle/>
                    <a:p>
                      <a:pPr indent="0" marL="0">
                        <a:buNone/>
                      </a:pPr>
                      <a:r>
                        <a:rPr lang="en-US" sz="1100" b="1" dirty="0">
                          <a:solidFill>
                            <a:srgbClr val="FFFFFF"/>
                          </a:solidFill>
                        </a:rPr>
                        <a:t>What it means</a:t>
                      </a:r>
                      <a:endParaRPr lang="en-US" sz="11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0A1F0F"/>
                    </a:solidFill>
                  </a:tcPr>
                </a:tc>
                <a:tc>
                  <a:txBody>
                    <a:bodyPr/>
                    <a:lstStyle/>
                    <a:p>
                      <a:pPr indent="0" marL="0">
                        <a:buNone/>
                      </a:pPr>
                      <a:r>
                        <a:rPr lang="en-US" sz="1100" b="1" dirty="0">
                          <a:solidFill>
                            <a:srgbClr val="FFFFFF"/>
                          </a:solidFill>
                        </a:rPr>
                        <a:t>Why it matters analytically</a:t>
                      </a:r>
                      <a:endParaRPr lang="en-US" sz="11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0A1F0F"/>
                    </a:solidFill>
                  </a:tcPr>
                </a:tc>
              </a:tr>
              <a:tr h="519902">
                <a:tc>
                  <a:txBody>
                    <a:bodyPr/>
                    <a:lstStyle/>
                    <a:p>
                      <a:pPr indent="0" marL="0">
                        <a:buNone/>
                      </a:pPr>
                      <a:r>
                        <a:rPr lang="en-US" sz="1050" b="1" dirty="0">
                          <a:solidFill>
                            <a:srgbClr val="0A1F0F"/>
                          </a:solidFill>
                        </a:rPr>
                        <a:t>Iambic pentameter</a:t>
                      </a:r>
                      <a:endParaRPr lang="en-US" sz="105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2F7F3"/>
                    </a:solidFill>
                  </a:tcPr>
                </a:tc>
                <a:tc>
                  <a:txBody>
                    <a:bodyPr/>
                    <a:lstStyle/>
                    <a:p>
                      <a:pPr indent="0" marL="0">
                        <a:buNone/>
                      </a:pPr>
                      <a:r>
                        <a:rPr lang="en-US" sz="1000" dirty="0">
                          <a:solidFill>
                            <a:srgbClr val="1C3424"/>
                          </a:solidFill>
                        </a:rPr>
                        <a:t>Five iambic feet per line (da-DUM x 5). The 'default' meter of English formal poetry — what much traditional verse departs from.</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FFFFF"/>
                    </a:solidFill>
                  </a:tcPr>
                </a:tc>
                <a:tc>
                  <a:txBody>
                    <a:bodyPr/>
                    <a:lstStyle/>
                    <a:p>
                      <a:pPr indent="0" marL="0">
                        <a:buNone/>
                      </a:pPr>
                      <a:r>
                        <a:rPr lang="en-US" sz="1000" dirty="0">
                          <a:solidFill>
                            <a:srgbClr val="1C3424"/>
                          </a:solidFill>
                        </a:rPr>
                        <a:t>Departures from it are deliberate. A line that inverts stress (trochee) emphasizes that moment formally.</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D8F3DC"/>
                    </a:solidFill>
                  </a:tcPr>
                </a:tc>
              </a:tr>
              <a:tr h="519902">
                <a:tc>
                  <a:txBody>
                    <a:bodyPr/>
                    <a:lstStyle/>
                    <a:p>
                      <a:pPr indent="0" marL="0">
                        <a:buNone/>
                      </a:pPr>
                      <a:r>
                        <a:rPr lang="en-US" sz="1050" b="1" dirty="0">
                          <a:solidFill>
                            <a:srgbClr val="0A1F0F"/>
                          </a:solidFill>
                        </a:rPr>
                        <a:t>Stressed / unstressed syllable</a:t>
                      </a:r>
                      <a:endParaRPr lang="en-US" sz="105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2F7F3"/>
                    </a:solidFill>
                  </a:tcPr>
                </a:tc>
                <a:tc>
                  <a:txBody>
                    <a:bodyPr/>
                    <a:lstStyle/>
                    <a:p>
                      <a:pPr indent="0" marL="0">
                        <a:buNone/>
                      </a:pPr>
                      <a:r>
                        <a:rPr lang="en-US" sz="1000" dirty="0">
                          <a:solidFill>
                            <a:srgbClr val="1C3424"/>
                          </a:solidFill>
                        </a:rPr>
                        <a:t>A stressed syllable receives emphasis in speech (DUM). An unstressed syllable is lighter (da).</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FFFFF"/>
                    </a:solidFill>
                  </a:tcPr>
                </a:tc>
                <a:tc>
                  <a:txBody>
                    <a:bodyPr/>
                    <a:lstStyle/>
                    <a:p>
                      <a:pPr indent="0" marL="0">
                        <a:buNone/>
                      </a:pPr>
                      <a:r>
                        <a:rPr lang="en-US" sz="1000" dirty="0">
                          <a:solidFill>
                            <a:srgbClr val="1C3424"/>
                          </a:solidFill>
                        </a:rPr>
                        <a:t>Where the stress falls often determines what the poem is emphasizing. Stress on an unexpected word is the rhythm doing the same work as italics.</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D8F3DC"/>
                    </a:solidFill>
                  </a:tcPr>
                </a:tc>
              </a:tr>
              <a:tr h="519902">
                <a:tc>
                  <a:txBody>
                    <a:bodyPr/>
                    <a:lstStyle/>
                    <a:p>
                      <a:pPr indent="0" marL="0">
                        <a:buNone/>
                      </a:pPr>
                      <a:r>
                        <a:rPr lang="en-US" sz="1050" b="1" dirty="0">
                          <a:solidFill>
                            <a:srgbClr val="0A1F0F"/>
                          </a:solidFill>
                        </a:rPr>
                        <a:t>Caesura</a:t>
                      </a:r>
                      <a:endParaRPr lang="en-US" sz="105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2F7F3"/>
                    </a:solidFill>
                  </a:tcPr>
                </a:tc>
                <a:tc>
                  <a:txBody>
                    <a:bodyPr/>
                    <a:lstStyle/>
                    <a:p>
                      <a:pPr indent="0" marL="0">
                        <a:buNone/>
                      </a:pPr>
                      <a:r>
                        <a:rPr lang="en-US" sz="1000" dirty="0">
                          <a:solidFill>
                            <a:srgbClr val="1C3424"/>
                          </a:solidFill>
                        </a:rPr>
                        <a:t>A pause within a line of verse, marked by punctuation or a natural breath point.</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FFFFF"/>
                    </a:solidFill>
                  </a:tcPr>
                </a:tc>
                <a:tc>
                  <a:txBody>
                    <a:bodyPr/>
                    <a:lstStyle/>
                    <a:p>
                      <a:pPr indent="0" marL="0">
                        <a:buNone/>
                      </a:pPr>
                      <a:r>
                        <a:rPr lang="en-US" sz="1000" dirty="0">
                          <a:solidFill>
                            <a:srgbClr val="1C3424"/>
                          </a:solidFill>
                        </a:rPr>
                        <a:t>Where the pause falls controls pacing. A midline pause after an intense image creates different emphasis than one at the line end.</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D8F3DC"/>
                    </a:solidFill>
                  </a:tcPr>
                </a:tc>
              </a:tr>
              <a:tr h="519902">
                <a:tc>
                  <a:txBody>
                    <a:bodyPr/>
                    <a:lstStyle/>
                    <a:p>
                      <a:pPr indent="0" marL="0">
                        <a:buNone/>
                      </a:pPr>
                      <a:r>
                        <a:rPr lang="en-US" sz="1050" b="1" dirty="0">
                          <a:solidFill>
                            <a:srgbClr val="0A1F0F"/>
                          </a:solidFill>
                        </a:rPr>
                        <a:t>Enjambment</a:t>
                      </a:r>
                      <a:endParaRPr lang="en-US" sz="105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2F7F3"/>
                    </a:solidFill>
                  </a:tcPr>
                </a:tc>
                <a:tc>
                  <a:txBody>
                    <a:bodyPr/>
                    <a:lstStyle/>
                    <a:p>
                      <a:pPr indent="0" marL="0">
                        <a:buNone/>
                      </a:pPr>
                      <a:r>
                        <a:rPr lang="en-US" sz="1000" dirty="0">
                          <a:solidFill>
                            <a:srgbClr val="1C3424"/>
                          </a:solidFill>
                        </a:rPr>
                        <a:t>When a sentence or syntactic unit continues beyond the end of a line without pause.</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FFFFF"/>
                    </a:solidFill>
                  </a:tcPr>
                </a:tc>
                <a:tc>
                  <a:txBody>
                    <a:bodyPr/>
                    <a:lstStyle/>
                    <a:p>
                      <a:pPr indent="0" marL="0">
                        <a:buNone/>
                      </a:pPr>
                      <a:r>
                        <a:rPr lang="en-US" sz="1000" dirty="0">
                          <a:solidFill>
                            <a:srgbClr val="1C3424"/>
                          </a:solidFill>
                        </a:rPr>
                        <a:t>Creates forward momentum. A line that enjambs across a stanza break makes a formal argument about the inability to pause or rest.</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D8F3DC"/>
                    </a:solidFill>
                  </a:tcPr>
                </a:tc>
              </a:tr>
              <a:tr h="519902">
                <a:tc>
                  <a:txBody>
                    <a:bodyPr/>
                    <a:lstStyle/>
                    <a:p>
                      <a:pPr indent="0" marL="0">
                        <a:buNone/>
                      </a:pPr>
                      <a:r>
                        <a:rPr lang="en-US" sz="1050" b="1" dirty="0">
                          <a:solidFill>
                            <a:srgbClr val="0A1F0F"/>
                          </a:solidFill>
                        </a:rPr>
                        <a:t>End-stopped line</a:t>
                      </a:r>
                      <a:endParaRPr lang="en-US" sz="105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2F7F3"/>
                    </a:solidFill>
                  </a:tcPr>
                </a:tc>
                <a:tc>
                  <a:txBody>
                    <a:bodyPr/>
                    <a:lstStyle/>
                    <a:p>
                      <a:pPr indent="0" marL="0">
                        <a:buNone/>
                      </a:pPr>
                      <a:r>
                        <a:rPr lang="en-US" sz="1000" dirty="0">
                          <a:solidFill>
                            <a:srgbClr val="1C3424"/>
                          </a:solidFill>
                        </a:rPr>
                        <a:t>When a sentence or clause ends at the line end, often with punctuation.</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FFFFF"/>
                    </a:solidFill>
                  </a:tcPr>
                </a:tc>
                <a:tc>
                  <a:txBody>
                    <a:bodyPr/>
                    <a:lstStyle/>
                    <a:p>
                      <a:pPr indent="0" marL="0">
                        <a:buNone/>
                      </a:pPr>
                      <a:r>
                        <a:rPr lang="en-US" sz="1000" dirty="0">
                          <a:solidFill>
                            <a:srgbClr val="1C3424"/>
                          </a:solidFill>
                        </a:rPr>
                        <a:t>Creates containment and completion. A poem shifting from enjambment to end-stopped lines signals a change in the speaker's relationship to what they're describing.</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D8F3DC"/>
                    </a:solidFill>
                  </a:tcPr>
                </a:tc>
              </a:tr>
              <a:tr h="519902">
                <a:tc>
                  <a:txBody>
                    <a:bodyPr/>
                    <a:lstStyle/>
                    <a:p>
                      <a:pPr indent="0" marL="0">
                        <a:buNone/>
                      </a:pPr>
                      <a:r>
                        <a:rPr lang="en-US" sz="1050" b="1" dirty="0">
                          <a:solidFill>
                            <a:srgbClr val="0A1F0F"/>
                          </a:solidFill>
                        </a:rPr>
                        <a:t>Spondee</a:t>
                      </a:r>
                      <a:endParaRPr lang="en-US" sz="105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2F7F3"/>
                    </a:solidFill>
                  </a:tcPr>
                </a:tc>
                <a:tc>
                  <a:txBody>
                    <a:bodyPr/>
                    <a:lstStyle/>
                    <a:p>
                      <a:pPr indent="0" marL="0">
                        <a:buNone/>
                      </a:pPr>
                      <a:r>
                        <a:rPr lang="en-US" sz="1000" dirty="0">
                          <a:solidFill>
                            <a:srgbClr val="1C3424"/>
                          </a:solidFill>
                        </a:rPr>
                        <a:t>Two consecutive stressed syllables (DUM-DUM). Rare and emphatic.</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FFFFFF"/>
                    </a:solidFill>
                  </a:tcPr>
                </a:tc>
                <a:tc>
                  <a:txBody>
                    <a:bodyPr/>
                    <a:lstStyle/>
                    <a:p>
                      <a:pPr indent="0" marL="0">
                        <a:buNone/>
                      </a:pPr>
                      <a:r>
                        <a:rPr lang="en-US" sz="1000" dirty="0">
                          <a:solidFill>
                            <a:srgbClr val="1C3424"/>
                          </a:solidFill>
                        </a:rPr>
                        <a:t>A spondee slows the reader down forcibly. It is almost always semantically significant — marking a moment of arrest or weight.</a:t>
                      </a:r>
                      <a:endParaRPr lang="en-US" sz="1000" dirty="0"/>
                    </a:p>
                  </a:txBody>
                  <a:tcPr marL="50800" marR="50800" marT="50800" marB="50800">
                    <a:lnL w="10160" cap="flat" cmpd="sng" algn="ctr">
                      <a:solidFill>
                        <a:srgbClr val="C8DDD0"/>
                      </a:solidFill>
                      <a:prstDash val="solid"/>
                      <a:round/>
                      <a:headEnd type="none" w="med" len="med"/>
                      <a:tailEnd type="none" w="med" len="med"/>
                    </a:lnL>
                    <a:lnR w="10160" cap="flat" cmpd="sng" algn="ctr">
                      <a:solidFill>
                        <a:srgbClr val="C8DDD0"/>
                      </a:solidFill>
                      <a:prstDash val="solid"/>
                      <a:round/>
                      <a:headEnd type="none" w="med" len="med"/>
                      <a:tailEnd type="none" w="med" len="med"/>
                    </a:lnR>
                    <a:lnT w="10160" cap="flat" cmpd="sng" algn="ctr">
                      <a:solidFill>
                        <a:srgbClr val="C8DDD0"/>
                      </a:solidFill>
                      <a:prstDash val="solid"/>
                      <a:round/>
                      <a:headEnd type="none" w="med" len="med"/>
                      <a:tailEnd type="none" w="med" len="med"/>
                    </a:lnT>
                    <a:lnB w="10160" cap="flat" cmpd="sng" algn="ctr">
                      <a:solidFill>
                        <a:srgbClr val="C8DDD0"/>
                      </a:solidFill>
                      <a:prstDash val="solid"/>
                      <a:round/>
                      <a:headEnd type="none" w="med" len="med"/>
                      <a:tailEnd type="none" w="med" len="med"/>
                    </a:lnB>
                    <a:solidFill>
                      <a:srgbClr val="D8F3DC"/>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Three Diagnostic Questions for Sound and Form</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These three questions produce formal analysis without requiring you to complete a full scansion of the poem.</a:t>
            </a:r>
            <a:endParaRPr lang="en-US" sz="1400" dirty="0"/>
          </a:p>
        </p:txBody>
      </p:sp>
      <p:sp>
        <p:nvSpPr>
          <p:cNvPr id="5" name="Shape 3"/>
          <p:cNvSpPr/>
          <p:nvPr/>
        </p:nvSpPr>
        <p:spPr>
          <a:xfrm>
            <a:off x="457200" y="1389888"/>
            <a:ext cx="8229600" cy="1152144"/>
          </a:xfrm>
          <a:prstGeom prst="roundRect">
            <a:avLst>
              <a:gd name="adj" fmla="val 6349"/>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481328"/>
            <a:ext cx="384048" cy="384048"/>
          </a:xfrm>
          <a:prstGeom prst="ellipse">
            <a:avLst/>
          </a:prstGeom>
          <a:solidFill>
            <a:srgbClr val="2D6A4F"/>
          </a:solidFill>
          <a:ln w="12700">
            <a:solidFill>
              <a:srgbClr val="2D6A4F"/>
            </a:solidFill>
            <a:prstDash val="solid"/>
          </a:ln>
        </p:spPr>
      </p:sp>
      <p:sp>
        <p:nvSpPr>
          <p:cNvPr id="7" name="Text 5"/>
          <p:cNvSpPr/>
          <p:nvPr/>
        </p:nvSpPr>
        <p:spPr>
          <a:xfrm>
            <a:off x="621792" y="1481328"/>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78992" y="1463040"/>
            <a:ext cx="7424928" cy="347472"/>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Where does the rhythm slow down or speed up, and does that track with the meaning?</a:t>
            </a:r>
            <a:endParaRPr lang="en-US" sz="1200" dirty="0"/>
          </a:p>
        </p:txBody>
      </p:sp>
      <p:sp>
        <p:nvSpPr>
          <p:cNvPr id="9" name="Text 7"/>
          <p:cNvSpPr/>
          <p:nvPr/>
        </p:nvSpPr>
        <p:spPr>
          <a:xfrm>
            <a:off x="1078992" y="1828800"/>
            <a:ext cx="4114800" cy="65836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Read the poem aloud at natural pace. Notice where you feel pulled forward and where you feel resistance. That variation is the poem's pacing — and pacing that tracks with emotional intensity is a formal choice worth analyzing.</a:t>
            </a:r>
            <a:endParaRPr lang="en-US" sz="1050" dirty="0"/>
          </a:p>
        </p:txBody>
      </p:sp>
      <p:sp>
        <p:nvSpPr>
          <p:cNvPr id="10" name="Text 8"/>
          <p:cNvSpPr/>
          <p:nvPr/>
        </p:nvSpPr>
        <p:spPr>
          <a:xfrm>
            <a:off x="5266944" y="1481328"/>
            <a:ext cx="3236976" cy="10058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A poem that accelerates rhythmically as it approaches the volta and slows abruptly after it is enacting the turn at the level of pace before making it explicit at the level of content.</a:t>
            </a:r>
            <a:endParaRPr lang="en-US" sz="950" dirty="0"/>
          </a:p>
        </p:txBody>
      </p:sp>
      <p:sp>
        <p:nvSpPr>
          <p:cNvPr id="11" name="Shape 9"/>
          <p:cNvSpPr/>
          <p:nvPr/>
        </p:nvSpPr>
        <p:spPr>
          <a:xfrm>
            <a:off x="457200" y="2633472"/>
            <a:ext cx="8229600" cy="1152144"/>
          </a:xfrm>
          <a:prstGeom prst="roundRect">
            <a:avLst>
              <a:gd name="adj" fmla="val 6349"/>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724912"/>
            <a:ext cx="384048" cy="384048"/>
          </a:xfrm>
          <a:prstGeom prst="ellipse">
            <a:avLst/>
          </a:prstGeom>
          <a:solidFill>
            <a:srgbClr val="2D6A4F"/>
          </a:solidFill>
          <a:ln w="12700">
            <a:solidFill>
              <a:srgbClr val="2D6A4F"/>
            </a:solidFill>
            <a:prstDash val="solid"/>
          </a:ln>
        </p:spPr>
      </p:sp>
      <p:sp>
        <p:nvSpPr>
          <p:cNvPr id="13" name="Text 11"/>
          <p:cNvSpPr/>
          <p:nvPr/>
        </p:nvSpPr>
        <p:spPr>
          <a:xfrm>
            <a:off x="621792" y="2724912"/>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14" name="Text 12"/>
          <p:cNvSpPr/>
          <p:nvPr/>
        </p:nvSpPr>
        <p:spPr>
          <a:xfrm>
            <a:off x="1078992" y="2706624"/>
            <a:ext cx="7424928" cy="347472"/>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Where does the line break create a pause the syntax does not require?</a:t>
            </a:r>
            <a:endParaRPr lang="en-US" sz="1200" dirty="0"/>
          </a:p>
        </p:txBody>
      </p:sp>
      <p:sp>
        <p:nvSpPr>
          <p:cNvPr id="15" name="Text 13"/>
          <p:cNvSpPr/>
          <p:nvPr/>
        </p:nvSpPr>
        <p:spPr>
          <a:xfrm>
            <a:off x="1078992" y="3072384"/>
            <a:ext cx="4114800" cy="65836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Compare where the sentence would naturally pause to where the line ends. When the line break falls inside a syntactic unit, the word at the line end and the word that opens the next line occupy a liminal position that creates double meaning.</a:t>
            </a:r>
            <a:endParaRPr lang="en-US" sz="1050" dirty="0"/>
          </a:p>
        </p:txBody>
      </p:sp>
      <p:sp>
        <p:nvSpPr>
          <p:cNvPr id="16" name="Text 14"/>
          <p:cNvSpPr/>
          <p:nvPr/>
        </p:nvSpPr>
        <p:spPr>
          <a:xfrm>
            <a:off x="5266944" y="2724912"/>
            <a:ext cx="3236976" cy="10058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'She turned / away' — the line break after 'turned' creates momentary suspension where 'turned' is complete before 'away' specifies direction. The poem makes you feel the action before you understand it.</a:t>
            </a:r>
            <a:endParaRPr lang="en-US" sz="950" dirty="0"/>
          </a:p>
        </p:txBody>
      </p:sp>
      <p:sp>
        <p:nvSpPr>
          <p:cNvPr id="17" name="Shape 15"/>
          <p:cNvSpPr/>
          <p:nvPr/>
        </p:nvSpPr>
        <p:spPr>
          <a:xfrm>
            <a:off x="457200" y="3877056"/>
            <a:ext cx="8229600" cy="1152144"/>
          </a:xfrm>
          <a:prstGeom prst="roundRect">
            <a:avLst>
              <a:gd name="adj" fmla="val 6349"/>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968496"/>
            <a:ext cx="384048" cy="384048"/>
          </a:xfrm>
          <a:prstGeom prst="ellipse">
            <a:avLst/>
          </a:prstGeom>
          <a:solidFill>
            <a:srgbClr val="2D6A4F"/>
          </a:solidFill>
          <a:ln w="12700">
            <a:solidFill>
              <a:srgbClr val="2D6A4F"/>
            </a:solidFill>
            <a:prstDash val="solid"/>
          </a:ln>
        </p:spPr>
      </p:sp>
      <p:sp>
        <p:nvSpPr>
          <p:cNvPr id="19" name="Text 17"/>
          <p:cNvSpPr/>
          <p:nvPr/>
        </p:nvSpPr>
        <p:spPr>
          <a:xfrm>
            <a:off x="621792" y="3968496"/>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3</a:t>
            </a:r>
            <a:endParaRPr lang="en-US" sz="1400" dirty="0"/>
          </a:p>
        </p:txBody>
      </p:sp>
      <p:sp>
        <p:nvSpPr>
          <p:cNvPr id="20" name="Text 18"/>
          <p:cNvSpPr/>
          <p:nvPr/>
        </p:nvSpPr>
        <p:spPr>
          <a:xfrm>
            <a:off x="1078992" y="3950208"/>
            <a:ext cx="7424928" cy="347472"/>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What sound patterns exist, and what emotional qualities do they import?</a:t>
            </a:r>
            <a:endParaRPr lang="en-US" sz="1200" dirty="0"/>
          </a:p>
        </p:txBody>
      </p:sp>
      <p:sp>
        <p:nvSpPr>
          <p:cNvPr id="21" name="Text 19"/>
          <p:cNvSpPr/>
          <p:nvPr/>
        </p:nvSpPr>
        <p:spPr>
          <a:xfrm>
            <a:off x="1078992" y="4315968"/>
            <a:ext cx="4114800" cy="65836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Consonance, assonance, and alliteration create texture that affects tone before meaning is registered. Harsh consonants (k, g, t, d) create friction. Sibilance (s, sh) creates whisper or hiss. Liquids (l, r) create smoothness.</a:t>
            </a:r>
            <a:endParaRPr lang="en-US" sz="1050" dirty="0"/>
          </a:p>
        </p:txBody>
      </p:sp>
      <p:sp>
        <p:nvSpPr>
          <p:cNvPr id="22" name="Text 20"/>
          <p:cNvSpPr/>
          <p:nvPr/>
        </p:nvSpPr>
        <p:spPr>
          <a:xfrm>
            <a:off x="5266944" y="3968496"/>
            <a:ext cx="3236976" cy="10058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Example: A poem about violence whose language is all soft liquids and vowels is making a formal argument about how violence is normalized — the contrast between sound and content is the analysis.</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IV</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Four Reading Layers Applied to Poetry</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How to move from first read to fully annotated analysis</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How to Use This Kit</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i="1" dirty="0">
                <a:solidFill>
                  <a:srgbClr val="5A7A65"/>
                </a:solidFill>
                <a:latin typeface="Calibri" pitchFamily="34" charset="0"/>
                <a:ea typeface="Calibri" pitchFamily="34" charset="-122"/>
                <a:cs typeface="Calibri" pitchFamily="34" charset="-120"/>
              </a:rPr>
              <a:t>The annotation model (slides 25–30) is the centerpiece. Every other component builds toward it or applies it.</a:t>
            </a:r>
            <a:endParaRPr lang="en-US" sz="1350" dirty="0"/>
          </a:p>
        </p:txBody>
      </p:sp>
      <p:sp>
        <p:nvSpPr>
          <p:cNvPr id="5" name="Shape 3"/>
          <p:cNvSpPr/>
          <p:nvPr/>
        </p:nvSpPr>
        <p:spPr>
          <a:xfrm>
            <a:off x="457200" y="1389888"/>
            <a:ext cx="2743200" cy="1426464"/>
          </a:xfrm>
          <a:prstGeom prst="roundRect">
            <a:avLst>
              <a:gd name="adj" fmla="val 5128"/>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517904"/>
            <a:ext cx="310896" cy="310896"/>
          </a:xfrm>
          <a:prstGeom prst="rect">
            <a:avLst/>
          </a:prstGeom>
        </p:spPr>
      </p:pic>
      <p:sp>
        <p:nvSpPr>
          <p:cNvPr id="7" name="Text 4"/>
          <p:cNvSpPr/>
          <p:nvPr/>
        </p:nvSpPr>
        <p:spPr>
          <a:xfrm>
            <a:off x="969264" y="1517904"/>
            <a:ext cx="210312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Slides 1–32</a:t>
            </a:r>
            <a:endParaRPr lang="en-US" sz="1200" dirty="0"/>
          </a:p>
        </p:txBody>
      </p:sp>
      <p:sp>
        <p:nvSpPr>
          <p:cNvPr id="8" name="Text 5"/>
          <p:cNvSpPr/>
          <p:nvPr/>
        </p:nvSpPr>
        <p:spPr>
          <a:xfrm>
            <a:off x="585216" y="1901952"/>
            <a:ext cx="2487168" cy="804672"/>
          </a:xfrm>
          <a:prstGeom prst="rect">
            <a:avLst/>
          </a:prstGeom>
          <a:noFill/>
          <a:ln/>
        </p:spPr>
        <p:txBody>
          <a:bodyPr wrap="square" rtlCol="0" anchor="t"/>
          <a:lstStyle/>
          <a:p>
            <a:pPr indent="0" marL="0">
              <a:buNone/>
            </a:pPr>
            <a:r>
              <a:rPr lang="en-US" sz="1050" dirty="0">
                <a:solidFill>
                  <a:srgbClr val="1C3424"/>
                </a:solidFill>
                <a:latin typeface="Calibri" pitchFamily="34" charset="0"/>
                <a:ea typeface="Calibri" pitchFamily="34" charset="-122"/>
                <a:cs typeface="Calibri" pitchFamily="34" charset="-120"/>
              </a:rPr>
              <a:t>Core instruction: the volta-first protocol, scansion basics, four reading layers applied to poetry, and two fully annotated poems with layer-by-layer commentary.</a:t>
            </a:r>
            <a:endParaRPr lang="en-US" sz="1050" dirty="0"/>
          </a:p>
        </p:txBody>
      </p:sp>
      <p:sp>
        <p:nvSpPr>
          <p:cNvPr id="9" name="Shape 6"/>
          <p:cNvSpPr/>
          <p:nvPr/>
        </p:nvSpPr>
        <p:spPr>
          <a:xfrm>
            <a:off x="3337560" y="1389888"/>
            <a:ext cx="2743200" cy="1426464"/>
          </a:xfrm>
          <a:prstGeom prst="roundRect">
            <a:avLst>
              <a:gd name="adj" fmla="val 5128"/>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65576" y="1517904"/>
            <a:ext cx="310896" cy="310896"/>
          </a:xfrm>
          <a:prstGeom prst="rect">
            <a:avLst/>
          </a:prstGeom>
        </p:spPr>
      </p:pic>
      <p:sp>
        <p:nvSpPr>
          <p:cNvPr id="11" name="Text 7"/>
          <p:cNvSpPr/>
          <p:nvPr/>
        </p:nvSpPr>
        <p:spPr>
          <a:xfrm>
            <a:off x="3849624" y="1517904"/>
            <a:ext cx="210312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Slides 33–35</a:t>
            </a:r>
            <a:endParaRPr lang="en-US" sz="1200" dirty="0"/>
          </a:p>
        </p:txBody>
      </p:sp>
      <p:sp>
        <p:nvSpPr>
          <p:cNvPr id="12" name="Text 8"/>
          <p:cNvSpPr/>
          <p:nvPr/>
        </p:nvSpPr>
        <p:spPr>
          <a:xfrm>
            <a:off x="3465576" y="1901952"/>
            <a:ext cx="2487168" cy="804672"/>
          </a:xfrm>
          <a:prstGeom prst="rect">
            <a:avLst/>
          </a:prstGeom>
          <a:noFill/>
          <a:ln/>
        </p:spPr>
        <p:txBody>
          <a:bodyPr wrap="square" rtlCol="0" anchor="t"/>
          <a:lstStyle/>
          <a:p>
            <a:pPr indent="0" marL="0">
              <a:buNone/>
            </a:pPr>
            <a:r>
              <a:rPr lang="en-US" sz="1050" dirty="0">
                <a:solidFill>
                  <a:srgbClr val="1C3424"/>
                </a:solidFill>
                <a:latin typeface="Calibri" pitchFamily="34" charset="0"/>
                <a:ea typeface="Calibri" pitchFamily="34" charset="-122"/>
                <a:cs typeface="Calibri" pitchFamily="34" charset="-120"/>
              </a:rPr>
              <a:t>Bell Ringer — 5 min. Identify the volta in a 14-line poem and describe what shifts. Debrief included.</a:t>
            </a:r>
            <a:endParaRPr lang="en-US" sz="1050" dirty="0"/>
          </a:p>
        </p:txBody>
      </p:sp>
      <p:sp>
        <p:nvSpPr>
          <p:cNvPr id="13" name="Shape 9"/>
          <p:cNvSpPr/>
          <p:nvPr/>
        </p:nvSpPr>
        <p:spPr>
          <a:xfrm>
            <a:off x="6217920" y="1389888"/>
            <a:ext cx="2743200" cy="1426464"/>
          </a:xfrm>
          <a:prstGeom prst="roundRect">
            <a:avLst>
              <a:gd name="adj" fmla="val 5128"/>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345936" y="1517904"/>
            <a:ext cx="310896" cy="310896"/>
          </a:xfrm>
          <a:prstGeom prst="rect">
            <a:avLst/>
          </a:prstGeom>
        </p:spPr>
      </p:pic>
      <p:sp>
        <p:nvSpPr>
          <p:cNvPr id="15" name="Text 10"/>
          <p:cNvSpPr/>
          <p:nvPr/>
        </p:nvSpPr>
        <p:spPr>
          <a:xfrm>
            <a:off x="6729984" y="1517904"/>
            <a:ext cx="210312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Slides 36–38</a:t>
            </a:r>
            <a:endParaRPr lang="en-US" sz="1200" dirty="0"/>
          </a:p>
        </p:txBody>
      </p:sp>
      <p:sp>
        <p:nvSpPr>
          <p:cNvPr id="16" name="Text 11"/>
          <p:cNvSpPr/>
          <p:nvPr/>
        </p:nvSpPr>
        <p:spPr>
          <a:xfrm>
            <a:off x="6345936" y="1901952"/>
            <a:ext cx="2487168" cy="804672"/>
          </a:xfrm>
          <a:prstGeom prst="rect">
            <a:avLst/>
          </a:prstGeom>
          <a:noFill/>
          <a:ln/>
        </p:spPr>
        <p:txBody>
          <a:bodyPr wrap="square" rtlCol="0" anchor="t"/>
          <a:lstStyle/>
          <a:p>
            <a:pPr indent="0" marL="0">
              <a:buNone/>
            </a:pPr>
            <a:r>
              <a:rPr lang="en-US" sz="1050" dirty="0">
                <a:solidFill>
                  <a:srgbClr val="1C3424"/>
                </a:solidFill>
                <a:latin typeface="Calibri" pitchFamily="34" charset="0"/>
                <a:ea typeface="Calibri" pitchFamily="34" charset="-122"/>
                <a:cs typeface="Calibri" pitchFamily="34" charset="-120"/>
              </a:rPr>
              <a:t>Exit Ticket — 4 min. Write one sentence of analysis about a specific image. Not paraphrase. Teacher scoring guide with model.</a:t>
            </a:r>
            <a:endParaRPr lang="en-US" sz="1050" dirty="0"/>
          </a:p>
        </p:txBody>
      </p:sp>
      <p:sp>
        <p:nvSpPr>
          <p:cNvPr id="17" name="Shape 12"/>
          <p:cNvSpPr/>
          <p:nvPr/>
        </p:nvSpPr>
        <p:spPr>
          <a:xfrm>
            <a:off x="457200" y="2962656"/>
            <a:ext cx="2743200" cy="1426464"/>
          </a:xfrm>
          <a:prstGeom prst="roundRect">
            <a:avLst>
              <a:gd name="adj" fmla="val 5128"/>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90672"/>
            <a:ext cx="310896" cy="310896"/>
          </a:xfrm>
          <a:prstGeom prst="rect">
            <a:avLst/>
          </a:prstGeom>
        </p:spPr>
      </p:pic>
      <p:sp>
        <p:nvSpPr>
          <p:cNvPr id="19" name="Text 13"/>
          <p:cNvSpPr/>
          <p:nvPr/>
        </p:nvSpPr>
        <p:spPr>
          <a:xfrm>
            <a:off x="969264" y="3090672"/>
            <a:ext cx="210312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Slides 39–40</a:t>
            </a:r>
            <a:endParaRPr lang="en-US" sz="1200" dirty="0"/>
          </a:p>
        </p:txBody>
      </p:sp>
      <p:sp>
        <p:nvSpPr>
          <p:cNvPr id="20" name="Text 14"/>
          <p:cNvSpPr/>
          <p:nvPr/>
        </p:nvSpPr>
        <p:spPr>
          <a:xfrm>
            <a:off x="585216" y="3474720"/>
            <a:ext cx="2487168" cy="804672"/>
          </a:xfrm>
          <a:prstGeom prst="rect">
            <a:avLst/>
          </a:prstGeom>
          <a:noFill/>
          <a:ln/>
        </p:spPr>
        <p:txBody>
          <a:bodyPr wrap="square" rtlCol="0" anchor="t"/>
          <a:lstStyle/>
          <a:p>
            <a:pPr indent="0" marL="0">
              <a:buNone/>
            </a:pPr>
            <a:r>
              <a:rPr lang="en-US" sz="1050" dirty="0">
                <a:solidFill>
                  <a:srgbClr val="1C3424"/>
                </a:solidFill>
                <a:latin typeface="Calibri" pitchFamily="34" charset="0"/>
                <a:ea typeface="Calibri" pitchFamily="34" charset="-122"/>
                <a:cs typeface="Calibri" pitchFamily="34" charset="-120"/>
              </a:rPr>
              <a:t>AP-Style MC — 8 poetry passage-based questions. Tests volta, formal analysis, imagery, and paraphrase-vs-analysis distinction.</a:t>
            </a:r>
            <a:endParaRPr lang="en-US" sz="1050" dirty="0"/>
          </a:p>
        </p:txBody>
      </p:sp>
      <p:sp>
        <p:nvSpPr>
          <p:cNvPr id="21" name="Shape 15"/>
          <p:cNvSpPr/>
          <p:nvPr/>
        </p:nvSpPr>
        <p:spPr>
          <a:xfrm>
            <a:off x="3337560" y="2962656"/>
            <a:ext cx="2743200" cy="1426464"/>
          </a:xfrm>
          <a:prstGeom prst="roundRect">
            <a:avLst>
              <a:gd name="adj" fmla="val 5128"/>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65576" y="3090672"/>
            <a:ext cx="310896" cy="310896"/>
          </a:xfrm>
          <a:prstGeom prst="rect">
            <a:avLst/>
          </a:prstGeom>
        </p:spPr>
      </p:pic>
      <p:sp>
        <p:nvSpPr>
          <p:cNvPr id="23" name="Text 16"/>
          <p:cNvSpPr/>
          <p:nvPr/>
        </p:nvSpPr>
        <p:spPr>
          <a:xfrm>
            <a:off x="3849624" y="3090672"/>
            <a:ext cx="210312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Slide 39–40</a:t>
            </a:r>
            <a:endParaRPr lang="en-US" sz="1200" dirty="0"/>
          </a:p>
        </p:txBody>
      </p:sp>
      <p:sp>
        <p:nvSpPr>
          <p:cNvPr id="24" name="Text 17"/>
          <p:cNvSpPr/>
          <p:nvPr/>
        </p:nvSpPr>
        <p:spPr>
          <a:xfrm>
            <a:off x="3465576" y="3474720"/>
            <a:ext cx="2487168" cy="804672"/>
          </a:xfrm>
          <a:prstGeom prst="rect">
            <a:avLst/>
          </a:prstGeom>
          <a:noFill/>
          <a:ln/>
        </p:spPr>
        <p:txBody>
          <a:bodyPr wrap="square" rtlCol="0" anchor="t"/>
          <a:lstStyle/>
          <a:p>
            <a:pPr indent="0" marL="0">
              <a:buNone/>
            </a:pPr>
            <a:r>
              <a:rPr lang="en-US" sz="1050" dirty="0">
                <a:solidFill>
                  <a:srgbClr val="1C3424"/>
                </a:solidFill>
                <a:latin typeface="Calibri" pitchFamily="34" charset="0"/>
                <a:ea typeface="Calibri" pitchFamily="34" charset="-122"/>
                <a:cs typeface="Calibri" pitchFamily="34" charset="-120"/>
              </a:rPr>
              <a:t>Timed Writing Prompt — Full FRQ 1 with 40-minute timer. Includes blank annotation space alongside the poem.</a:t>
            </a:r>
            <a:endParaRPr lang="en-US" sz="1050" dirty="0"/>
          </a:p>
        </p:txBody>
      </p:sp>
      <p:sp>
        <p:nvSpPr>
          <p:cNvPr id="25" name="Shape 18"/>
          <p:cNvSpPr/>
          <p:nvPr/>
        </p:nvSpPr>
        <p:spPr>
          <a:xfrm>
            <a:off x="6217920" y="2962656"/>
            <a:ext cx="2743200" cy="1426464"/>
          </a:xfrm>
          <a:prstGeom prst="roundRect">
            <a:avLst>
              <a:gd name="adj" fmla="val 5128"/>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345936" y="3090672"/>
            <a:ext cx="310896" cy="310896"/>
          </a:xfrm>
          <a:prstGeom prst="rect">
            <a:avLst/>
          </a:prstGeom>
        </p:spPr>
      </p:pic>
      <p:sp>
        <p:nvSpPr>
          <p:cNvPr id="27" name="Text 19"/>
          <p:cNvSpPr/>
          <p:nvPr/>
        </p:nvSpPr>
        <p:spPr>
          <a:xfrm>
            <a:off x="6729984" y="3090672"/>
            <a:ext cx="210312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Slide 40</a:t>
            </a:r>
            <a:endParaRPr lang="en-US" sz="1200" dirty="0"/>
          </a:p>
        </p:txBody>
      </p:sp>
      <p:sp>
        <p:nvSpPr>
          <p:cNvPr id="28" name="Text 20"/>
          <p:cNvSpPr/>
          <p:nvPr/>
        </p:nvSpPr>
        <p:spPr>
          <a:xfrm>
            <a:off x="6345936" y="3474720"/>
            <a:ext cx="2487168" cy="804672"/>
          </a:xfrm>
          <a:prstGeom prst="rect">
            <a:avLst/>
          </a:prstGeom>
          <a:noFill/>
          <a:ln/>
        </p:spPr>
        <p:txBody>
          <a:bodyPr wrap="square" rtlCol="0" anchor="t"/>
          <a:lstStyle/>
          <a:p>
            <a:pPr indent="0" marL="0">
              <a:buNone/>
            </a:pPr>
            <a:r>
              <a:rPr lang="en-US" sz="1050" dirty="0">
                <a:solidFill>
                  <a:srgbClr val="1C3424"/>
                </a:solidFill>
                <a:latin typeface="Calibri" pitchFamily="34" charset="0"/>
                <a:ea typeface="Calibri" pitchFamily="34" charset="-122"/>
                <a:cs typeface="Calibri" pitchFamily="34" charset="-120"/>
              </a:rPr>
              <a:t>AP Lit Rubric — Row B annotated for poetry. What paraphrase vs. analysis looks like in a scored essay. 75-min pacing map included.</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Layer 1: Surface Meaning — Comprehension, Not Analysis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In poetry, securing Layer 1 is harder than in prose — and more important to get right before annotating.</a:t>
            </a:r>
            <a:endParaRPr lang="en-US" sz="1400" dirty="0"/>
          </a:p>
        </p:txBody>
      </p:sp>
      <p:sp>
        <p:nvSpPr>
          <p:cNvPr id="5" name="Shape 3"/>
          <p:cNvSpPr/>
          <p:nvPr/>
        </p:nvSpPr>
        <p:spPr>
          <a:xfrm>
            <a:off x="457200" y="1417320"/>
            <a:ext cx="8229600" cy="566928"/>
          </a:xfrm>
          <a:prstGeom prst="roundRect">
            <a:avLst>
              <a:gd name="adj" fmla="val 12903"/>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36192"/>
            <a:ext cx="7863840" cy="347472"/>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Diagnostic: Can you describe what happens in this poem in two sentences to someone who hasn't read it? If yes, you have Layer 1. Now move. Do not write an essay at Layer 1 — that is paraphrase.</a:t>
            </a:r>
            <a:endParaRPr lang="en-US" sz="1350" dirty="0"/>
          </a:p>
        </p:txBody>
      </p:sp>
      <p:sp>
        <p:nvSpPr>
          <p:cNvPr id="7" name="Shape 5"/>
          <p:cNvSpPr/>
          <p:nvPr/>
        </p:nvSpPr>
        <p:spPr>
          <a:xfrm>
            <a:off x="457200" y="2075688"/>
            <a:ext cx="8229600" cy="1261872"/>
          </a:xfrm>
          <a:prstGeom prst="roundRect">
            <a:avLst>
              <a:gd name="adj" fmla="val 5797"/>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148840"/>
            <a:ext cx="786384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Why Layer 1 is harder in poetry</a:t>
            </a:r>
            <a:endParaRPr lang="en-US" sz="1200" dirty="0"/>
          </a:p>
        </p:txBody>
      </p:sp>
      <p:sp>
        <p:nvSpPr>
          <p:cNvPr id="9" name="Text 7"/>
          <p:cNvSpPr/>
          <p:nvPr/>
        </p:nvSpPr>
        <p:spPr>
          <a:xfrm>
            <a:off x="640080" y="2496312"/>
            <a:ext cx="5029200" cy="5852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Syntax is often inverted ('gone are the days that' rather than 'the days that are gone'), archaic vocabulary, compressed grammar, and ambiguous pronoun reference can all make basic comprehension non-trivial. Unlike prose, a single misread word in a poem can send the entire reading in the wrong direction.</a:t>
            </a:r>
            <a:endParaRPr lang="en-US" sz="1050" dirty="0"/>
          </a:p>
        </p:txBody>
      </p:sp>
      <p:sp>
        <p:nvSpPr>
          <p:cNvPr id="10" name="Shape 8"/>
          <p:cNvSpPr/>
          <p:nvPr/>
        </p:nvSpPr>
        <p:spPr>
          <a:xfrm>
            <a:off x="5742432" y="2148840"/>
            <a:ext cx="2761488" cy="1097280"/>
          </a:xfrm>
          <a:prstGeom prst="roundRect">
            <a:avLst>
              <a:gd name="adj" fmla="val 666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5888736" y="2185416"/>
            <a:ext cx="2468880" cy="1024128"/>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Protocol: if you are confused about a section, reread it once with attention to only who is doing what to whom. Set aside tone, imagery, and sound until you have the basic action clear.</a:t>
            </a:r>
            <a:endParaRPr lang="en-US" sz="950" dirty="0"/>
          </a:p>
        </p:txBody>
      </p:sp>
      <p:sp>
        <p:nvSpPr>
          <p:cNvPr id="12" name="Shape 10"/>
          <p:cNvSpPr/>
          <p:nvPr/>
        </p:nvSpPr>
        <p:spPr>
          <a:xfrm>
            <a:off x="457200" y="3447288"/>
            <a:ext cx="8229600" cy="1261872"/>
          </a:xfrm>
          <a:prstGeom prst="roundRect">
            <a:avLst>
              <a:gd name="adj" fmla="val 5797"/>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3520440"/>
            <a:ext cx="786384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How much time to spend at Layer 1</a:t>
            </a:r>
            <a:endParaRPr lang="en-US" sz="1200" dirty="0"/>
          </a:p>
        </p:txBody>
      </p:sp>
      <p:sp>
        <p:nvSpPr>
          <p:cNvPr id="14" name="Text 12"/>
          <p:cNvSpPr/>
          <p:nvPr/>
        </p:nvSpPr>
        <p:spPr>
          <a:xfrm>
            <a:off x="640080" y="3867912"/>
            <a:ext cx="5029200" cy="5852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Enough to be confident about the basic situation: who is speaking, what is happening or being observed, and what the emotional register is. This should take 60–90 seconds. If you spend more than 2 minutes on basic comprehension, the poem is probably harder than it first appeared and the exam is designed for that difficulty level — move anyway.</a:t>
            </a:r>
            <a:endParaRPr lang="en-US" sz="1050" dirty="0"/>
          </a:p>
        </p:txBody>
      </p:sp>
      <p:sp>
        <p:nvSpPr>
          <p:cNvPr id="15" name="Shape 13"/>
          <p:cNvSpPr/>
          <p:nvPr/>
        </p:nvSpPr>
        <p:spPr>
          <a:xfrm>
            <a:off x="5742432" y="3520440"/>
            <a:ext cx="2761488" cy="1097280"/>
          </a:xfrm>
          <a:prstGeom prst="roundRect">
            <a:avLst>
              <a:gd name="adj" fmla="val 666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888736" y="3557016"/>
            <a:ext cx="2468880" cy="1024128"/>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Protocol: paraphrase each section in one line next to the poem (not in the essay). Keep it brutally simple. 'Speaker watching storm / Speaker remembering childhood storm / Speaker realizes something has changed.' That is all Layer 1 needs to produce.</a:t>
            </a:r>
            <a:endParaRPr lang="en-US" sz="9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Layer 2: Structural Moves — How the Poem Is Organized</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This is the volta and what surrounds it. The Layer 2 analysis in poetry is the most directly essay-generative step.</a:t>
            </a:r>
            <a:endParaRPr lang="en-US" sz="1400" dirty="0"/>
          </a:p>
        </p:txBody>
      </p:sp>
      <p:sp>
        <p:nvSpPr>
          <p:cNvPr id="5" name="Text 3"/>
          <p:cNvSpPr/>
          <p:nvPr/>
        </p:nvSpPr>
        <p:spPr>
          <a:xfrm>
            <a:off x="457200" y="1426464"/>
            <a:ext cx="8229600" cy="310896"/>
          </a:xfrm>
          <a:prstGeom prst="rect">
            <a:avLst/>
          </a:prstGeom>
          <a:noFill/>
          <a:ln/>
        </p:spPr>
        <p:txBody>
          <a:bodyPr wrap="square" rtlCol="0" anchor="ctr"/>
          <a:lstStyle/>
          <a:p>
            <a:pPr indent="0" marL="0">
              <a:buNone/>
            </a:pPr>
            <a:r>
              <a:rPr lang="en-US" sz="1250" b="1" dirty="0">
                <a:solidFill>
                  <a:srgbClr val="0A1F0F"/>
                </a:solidFill>
                <a:latin typeface="Calibri" pitchFamily="34" charset="0"/>
                <a:ea typeface="Calibri" pitchFamily="34" charset="-122"/>
                <a:cs typeface="Calibri" pitchFamily="34" charset="-120"/>
              </a:rPr>
              <a:t>After the first read, draw a simple section map:</a:t>
            </a:r>
            <a:endParaRPr lang="en-US" sz="1250" dirty="0"/>
          </a:p>
        </p:txBody>
      </p:sp>
      <p:sp>
        <p:nvSpPr>
          <p:cNvPr id="6" name="Shape 4"/>
          <p:cNvSpPr/>
          <p:nvPr/>
        </p:nvSpPr>
        <p:spPr>
          <a:xfrm>
            <a:off x="457200" y="1828800"/>
            <a:ext cx="2651760" cy="1078992"/>
          </a:xfrm>
          <a:prstGeom prst="roundRect">
            <a:avLst>
              <a:gd name="adj" fmla="val 6780"/>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956816"/>
            <a:ext cx="2286000" cy="822960"/>
          </a:xfrm>
          <a:prstGeom prst="rect">
            <a:avLst/>
          </a:prstGeom>
          <a:noFill/>
          <a:ln/>
        </p:spPr>
        <p:txBody>
          <a:bodyPr wrap="square" rtlCol="0" anchor="ctr"/>
          <a:lstStyle/>
          <a:p>
            <a:pPr algn="ctr" indent="0" marL="0">
              <a:buNone/>
            </a:pPr>
            <a:r>
              <a:rPr lang="en-US" sz="1600" b="1" dirty="0">
                <a:solidFill>
                  <a:srgbClr val="2D6A4F"/>
                </a:solidFill>
                <a:latin typeface="Cambria" pitchFamily="34" charset="0"/>
                <a:ea typeface="Cambria" pitchFamily="34" charset="-122"/>
                <a:cs typeface="Cambria" pitchFamily="34" charset="-120"/>
              </a:rPr>
              <a:t>Section A</a:t>
            </a:r>
            <a:endParaRPr lang="en-US" sz="1600" dirty="0"/>
          </a:p>
          <a:p>
            <a:pPr algn="ctr" indent="0" marL="0">
              <a:buNone/>
            </a:pPr>
            <a:r>
              <a:rPr lang="en-US" sz="1600" b="1" dirty="0">
                <a:solidFill>
                  <a:srgbClr val="2D6A4F"/>
                </a:solidFill>
                <a:latin typeface="Cambria" pitchFamily="34" charset="0"/>
                <a:ea typeface="Cambria" pitchFamily="34" charset="-122"/>
                <a:cs typeface="Cambria" pitchFamily="34" charset="-120"/>
              </a:rPr>
              <a:t>(before volta)</a:t>
            </a:r>
            <a:endParaRPr lang="en-US" sz="1600" dirty="0"/>
          </a:p>
        </p:txBody>
      </p:sp>
      <p:sp>
        <p:nvSpPr>
          <p:cNvPr id="8" name="Shape 6"/>
          <p:cNvSpPr/>
          <p:nvPr/>
        </p:nvSpPr>
        <p:spPr>
          <a:xfrm>
            <a:off x="3108960" y="2359152"/>
            <a:ext cx="182880" cy="0"/>
          </a:xfrm>
          <a:prstGeom prst="line">
            <a:avLst/>
          </a:prstGeom>
          <a:noFill/>
          <a:ln w="25400">
            <a:solidFill>
              <a:srgbClr val="C8DDD0"/>
            </a:solidFill>
            <a:prstDash val="solid"/>
          </a:ln>
        </p:spPr>
      </p:sp>
      <p:sp>
        <p:nvSpPr>
          <p:cNvPr id="9" name="Shape 7"/>
          <p:cNvSpPr/>
          <p:nvPr/>
        </p:nvSpPr>
        <p:spPr>
          <a:xfrm>
            <a:off x="3291840" y="1828800"/>
            <a:ext cx="2651760" cy="1078992"/>
          </a:xfrm>
          <a:prstGeom prst="roundRect">
            <a:avLst>
              <a:gd name="adj" fmla="val 678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3474720" y="1956816"/>
            <a:ext cx="2286000" cy="822960"/>
          </a:xfrm>
          <a:prstGeom prst="rect">
            <a:avLst/>
          </a:prstGeom>
          <a:noFill/>
          <a:ln/>
        </p:spPr>
        <p:txBody>
          <a:bodyPr wrap="square" rtlCol="0" anchor="ctr"/>
          <a:lstStyle/>
          <a:p>
            <a:pPr algn="ctr" indent="0" marL="0">
              <a:buNone/>
            </a:pPr>
            <a:r>
              <a:rPr lang="en-US" sz="1600" b="1" dirty="0">
                <a:solidFill>
                  <a:srgbClr val="B45309"/>
                </a:solidFill>
                <a:latin typeface="Cambria" pitchFamily="34" charset="0"/>
                <a:ea typeface="Cambria" pitchFamily="34" charset="-122"/>
                <a:cs typeface="Cambria" pitchFamily="34" charset="-120"/>
              </a:rPr>
              <a:t>VOLTA</a:t>
            </a:r>
            <a:endParaRPr lang="en-US" sz="1600" dirty="0"/>
          </a:p>
          <a:p>
            <a:pPr algn="ctr" indent="0" marL="0">
              <a:buNone/>
            </a:pPr>
            <a:r>
              <a:rPr lang="en-US" sz="1600" b="1" dirty="0">
                <a:solidFill>
                  <a:srgbClr val="B45309"/>
                </a:solidFill>
                <a:latin typeface="Cambria" pitchFamily="34" charset="0"/>
                <a:ea typeface="Cambria" pitchFamily="34" charset="-122"/>
                <a:cs typeface="Cambria" pitchFamily="34" charset="-120"/>
              </a:rPr>
              <a:t>(turn)</a:t>
            </a:r>
            <a:endParaRPr lang="en-US" sz="1600" dirty="0"/>
          </a:p>
        </p:txBody>
      </p:sp>
      <p:sp>
        <p:nvSpPr>
          <p:cNvPr id="11" name="Shape 9"/>
          <p:cNvSpPr/>
          <p:nvPr/>
        </p:nvSpPr>
        <p:spPr>
          <a:xfrm>
            <a:off x="5943600" y="2359152"/>
            <a:ext cx="182880" cy="0"/>
          </a:xfrm>
          <a:prstGeom prst="line">
            <a:avLst/>
          </a:prstGeom>
          <a:noFill/>
          <a:ln w="25400">
            <a:solidFill>
              <a:srgbClr val="C8DDD0"/>
            </a:solidFill>
            <a:prstDash val="solid"/>
          </a:ln>
        </p:spPr>
      </p:sp>
      <p:sp>
        <p:nvSpPr>
          <p:cNvPr id="12" name="Shape 10"/>
          <p:cNvSpPr/>
          <p:nvPr/>
        </p:nvSpPr>
        <p:spPr>
          <a:xfrm>
            <a:off x="6126480" y="1828800"/>
            <a:ext cx="2651760" cy="1078992"/>
          </a:xfrm>
          <a:prstGeom prst="roundRect">
            <a:avLst>
              <a:gd name="adj" fmla="val 6780"/>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309360" y="1956816"/>
            <a:ext cx="2286000" cy="822960"/>
          </a:xfrm>
          <a:prstGeom prst="rect">
            <a:avLst/>
          </a:prstGeom>
          <a:noFill/>
          <a:ln/>
        </p:spPr>
        <p:txBody>
          <a:bodyPr wrap="square" rtlCol="0" anchor="ctr"/>
          <a:lstStyle/>
          <a:p>
            <a:pPr algn="ctr" indent="0" marL="0">
              <a:buNone/>
            </a:pPr>
            <a:r>
              <a:rPr lang="en-US" sz="1600" b="1" dirty="0">
                <a:solidFill>
                  <a:srgbClr val="0E6B8A"/>
                </a:solidFill>
                <a:latin typeface="Cambria" pitchFamily="34" charset="0"/>
                <a:ea typeface="Cambria" pitchFamily="34" charset="-122"/>
                <a:cs typeface="Cambria" pitchFamily="34" charset="-120"/>
              </a:rPr>
              <a:t>Section B</a:t>
            </a:r>
            <a:endParaRPr lang="en-US" sz="1600" dirty="0"/>
          </a:p>
          <a:p>
            <a:pPr algn="ctr" indent="0" marL="0">
              <a:buNone/>
            </a:pPr>
            <a:r>
              <a:rPr lang="en-US" sz="1600" b="1" dirty="0">
                <a:solidFill>
                  <a:srgbClr val="0E6B8A"/>
                </a:solidFill>
                <a:latin typeface="Cambria" pitchFamily="34" charset="0"/>
                <a:ea typeface="Cambria" pitchFamily="34" charset="-122"/>
                <a:cs typeface="Cambria" pitchFamily="34" charset="-120"/>
              </a:rPr>
              <a:t>(after volta)</a:t>
            </a:r>
            <a:endParaRPr lang="en-US" sz="1600" dirty="0"/>
          </a:p>
        </p:txBody>
      </p:sp>
      <p:sp>
        <p:nvSpPr>
          <p:cNvPr id="14" name="Text 12"/>
          <p:cNvSpPr/>
          <p:nvPr/>
        </p:nvSpPr>
        <p:spPr>
          <a:xfrm>
            <a:off x="457200" y="3017520"/>
            <a:ext cx="8229600" cy="310896"/>
          </a:xfrm>
          <a:prstGeom prst="rect">
            <a:avLst/>
          </a:prstGeom>
          <a:noFill/>
          <a:ln/>
        </p:spPr>
        <p:txBody>
          <a:bodyPr wrap="square" rtlCol="0" anchor="ctr"/>
          <a:lstStyle/>
          <a:p>
            <a:pPr indent="0" marL="0">
              <a:buNone/>
            </a:pPr>
            <a:r>
              <a:rPr lang="en-US" sz="1250" b="1" dirty="0">
                <a:solidFill>
                  <a:srgbClr val="0A1F0F"/>
                </a:solidFill>
                <a:latin typeface="Calibri" pitchFamily="34" charset="0"/>
                <a:ea typeface="Calibri" pitchFamily="34" charset="-122"/>
                <a:cs typeface="Calibri" pitchFamily="34" charset="-120"/>
              </a:rPr>
              <a:t>Questions to answer about the structure:</a:t>
            </a:r>
            <a:endParaRPr lang="en-US" sz="1250" dirty="0"/>
          </a:p>
        </p:txBody>
      </p:sp>
      <p:sp>
        <p:nvSpPr>
          <p:cNvPr id="15" name="Shape 13"/>
          <p:cNvSpPr/>
          <p:nvPr/>
        </p:nvSpPr>
        <p:spPr>
          <a:xfrm>
            <a:off x="457200" y="3419856"/>
            <a:ext cx="219456" cy="219456"/>
          </a:xfrm>
          <a:prstGeom prst="ellipse">
            <a:avLst/>
          </a:prstGeom>
          <a:solidFill>
            <a:srgbClr val="2D6A4F"/>
          </a:solidFill>
          <a:ln w="12700">
            <a:solidFill>
              <a:srgbClr val="2D6A4F"/>
            </a:solidFill>
            <a:prstDash val="solid"/>
          </a:ln>
        </p:spPr>
      </p:sp>
      <p:sp>
        <p:nvSpPr>
          <p:cNvPr id="16" name="Text 14"/>
          <p:cNvSpPr/>
          <p:nvPr/>
        </p:nvSpPr>
        <p:spPr>
          <a:xfrm>
            <a:off x="768096" y="3364992"/>
            <a:ext cx="7918704" cy="365760"/>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What is the relationship between Section A and Section B? Does B resolve A, complicate it, extend it, or abandon it?</a:t>
            </a:r>
            <a:endParaRPr lang="en-US" sz="1050" dirty="0"/>
          </a:p>
        </p:txBody>
      </p:sp>
      <p:sp>
        <p:nvSpPr>
          <p:cNvPr id="17" name="Shape 15"/>
          <p:cNvSpPr/>
          <p:nvPr/>
        </p:nvSpPr>
        <p:spPr>
          <a:xfrm>
            <a:off x="457200" y="3822192"/>
            <a:ext cx="219456" cy="219456"/>
          </a:xfrm>
          <a:prstGeom prst="ellipse">
            <a:avLst/>
          </a:prstGeom>
          <a:solidFill>
            <a:srgbClr val="2D6A4F"/>
          </a:solidFill>
          <a:ln w="12700">
            <a:solidFill>
              <a:srgbClr val="2D6A4F"/>
            </a:solidFill>
            <a:prstDash val="solid"/>
          </a:ln>
        </p:spPr>
      </p:sp>
      <p:sp>
        <p:nvSpPr>
          <p:cNvPr id="18" name="Text 16"/>
          <p:cNvSpPr/>
          <p:nvPr/>
        </p:nvSpPr>
        <p:spPr>
          <a:xfrm>
            <a:off x="768096" y="3767328"/>
            <a:ext cx="7918704" cy="365760"/>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What is the logical or emotional argument of each section? Can you state it in one clause? ('Section A: the speaker enumerates beauty with apparent detachment. Section B: the speaker acknowledges that the enumeration was a form of postponement.')</a:t>
            </a:r>
            <a:endParaRPr lang="en-US" sz="1050" dirty="0"/>
          </a:p>
        </p:txBody>
      </p:sp>
      <p:sp>
        <p:nvSpPr>
          <p:cNvPr id="19" name="Shape 17"/>
          <p:cNvSpPr/>
          <p:nvPr/>
        </p:nvSpPr>
        <p:spPr>
          <a:xfrm>
            <a:off x="457200" y="4224528"/>
            <a:ext cx="219456" cy="219456"/>
          </a:xfrm>
          <a:prstGeom prst="ellipse">
            <a:avLst/>
          </a:prstGeom>
          <a:solidFill>
            <a:srgbClr val="2D6A4F"/>
          </a:solidFill>
          <a:ln w="12700">
            <a:solidFill>
              <a:srgbClr val="2D6A4F"/>
            </a:solidFill>
            <a:prstDash val="solid"/>
          </a:ln>
        </p:spPr>
      </p:sp>
      <p:sp>
        <p:nvSpPr>
          <p:cNvPr id="20" name="Text 18"/>
          <p:cNvSpPr/>
          <p:nvPr/>
        </p:nvSpPr>
        <p:spPr>
          <a:xfrm>
            <a:off x="768096" y="4169664"/>
            <a:ext cx="7918704" cy="365760"/>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Where is the volta precisely — which word or phrase triggers the turn? Is there a secondary volta? Does the turn come earlier or later than the form would predict?</a:t>
            </a:r>
            <a:endParaRPr lang="en-US" sz="1050" dirty="0"/>
          </a:p>
        </p:txBody>
      </p:sp>
      <p:sp>
        <p:nvSpPr>
          <p:cNvPr id="21" name="Shape 19"/>
          <p:cNvSpPr/>
          <p:nvPr/>
        </p:nvSpPr>
        <p:spPr>
          <a:xfrm>
            <a:off x="457200" y="4626864"/>
            <a:ext cx="219456" cy="219456"/>
          </a:xfrm>
          <a:prstGeom prst="ellipse">
            <a:avLst/>
          </a:prstGeom>
          <a:solidFill>
            <a:srgbClr val="2D6A4F"/>
          </a:solidFill>
          <a:ln w="12700">
            <a:solidFill>
              <a:srgbClr val="2D6A4F"/>
            </a:solidFill>
            <a:prstDash val="solid"/>
          </a:ln>
        </p:spPr>
      </p:sp>
      <p:sp>
        <p:nvSpPr>
          <p:cNvPr id="22" name="Text 20"/>
          <p:cNvSpPr/>
          <p:nvPr/>
        </p:nvSpPr>
        <p:spPr>
          <a:xfrm>
            <a:off x="768096" y="4572000"/>
            <a:ext cx="7918704" cy="365760"/>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Does the stanza structure reinforce or resist the volta? (A poem that places the volta mid-stanza is making a formal argument about disruption; one that places it at a stanza break is reinforcing the structural expectation.)</a:t>
            </a:r>
            <a:endParaRPr lang="en-US" sz="10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Layer 3: Language Choices — Diction, Imagery, Sound</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In poetry, Layer 3 analysis includes diction and imagery (as in any literary analysis) plus the additional categories of sound and lineation that are specific to the form.</a:t>
            </a:r>
            <a:endParaRPr lang="en-US" sz="1400" dirty="0"/>
          </a:p>
        </p:txBody>
      </p:sp>
      <p:sp>
        <p:nvSpPr>
          <p:cNvPr id="5" name="Shape 3"/>
          <p:cNvSpPr/>
          <p:nvPr/>
        </p:nvSpPr>
        <p:spPr>
          <a:xfrm>
            <a:off x="457200" y="1444752"/>
            <a:ext cx="4160520" cy="1700784"/>
          </a:xfrm>
          <a:prstGeom prst="roundRect">
            <a:avLst>
              <a:gd name="adj" fmla="val 4301"/>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585216" y="1536192"/>
            <a:ext cx="3904488" cy="329184"/>
          </a:xfrm>
          <a:prstGeom prst="rect">
            <a:avLst/>
          </a:prstGeom>
          <a:noFill/>
          <a:ln/>
        </p:spPr>
        <p:txBody>
          <a:bodyPr wrap="square" rtlCol="0" anchor="ctr"/>
          <a:lstStyle/>
          <a:p>
            <a:pPr indent="0" marL="0">
              <a:buNone/>
            </a:pPr>
            <a:r>
              <a:rPr lang="en-US" sz="1300" b="1" dirty="0">
                <a:solidFill>
                  <a:srgbClr val="0A1F0F"/>
                </a:solidFill>
                <a:latin typeface="Calibri" pitchFamily="34" charset="0"/>
                <a:ea typeface="Calibri" pitchFamily="34" charset="-122"/>
                <a:cs typeface="Calibri" pitchFamily="34" charset="-120"/>
              </a:rPr>
              <a:t>Diction</a:t>
            </a:r>
            <a:endParaRPr lang="en-US" sz="1300" dirty="0"/>
          </a:p>
        </p:txBody>
      </p:sp>
      <p:sp>
        <p:nvSpPr>
          <p:cNvPr id="7" name="Text 5"/>
          <p:cNvSpPr/>
          <p:nvPr/>
        </p:nvSpPr>
        <p:spPr>
          <a:xfrm>
            <a:off x="585216" y="1901952"/>
            <a:ext cx="3904488" cy="80467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What to mark: Circle words that carry connotative weight beyond their denotation. Especially: words from a specific semantic field (warfare, commerce, religion, medicine) applied to a different domain; words that seem too elevated or too colloquial for the surrounding register; words that repeat across the poem.</a:t>
            </a:r>
            <a:endParaRPr lang="en-US" sz="1000" dirty="0"/>
          </a:p>
        </p:txBody>
      </p:sp>
      <p:sp>
        <p:nvSpPr>
          <p:cNvPr id="8" name="Shape 6"/>
          <p:cNvSpPr/>
          <p:nvPr/>
        </p:nvSpPr>
        <p:spPr>
          <a:xfrm>
            <a:off x="585216" y="2743200"/>
            <a:ext cx="3904488" cy="329184"/>
          </a:xfrm>
          <a:prstGeom prst="roundRect">
            <a:avLst>
              <a:gd name="adj" fmla="val 2222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713232" y="2779776"/>
            <a:ext cx="3648456" cy="256032"/>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Q: Counterfactual: what connotation would be absent if the author had used a simpler or more expected word here?</a:t>
            </a:r>
            <a:endParaRPr lang="en-US" sz="950" dirty="0"/>
          </a:p>
        </p:txBody>
      </p:sp>
      <p:sp>
        <p:nvSpPr>
          <p:cNvPr id="10" name="Shape 8"/>
          <p:cNvSpPr/>
          <p:nvPr/>
        </p:nvSpPr>
        <p:spPr>
          <a:xfrm>
            <a:off x="4800600" y="1444752"/>
            <a:ext cx="4160520" cy="1700784"/>
          </a:xfrm>
          <a:prstGeom prst="roundRect">
            <a:avLst>
              <a:gd name="adj" fmla="val 4301"/>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928616" y="1536192"/>
            <a:ext cx="3904488" cy="329184"/>
          </a:xfrm>
          <a:prstGeom prst="rect">
            <a:avLst/>
          </a:prstGeom>
          <a:noFill/>
          <a:ln/>
        </p:spPr>
        <p:txBody>
          <a:bodyPr wrap="square" rtlCol="0" anchor="ctr"/>
          <a:lstStyle/>
          <a:p>
            <a:pPr indent="0" marL="0">
              <a:buNone/>
            </a:pPr>
            <a:r>
              <a:rPr lang="en-US" sz="1300" b="1" dirty="0">
                <a:solidFill>
                  <a:srgbClr val="0A1F0F"/>
                </a:solidFill>
                <a:latin typeface="Calibri" pitchFamily="34" charset="0"/>
                <a:ea typeface="Calibri" pitchFamily="34" charset="-122"/>
                <a:cs typeface="Calibri" pitchFamily="34" charset="-120"/>
              </a:rPr>
              <a:t>Imagery</a:t>
            </a:r>
            <a:endParaRPr lang="en-US" sz="1300" dirty="0"/>
          </a:p>
        </p:txBody>
      </p:sp>
      <p:sp>
        <p:nvSpPr>
          <p:cNvPr id="12" name="Text 10"/>
          <p:cNvSpPr/>
          <p:nvPr/>
        </p:nvSpPr>
        <p:spPr>
          <a:xfrm>
            <a:off x="4928616" y="1901952"/>
            <a:ext cx="3904488" cy="80467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What to mark: Identify the dominant sense (visual, auditory, tactile, olfactory, gustatory) and mark any departure from it. Note which imagery cluster is densest in Section A vs. Section B — the shift in imagery type often tracks with the volta.</a:t>
            </a:r>
            <a:endParaRPr lang="en-US" sz="1000" dirty="0"/>
          </a:p>
        </p:txBody>
      </p:sp>
      <p:sp>
        <p:nvSpPr>
          <p:cNvPr id="13" name="Shape 11"/>
          <p:cNvSpPr/>
          <p:nvPr/>
        </p:nvSpPr>
        <p:spPr>
          <a:xfrm>
            <a:off x="4928616" y="2743200"/>
            <a:ext cx="3904488" cy="329184"/>
          </a:xfrm>
          <a:prstGeom prst="roundRect">
            <a:avLst>
              <a:gd name="adj" fmla="val 2222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056632" y="2779776"/>
            <a:ext cx="3648456" cy="256032"/>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Q: What emotional or conceptual qualities does this image import from its vehicle that the poem's content does not state directly?</a:t>
            </a:r>
            <a:endParaRPr lang="en-US" sz="950" dirty="0"/>
          </a:p>
        </p:txBody>
      </p:sp>
      <p:sp>
        <p:nvSpPr>
          <p:cNvPr id="15" name="Shape 13"/>
          <p:cNvSpPr/>
          <p:nvPr/>
        </p:nvSpPr>
        <p:spPr>
          <a:xfrm>
            <a:off x="457200" y="3255264"/>
            <a:ext cx="4160520" cy="1700784"/>
          </a:xfrm>
          <a:prstGeom prst="roundRect">
            <a:avLst>
              <a:gd name="adj" fmla="val 4301"/>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85216" y="3346704"/>
            <a:ext cx="3904488" cy="329184"/>
          </a:xfrm>
          <a:prstGeom prst="rect">
            <a:avLst/>
          </a:prstGeom>
          <a:noFill/>
          <a:ln/>
        </p:spPr>
        <p:txBody>
          <a:bodyPr wrap="square" rtlCol="0" anchor="ctr"/>
          <a:lstStyle/>
          <a:p>
            <a:pPr indent="0" marL="0">
              <a:buNone/>
            </a:pPr>
            <a:r>
              <a:rPr lang="en-US" sz="1300" b="1" dirty="0">
                <a:solidFill>
                  <a:srgbClr val="0A1F0F"/>
                </a:solidFill>
                <a:latin typeface="Calibri" pitchFamily="34" charset="0"/>
                <a:ea typeface="Calibri" pitchFamily="34" charset="-122"/>
                <a:cs typeface="Calibri" pitchFamily="34" charset="-120"/>
              </a:rPr>
              <a:t>Sound</a:t>
            </a:r>
            <a:endParaRPr lang="en-US" sz="1300" dirty="0"/>
          </a:p>
        </p:txBody>
      </p:sp>
      <p:sp>
        <p:nvSpPr>
          <p:cNvPr id="17" name="Text 15"/>
          <p:cNvSpPr/>
          <p:nvPr/>
        </p:nvSpPr>
        <p:spPr>
          <a:xfrm>
            <a:off x="585216" y="3712464"/>
            <a:ext cx="3904488" cy="80467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What to mark: Read the poem aloud and note: alliteration (consonants at the start of stressed syllables), consonance (consonant sounds within/at the end of words), assonance (vowel sounds). Ask: are the sounds harsh or soft, open or closed? Do they change at the volta?</a:t>
            </a:r>
            <a:endParaRPr lang="en-US" sz="1000" dirty="0"/>
          </a:p>
        </p:txBody>
      </p:sp>
      <p:sp>
        <p:nvSpPr>
          <p:cNvPr id="18" name="Shape 16"/>
          <p:cNvSpPr/>
          <p:nvPr/>
        </p:nvSpPr>
        <p:spPr>
          <a:xfrm>
            <a:off x="585216" y="4553712"/>
            <a:ext cx="3904488" cy="329184"/>
          </a:xfrm>
          <a:prstGeom prst="roundRect">
            <a:avLst>
              <a:gd name="adj" fmla="val 2222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713232" y="4590288"/>
            <a:ext cx="3648456" cy="256032"/>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Q: Do the sounds reinforce the emotional register of the section, or do they create a tension with it?</a:t>
            </a:r>
            <a:endParaRPr lang="en-US" sz="950" dirty="0"/>
          </a:p>
        </p:txBody>
      </p:sp>
      <p:sp>
        <p:nvSpPr>
          <p:cNvPr id="20" name="Shape 18"/>
          <p:cNvSpPr/>
          <p:nvPr/>
        </p:nvSpPr>
        <p:spPr>
          <a:xfrm>
            <a:off x="4800600" y="3255264"/>
            <a:ext cx="4160520" cy="1700784"/>
          </a:xfrm>
          <a:prstGeom prst="roundRect">
            <a:avLst>
              <a:gd name="adj" fmla="val 4301"/>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4928616" y="3346704"/>
            <a:ext cx="3904488" cy="329184"/>
          </a:xfrm>
          <a:prstGeom prst="rect">
            <a:avLst/>
          </a:prstGeom>
          <a:noFill/>
          <a:ln/>
        </p:spPr>
        <p:txBody>
          <a:bodyPr wrap="square" rtlCol="0" anchor="ctr"/>
          <a:lstStyle/>
          <a:p>
            <a:pPr indent="0" marL="0">
              <a:buNone/>
            </a:pPr>
            <a:r>
              <a:rPr lang="en-US" sz="1300" b="1" dirty="0">
                <a:solidFill>
                  <a:srgbClr val="0A1F0F"/>
                </a:solidFill>
                <a:latin typeface="Calibri" pitchFamily="34" charset="0"/>
                <a:ea typeface="Calibri" pitchFamily="34" charset="-122"/>
                <a:cs typeface="Calibri" pitchFamily="34" charset="-120"/>
              </a:rPr>
              <a:t>Lineation</a:t>
            </a:r>
            <a:endParaRPr lang="en-US" sz="1300" dirty="0"/>
          </a:p>
        </p:txBody>
      </p:sp>
      <p:sp>
        <p:nvSpPr>
          <p:cNvPr id="22" name="Text 20"/>
          <p:cNvSpPr/>
          <p:nvPr/>
        </p:nvSpPr>
        <p:spPr>
          <a:xfrm>
            <a:off x="4928616" y="3712464"/>
            <a:ext cx="3904488" cy="80467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What to mark: Mark every enjambment (line continues mid-syntax) and every end-stopped line (line ends at natural pause). Ask: is the dominant pattern enjambment or end-stopped? Where does the minority pattern appear, and why at those moments?</a:t>
            </a:r>
            <a:endParaRPr lang="en-US" sz="1000" dirty="0"/>
          </a:p>
        </p:txBody>
      </p:sp>
      <p:sp>
        <p:nvSpPr>
          <p:cNvPr id="23" name="Shape 21"/>
          <p:cNvSpPr/>
          <p:nvPr/>
        </p:nvSpPr>
        <p:spPr>
          <a:xfrm>
            <a:off x="4928616" y="4553712"/>
            <a:ext cx="3904488" cy="329184"/>
          </a:xfrm>
          <a:prstGeom prst="roundRect">
            <a:avLst>
              <a:gd name="adj" fmla="val 2222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4" name="Text 22"/>
          <p:cNvSpPr/>
          <p:nvPr/>
        </p:nvSpPr>
        <p:spPr>
          <a:xfrm>
            <a:off x="5056632" y="4590288"/>
            <a:ext cx="3648456" cy="256032"/>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Q: What does the line break foreground at the line's end? What unexpected juxtaposition does the next line's opening create?</a:t>
            </a:r>
            <a:endParaRPr lang="en-US" sz="9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Layer 4: Implications and Tensions — What the Poem Implies Beyond What It States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Layer 4 in poetry asks: where does the poem do something its own stated meaning doesn't acknowledge? This is almost always the sophistication point.</a:t>
            </a:r>
            <a:endParaRPr lang="en-US" sz="1400" dirty="0"/>
          </a:p>
        </p:txBody>
      </p:sp>
      <p:sp>
        <p:nvSpPr>
          <p:cNvPr id="5" name="Shape 3"/>
          <p:cNvSpPr/>
          <p:nvPr/>
        </p:nvSpPr>
        <p:spPr>
          <a:xfrm>
            <a:off x="457200" y="1444752"/>
            <a:ext cx="8229600" cy="1115568"/>
          </a:xfrm>
          <a:prstGeom prst="roundRect">
            <a:avLst>
              <a:gd name="adj" fmla="val 6557"/>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17904"/>
            <a:ext cx="786384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The form enacts something the content doesn't say</a:t>
            </a:r>
            <a:endParaRPr lang="en-US" sz="1200" dirty="0"/>
          </a:p>
        </p:txBody>
      </p:sp>
      <p:sp>
        <p:nvSpPr>
          <p:cNvPr id="7" name="Text 5"/>
          <p:cNvSpPr/>
          <p:nvPr/>
        </p:nvSpPr>
        <p:spPr>
          <a:xfrm>
            <a:off x="640080" y="1865376"/>
            <a:ext cx="4572000" cy="56692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poem about freedom whose structure becomes progressively more constrained (shorter lines, more end-stopped, tighter rhyme) is making a formal argument that contradicts or qualifies its explicit content. The speaker claims freedom; the form enacts constraint.</a:t>
            </a:r>
            <a:endParaRPr lang="en-US" sz="1050" dirty="0"/>
          </a:p>
        </p:txBody>
      </p:sp>
      <p:sp>
        <p:nvSpPr>
          <p:cNvPr id="8" name="Shape 6"/>
          <p:cNvSpPr/>
          <p:nvPr/>
        </p:nvSpPr>
        <p:spPr>
          <a:xfrm>
            <a:off x="5285232" y="1517904"/>
            <a:ext cx="3218688" cy="969264"/>
          </a:xfrm>
          <a:prstGeom prst="roundRect">
            <a:avLst>
              <a:gd name="adj" fmla="val 7547"/>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431536" y="1554480"/>
            <a:ext cx="2926080"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sophistication point here: 'The poem's increasingly rigid formal structure in the final stanza enacts the very constraints the speaker is claiming to have escaped — the form performs what the content denies.'</a:t>
            </a:r>
            <a:endParaRPr lang="en-US" sz="950" dirty="0"/>
          </a:p>
        </p:txBody>
      </p:sp>
      <p:sp>
        <p:nvSpPr>
          <p:cNvPr id="10" name="Shape 8"/>
          <p:cNvSpPr/>
          <p:nvPr/>
        </p:nvSpPr>
        <p:spPr>
          <a:xfrm>
            <a:off x="457200" y="2651760"/>
            <a:ext cx="8229600" cy="1115568"/>
          </a:xfrm>
          <a:prstGeom prst="roundRect">
            <a:avLst>
              <a:gd name="adj" fmla="val 655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24912"/>
            <a:ext cx="786384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The speaker's language reveals what the speaker is not saying</a:t>
            </a:r>
            <a:endParaRPr lang="en-US" sz="1200" dirty="0"/>
          </a:p>
        </p:txBody>
      </p:sp>
      <p:sp>
        <p:nvSpPr>
          <p:cNvPr id="12" name="Text 10"/>
          <p:cNvSpPr/>
          <p:nvPr/>
        </p:nvSpPr>
        <p:spPr>
          <a:xfrm>
            <a:off x="640080" y="3072384"/>
            <a:ext cx="4572000" cy="56692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speaker who claims certainty but whose syntax becomes fragmented at the moment of the claim, or whose word choice becomes vague precisely when specificity is most needed, is performing the suppression of something they cannot or will not acknowledge directly.</a:t>
            </a:r>
            <a:endParaRPr lang="en-US" sz="1050" dirty="0"/>
          </a:p>
        </p:txBody>
      </p:sp>
      <p:sp>
        <p:nvSpPr>
          <p:cNvPr id="13" name="Shape 11"/>
          <p:cNvSpPr/>
          <p:nvPr/>
        </p:nvSpPr>
        <p:spPr>
          <a:xfrm>
            <a:off x="5285232" y="2724912"/>
            <a:ext cx="3218688" cy="969264"/>
          </a:xfrm>
          <a:prstGeom prst="roundRect">
            <a:avLst>
              <a:gd name="adj" fmla="val 7547"/>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431536" y="2761488"/>
            <a:ext cx="2926080"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Not: 'The speaker says they have moved on.' But: 'The poem's only instance of the present perfect tense — "I have forgotten" — in a poem otherwise fully committed to the past tense, performs the effortful and therefore incomplete nature of the forgetting it claims.'</a:t>
            </a:r>
            <a:endParaRPr lang="en-US" sz="950" dirty="0"/>
          </a:p>
        </p:txBody>
      </p:sp>
      <p:sp>
        <p:nvSpPr>
          <p:cNvPr id="15" name="Shape 13"/>
          <p:cNvSpPr/>
          <p:nvPr/>
        </p:nvSpPr>
        <p:spPr>
          <a:xfrm>
            <a:off x="457200" y="3858768"/>
            <a:ext cx="8229600" cy="1115568"/>
          </a:xfrm>
          <a:prstGeom prst="roundRect">
            <a:avLst>
              <a:gd name="adj" fmla="val 6557"/>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931920"/>
            <a:ext cx="7863840"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The poem resists easy emotional closure</a:t>
            </a:r>
            <a:endParaRPr lang="en-US" sz="1200" dirty="0"/>
          </a:p>
        </p:txBody>
      </p:sp>
      <p:sp>
        <p:nvSpPr>
          <p:cNvPr id="17" name="Text 15"/>
          <p:cNvSpPr/>
          <p:nvPr/>
        </p:nvSpPr>
        <p:spPr>
          <a:xfrm>
            <a:off x="640080" y="4279392"/>
            <a:ext cx="4572000" cy="56692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Where does the poem seem to be reaching for a resolution that the imagery or sound or syntax withholds? Where does the poem ask a question it doesn't answer, or describe a process it doesn't complete? This resistance is often the poem's most analytically sophisticated gesture.</a:t>
            </a:r>
            <a:endParaRPr lang="en-US" sz="1050" dirty="0"/>
          </a:p>
        </p:txBody>
      </p:sp>
      <p:sp>
        <p:nvSpPr>
          <p:cNvPr id="18" name="Shape 16"/>
          <p:cNvSpPr/>
          <p:nvPr/>
        </p:nvSpPr>
        <p:spPr>
          <a:xfrm>
            <a:off x="5285232" y="3931920"/>
            <a:ext cx="3218688" cy="969264"/>
          </a:xfrm>
          <a:prstGeom prst="roundRect">
            <a:avLst>
              <a:gd name="adj" fmla="val 7547"/>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431536" y="3968496"/>
            <a:ext cx="2926080"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final couplet's confident end-rhyme provides a formal closure that the image it contains — a door that opens onto a view not described — refuses to honor semantically. The poem ends by completing and opening simultaneously.'</a:t>
            </a:r>
            <a:endParaRPr lang="en-US" sz="9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Annotation Model</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Two complete poems annotated layer by layer — the volta, the language, the analysis</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30352"/>
          </a:xfrm>
          <a:prstGeom prst="rect">
            <a:avLst/>
          </a:prstGeom>
          <a:noFill/>
          <a:ln/>
        </p:spPr>
        <p:txBody>
          <a:bodyPr wrap="square" rtlCol="0" anchor="ctr"/>
          <a:lstStyle/>
          <a:p>
            <a:pPr indent="0" marL="0">
              <a:buNone/>
            </a:pPr>
            <a:r>
              <a:rPr lang="en-US" sz="1900" b="1" dirty="0">
                <a:solidFill>
                  <a:srgbClr val="0A1F0F"/>
                </a:solidFill>
                <a:latin typeface="Cambria" pitchFamily="34" charset="0"/>
                <a:ea typeface="Cambria" pitchFamily="34" charset="-122"/>
                <a:cs typeface="Cambria" pitchFamily="34" charset="-120"/>
              </a:rPr>
              <a:t>Annotation Model — Poem 1: "The Observatory" (original poem)</a:t>
            </a:r>
            <a:endParaRPr lang="en-US" sz="1900" dirty="0"/>
          </a:p>
        </p:txBody>
      </p:sp>
      <p:sp>
        <p:nvSpPr>
          <p:cNvPr id="3" name="Shape 1"/>
          <p:cNvSpPr/>
          <p:nvPr/>
        </p:nvSpPr>
        <p:spPr>
          <a:xfrm>
            <a:off x="457200" y="768096"/>
            <a:ext cx="8229600" cy="0"/>
          </a:xfrm>
          <a:prstGeom prst="line">
            <a:avLst/>
          </a:prstGeom>
          <a:noFill/>
          <a:ln w="15240">
            <a:solidFill>
              <a:srgbClr val="C8DDD0"/>
            </a:solidFill>
            <a:prstDash val="solid"/>
          </a:ln>
        </p:spPr>
      </p:sp>
      <p:sp>
        <p:nvSpPr>
          <p:cNvPr id="4" name="Text 2"/>
          <p:cNvSpPr/>
          <p:nvPr/>
        </p:nvSpPr>
        <p:spPr>
          <a:xfrm>
            <a:off x="457200" y="841248"/>
            <a:ext cx="8229600" cy="292608"/>
          </a:xfrm>
          <a:prstGeom prst="rect">
            <a:avLst/>
          </a:prstGeom>
          <a:noFill/>
          <a:ln/>
        </p:spPr>
        <p:txBody>
          <a:bodyPr wrap="square" rtlCol="0" anchor="ctr"/>
          <a:lstStyle/>
          <a:p>
            <a:pPr indent="0" marL="0">
              <a:buNone/>
            </a:pPr>
            <a:r>
              <a:rPr lang="en-US" sz="1200" i="1" dirty="0">
                <a:solidFill>
                  <a:srgbClr val="5A7A65"/>
                </a:solidFill>
                <a:latin typeface="Calibri" pitchFamily="34" charset="0"/>
                <a:ea typeface="Calibri" pitchFamily="34" charset="-122"/>
                <a:cs typeface="Calibri" pitchFamily="34" charset="-120"/>
              </a:rPr>
              <a:t>First read: register the overall feel before any annotation.</a:t>
            </a:r>
            <a:endParaRPr lang="en-US" sz="1200" dirty="0"/>
          </a:p>
        </p:txBody>
      </p:sp>
      <p:sp>
        <p:nvSpPr>
          <p:cNvPr id="5" name="Shape 3"/>
          <p:cNvSpPr/>
          <p:nvPr/>
        </p:nvSpPr>
        <p:spPr>
          <a:xfrm>
            <a:off x="457200" y="1188720"/>
            <a:ext cx="4114800" cy="3767328"/>
          </a:xfrm>
          <a:prstGeom prst="roundRect">
            <a:avLst>
              <a:gd name="adj" fmla="val 1942"/>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335024"/>
            <a:ext cx="3749040" cy="3474720"/>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All autumn I have watched the geese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arrange themselves across the gray</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in patterns I have learned to name —</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vee, the skein, the lagging pair.</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note the angle of their flight,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precise meridian of their loss,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date on which the last one passed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beyond the treeline into dark.</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And yet I have not left this chair.</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What is the use of watching well</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if watching is the only skill</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that carries me from field to field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without my ever having touched the grass?</a:t>
            </a:r>
            <a:endParaRPr lang="en-US" sz="1250" dirty="0"/>
          </a:p>
        </p:txBody>
      </p:sp>
      <p:sp>
        <p:nvSpPr>
          <p:cNvPr id="7" name="Shape 5"/>
          <p:cNvSpPr/>
          <p:nvPr/>
        </p:nvSpPr>
        <p:spPr>
          <a:xfrm>
            <a:off x="4754880" y="1188720"/>
            <a:ext cx="3931920" cy="1005840"/>
          </a:xfrm>
          <a:prstGeom prst="roundRect">
            <a:avLst>
              <a:gd name="adj" fmla="val 727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4937760" y="1261872"/>
            <a:ext cx="3566160" cy="256032"/>
          </a:xfrm>
          <a:prstGeom prst="rect">
            <a:avLst/>
          </a:prstGeom>
          <a:noFill/>
          <a:ln/>
        </p:spPr>
        <p:txBody>
          <a:bodyPr wrap="square" rtlCol="0" anchor="ctr"/>
          <a:lstStyle/>
          <a:p>
            <a:pPr indent="0" marL="0">
              <a:buNone/>
            </a:pPr>
            <a:r>
              <a:rPr lang="en-US" sz="1100" b="1" dirty="0">
                <a:solidFill>
                  <a:srgbClr val="2D6A4F"/>
                </a:solidFill>
                <a:latin typeface="Calibri" pitchFamily="34" charset="0"/>
                <a:ea typeface="Calibri" pitchFamily="34" charset="-122"/>
                <a:cs typeface="Calibri" pitchFamily="34" charset="-120"/>
              </a:rPr>
              <a:t>Overall register:</a:t>
            </a:r>
            <a:endParaRPr lang="en-US" sz="1100" dirty="0"/>
          </a:p>
        </p:txBody>
      </p:sp>
      <p:sp>
        <p:nvSpPr>
          <p:cNvPr id="9" name="Text 7"/>
          <p:cNvSpPr/>
          <p:nvPr/>
        </p:nvSpPr>
        <p:spPr>
          <a:xfrm>
            <a:off x="4937760" y="1536192"/>
            <a:ext cx="3566160" cy="56692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Measured, observational, controlled — almost scientific. The precise vocabulary ('meridian,' 'skein') signals a speaker who orders experience rather than submitting to it.</a:t>
            </a:r>
            <a:endParaRPr lang="en-US" sz="1050" dirty="0"/>
          </a:p>
        </p:txBody>
      </p:sp>
      <p:sp>
        <p:nvSpPr>
          <p:cNvPr id="10" name="Shape 8"/>
          <p:cNvSpPr/>
          <p:nvPr/>
        </p:nvSpPr>
        <p:spPr>
          <a:xfrm>
            <a:off x="4754880" y="2304288"/>
            <a:ext cx="3931920" cy="804672"/>
          </a:xfrm>
          <a:prstGeom prst="roundRect">
            <a:avLst>
              <a:gd name="adj" fmla="val 9091"/>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937760" y="2377440"/>
            <a:ext cx="3566160" cy="256032"/>
          </a:xfrm>
          <a:prstGeom prst="rect">
            <a:avLst/>
          </a:prstGeom>
          <a:noFill/>
          <a:ln/>
        </p:spPr>
        <p:txBody>
          <a:bodyPr wrap="square" rtlCol="0" anchor="ctr"/>
          <a:lstStyle/>
          <a:p>
            <a:pPr indent="0" marL="0">
              <a:buNone/>
            </a:pPr>
            <a:r>
              <a:rPr lang="en-US" sz="1100" b="1" dirty="0">
                <a:solidFill>
                  <a:srgbClr val="B45309"/>
                </a:solidFill>
                <a:latin typeface="Calibri" pitchFamily="34" charset="0"/>
                <a:ea typeface="Calibri" pitchFamily="34" charset="-122"/>
                <a:cs typeface="Calibri" pitchFamily="34" charset="-120"/>
              </a:rPr>
              <a:t>Where something shifts:</a:t>
            </a:r>
            <a:endParaRPr lang="en-US" sz="1100" dirty="0"/>
          </a:p>
        </p:txBody>
      </p:sp>
      <p:sp>
        <p:nvSpPr>
          <p:cNvPr id="12" name="Text 10"/>
          <p:cNvSpPr/>
          <p:nvPr/>
        </p:nvSpPr>
        <p:spPr>
          <a:xfrm>
            <a:off x="4937760" y="2651760"/>
            <a:ext cx="3566160" cy="384048"/>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Line 9: 'And yet I have not left this chair.' Short, isolated, disruptive — different from everything before it.</a:t>
            </a:r>
            <a:endParaRPr lang="en-US" sz="1050" dirty="0"/>
          </a:p>
        </p:txBody>
      </p:sp>
      <p:sp>
        <p:nvSpPr>
          <p:cNvPr id="13" name="Shape 11"/>
          <p:cNvSpPr/>
          <p:nvPr/>
        </p:nvSpPr>
        <p:spPr>
          <a:xfrm>
            <a:off x="4754880" y="3218688"/>
            <a:ext cx="3931920" cy="1024128"/>
          </a:xfrm>
          <a:prstGeom prst="roundRect">
            <a:avLst>
              <a:gd name="adj" fmla="val 7143"/>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4937760" y="3291840"/>
            <a:ext cx="3566160" cy="256032"/>
          </a:xfrm>
          <a:prstGeom prst="rect">
            <a:avLst/>
          </a:prstGeom>
          <a:noFill/>
          <a:ln/>
        </p:spPr>
        <p:txBody>
          <a:bodyPr wrap="square" rtlCol="0" anchor="ctr"/>
          <a:lstStyle/>
          <a:p>
            <a:pPr indent="0" marL="0">
              <a:buNone/>
            </a:pPr>
            <a:r>
              <a:rPr lang="en-US" sz="1100" b="1" dirty="0">
                <a:solidFill>
                  <a:srgbClr val="0E6B8A"/>
                </a:solidFill>
                <a:latin typeface="Calibri" pitchFamily="34" charset="0"/>
                <a:ea typeface="Calibri" pitchFamily="34" charset="-122"/>
                <a:cs typeface="Calibri" pitchFamily="34" charset="-120"/>
              </a:rPr>
              <a:t>Before/after sentence (Level 1):</a:t>
            </a:r>
            <a:endParaRPr lang="en-US" sz="1100" dirty="0"/>
          </a:p>
        </p:txBody>
      </p:sp>
      <p:sp>
        <p:nvSpPr>
          <p:cNvPr id="15" name="Text 13"/>
          <p:cNvSpPr/>
          <p:nvPr/>
        </p:nvSpPr>
        <p:spPr>
          <a:xfrm>
            <a:off x="4937760" y="3566160"/>
            <a:ext cx="3566160" cy="585216"/>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'Before line 9, the speaker describes observing migratory geese in detail. After line 9, the speaker questions whether observation is a form of avoidance.' (Good start — now we need the formal mechanism.)</a:t>
            </a:r>
            <a:endParaRPr lang="en-US" sz="1000" dirty="0"/>
          </a:p>
        </p:txBody>
      </p:sp>
      <p:sp>
        <p:nvSpPr>
          <p:cNvPr id="16" name="Shape 14"/>
          <p:cNvSpPr/>
          <p:nvPr/>
        </p:nvSpPr>
        <p:spPr>
          <a:xfrm>
            <a:off x="4754880" y="4352544"/>
            <a:ext cx="3931920" cy="530352"/>
          </a:xfrm>
          <a:prstGeom prst="roundRect">
            <a:avLst>
              <a:gd name="adj" fmla="val 13793"/>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4937760" y="4407408"/>
            <a:ext cx="3566160" cy="219456"/>
          </a:xfrm>
          <a:prstGeom prst="rect">
            <a:avLst/>
          </a:prstGeom>
          <a:noFill/>
          <a:ln/>
        </p:spPr>
        <p:txBody>
          <a:bodyPr wrap="square" rtlCol="0" anchor="ctr"/>
          <a:lstStyle/>
          <a:p>
            <a:pPr indent="0" marL="0">
              <a:buNone/>
            </a:pPr>
            <a:r>
              <a:rPr lang="en-US" sz="1100" b="1" dirty="0">
                <a:solidFill>
                  <a:srgbClr val="4A1D96"/>
                </a:solidFill>
                <a:latin typeface="Calibri" pitchFamily="34" charset="0"/>
                <a:ea typeface="Calibri" pitchFamily="34" charset="-122"/>
                <a:cs typeface="Calibri" pitchFamily="34" charset="-120"/>
              </a:rPr>
              <a:t>What surprised me:</a:t>
            </a:r>
            <a:endParaRPr lang="en-US" sz="1100" dirty="0"/>
          </a:p>
        </p:txBody>
      </p:sp>
      <p:sp>
        <p:nvSpPr>
          <p:cNvPr id="18" name="Text 16"/>
          <p:cNvSpPr/>
          <p:nvPr/>
        </p:nvSpPr>
        <p:spPr>
          <a:xfrm>
            <a:off x="4937760" y="4626864"/>
            <a:ext cx="3566160" cy="219456"/>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The isolated one-line stanza in an otherwise 4-4-4 structure. That structural anomaly is doing something.</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30352"/>
          </a:xfrm>
          <a:prstGeom prst="rect">
            <a:avLst/>
          </a:prstGeom>
          <a:noFill/>
          <a:ln/>
        </p:spPr>
        <p:txBody>
          <a:bodyPr wrap="square" rtlCol="0" anchor="ctr"/>
          <a:lstStyle/>
          <a:p>
            <a:pPr indent="0" marL="0">
              <a:buNone/>
            </a:pPr>
            <a:r>
              <a:rPr lang="en-US" sz="1900" b="1" dirty="0">
                <a:solidFill>
                  <a:srgbClr val="0A1F0F"/>
                </a:solidFill>
                <a:latin typeface="Cambria" pitchFamily="34" charset="0"/>
                <a:ea typeface="Cambria" pitchFamily="34" charset="-122"/>
                <a:cs typeface="Cambria" pitchFamily="34" charset="-120"/>
              </a:rPr>
              <a:t>Poem 1 Annotated — Structural Map + Diction Pass</a:t>
            </a:r>
            <a:endParaRPr lang="en-US" sz="1900" dirty="0"/>
          </a:p>
        </p:txBody>
      </p:sp>
      <p:sp>
        <p:nvSpPr>
          <p:cNvPr id="3" name="Shape 1"/>
          <p:cNvSpPr/>
          <p:nvPr/>
        </p:nvSpPr>
        <p:spPr>
          <a:xfrm>
            <a:off x="457200" y="768096"/>
            <a:ext cx="8229600" cy="0"/>
          </a:xfrm>
          <a:prstGeom prst="line">
            <a:avLst/>
          </a:prstGeom>
          <a:noFill/>
          <a:ln w="15240">
            <a:solidFill>
              <a:srgbClr val="C8DDD0"/>
            </a:solidFill>
            <a:prstDash val="solid"/>
          </a:ln>
        </p:spPr>
      </p:sp>
      <p:sp>
        <p:nvSpPr>
          <p:cNvPr id="4" name="Shape 2"/>
          <p:cNvSpPr/>
          <p:nvPr/>
        </p:nvSpPr>
        <p:spPr>
          <a:xfrm>
            <a:off x="457200" y="877824"/>
            <a:ext cx="3200400" cy="4187952"/>
          </a:xfrm>
          <a:prstGeom prst="roundRect">
            <a:avLst>
              <a:gd name="adj" fmla="val 2286"/>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024128"/>
            <a:ext cx="2834640" cy="3895344"/>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All autumn I have watched the geese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arrange themselves across the gray</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in patterns I have learned to name —</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vee, the skein, the lagging pair.</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note the angle of their flight,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precise meridian of their loss,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date on which the last one passed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beyond the treeline into dark.</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And yet I have not left this chair.</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What is the use of watching well</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if watching is the only skill</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that carries me from field to field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without my ever having touched the grass?</a:t>
            </a:r>
            <a:endParaRPr lang="en-US" sz="1250" dirty="0"/>
          </a:p>
        </p:txBody>
      </p:sp>
      <p:sp>
        <p:nvSpPr>
          <p:cNvPr id="6" name="Shape 4"/>
          <p:cNvSpPr/>
          <p:nvPr/>
        </p:nvSpPr>
        <p:spPr>
          <a:xfrm>
            <a:off x="3822192" y="877824"/>
            <a:ext cx="4864608" cy="2084832"/>
          </a:xfrm>
          <a:prstGeom prst="roundRect">
            <a:avLst>
              <a:gd name="adj" fmla="val 3509"/>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3986784" y="950976"/>
            <a:ext cx="4535424" cy="274320"/>
          </a:xfrm>
          <a:prstGeom prst="rect">
            <a:avLst/>
          </a:prstGeom>
          <a:noFill/>
          <a:ln/>
        </p:spPr>
        <p:txBody>
          <a:bodyPr wrap="square" rtlCol="0" anchor="ctr"/>
          <a:lstStyle/>
          <a:p>
            <a:pPr indent="0" marL="0">
              <a:buNone/>
            </a:pPr>
            <a:r>
              <a:rPr lang="en-US" sz="1150" b="1" dirty="0">
                <a:solidFill>
                  <a:srgbClr val="2D6A4F"/>
                </a:solidFill>
                <a:latin typeface="Calibri" pitchFamily="34" charset="0"/>
                <a:ea typeface="Calibri" pitchFamily="34" charset="-122"/>
                <a:cs typeface="Calibri" pitchFamily="34" charset="-120"/>
              </a:rPr>
              <a:t>Layer 2 — Structural Map:</a:t>
            </a:r>
            <a:endParaRPr lang="en-US" sz="1150" dirty="0"/>
          </a:p>
        </p:txBody>
      </p:sp>
      <p:sp>
        <p:nvSpPr>
          <p:cNvPr id="8" name="Shape 6"/>
          <p:cNvSpPr/>
          <p:nvPr/>
        </p:nvSpPr>
        <p:spPr>
          <a:xfrm>
            <a:off x="3986784" y="1280160"/>
            <a:ext cx="4535424" cy="640080"/>
          </a:xfrm>
          <a:prstGeom prst="roundRect">
            <a:avLst>
              <a:gd name="adj" fmla="val 11429"/>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4133088" y="1335024"/>
            <a:ext cx="4242816" cy="237744"/>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Stanzas 1–2 (lines 1–8):</a:t>
            </a:r>
            <a:endParaRPr lang="en-US" sz="1050" dirty="0"/>
          </a:p>
        </p:txBody>
      </p:sp>
      <p:sp>
        <p:nvSpPr>
          <p:cNvPr id="10" name="Text 8"/>
          <p:cNvSpPr/>
          <p:nvPr/>
        </p:nvSpPr>
        <p:spPr>
          <a:xfrm>
            <a:off x="4133088" y="1591056"/>
            <a:ext cx="4242816" cy="31089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Section A. The speaker as observer — detached, precise, naming. The syntax is declarative and controlled throughout. Everything is 'I have watched,' 'I note,' 'I [have] learned' — the speaker as recording instrument.</a:t>
            </a:r>
            <a:endParaRPr lang="en-US" sz="950" dirty="0"/>
          </a:p>
        </p:txBody>
      </p:sp>
      <p:sp>
        <p:nvSpPr>
          <p:cNvPr id="11" name="Shape 9"/>
          <p:cNvSpPr/>
          <p:nvPr/>
        </p:nvSpPr>
        <p:spPr>
          <a:xfrm>
            <a:off x="3986784" y="1993392"/>
            <a:ext cx="4535424" cy="640080"/>
          </a:xfrm>
          <a:prstGeom prst="roundRect">
            <a:avLst>
              <a:gd name="adj" fmla="val 11429"/>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4133088" y="2048256"/>
            <a:ext cx="4242816" cy="237744"/>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Line 9 (isolated stanza):</a:t>
            </a:r>
            <a:endParaRPr lang="en-US" sz="1050" dirty="0"/>
          </a:p>
        </p:txBody>
      </p:sp>
      <p:sp>
        <p:nvSpPr>
          <p:cNvPr id="13" name="Text 11"/>
          <p:cNvSpPr/>
          <p:nvPr/>
        </p:nvSpPr>
        <p:spPr>
          <a:xfrm>
            <a:off x="4133088" y="2304288"/>
            <a:ext cx="4242816" cy="31089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THE VOLTA. Structurally isolated — the only one-line stanza in a poem otherwise organized in quatrains. The isolation is the formal enactment of what the line says: the speaker has not left this chair. The form traps the line just as the speaker is trapped.</a:t>
            </a:r>
            <a:endParaRPr lang="en-US" sz="950" dirty="0"/>
          </a:p>
        </p:txBody>
      </p:sp>
      <p:sp>
        <p:nvSpPr>
          <p:cNvPr id="14" name="Shape 12"/>
          <p:cNvSpPr/>
          <p:nvPr/>
        </p:nvSpPr>
        <p:spPr>
          <a:xfrm>
            <a:off x="3986784" y="2706624"/>
            <a:ext cx="4535424" cy="640080"/>
          </a:xfrm>
          <a:prstGeom prst="roundRect">
            <a:avLst>
              <a:gd name="adj" fmla="val 11429"/>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4133088" y="2761488"/>
            <a:ext cx="4242816" cy="237744"/>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Stanzas 3–4 (lines 10–15):</a:t>
            </a:r>
            <a:endParaRPr lang="en-US" sz="1050" dirty="0"/>
          </a:p>
        </p:txBody>
      </p:sp>
      <p:sp>
        <p:nvSpPr>
          <p:cNvPr id="16" name="Text 14"/>
          <p:cNvSpPr/>
          <p:nvPr/>
        </p:nvSpPr>
        <p:spPr>
          <a:xfrm>
            <a:off x="4133088" y="3017520"/>
            <a:ext cx="4242816" cy="31089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Section B. The speaker turns from observation to interrogation — questioning whether the precision of Section A was a substitute for engagement rather than a form of it. Note: the syntax opens up, becomes questioning.</a:t>
            </a:r>
            <a:endParaRPr lang="en-US" sz="950" dirty="0"/>
          </a:p>
        </p:txBody>
      </p:sp>
      <p:sp>
        <p:nvSpPr>
          <p:cNvPr id="17" name="Shape 15"/>
          <p:cNvSpPr/>
          <p:nvPr/>
        </p:nvSpPr>
        <p:spPr>
          <a:xfrm>
            <a:off x="3822192" y="3072384"/>
            <a:ext cx="4864608" cy="1993392"/>
          </a:xfrm>
          <a:prstGeom prst="roundRect">
            <a:avLst>
              <a:gd name="adj" fmla="val 367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3986784" y="3145536"/>
            <a:ext cx="4535424" cy="274320"/>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Layer 3 — Diction Pass:</a:t>
            </a:r>
            <a:endParaRPr lang="en-US" sz="1150" dirty="0"/>
          </a:p>
        </p:txBody>
      </p:sp>
      <p:sp>
        <p:nvSpPr>
          <p:cNvPr id="19" name="Shape 17"/>
          <p:cNvSpPr/>
          <p:nvPr/>
        </p:nvSpPr>
        <p:spPr>
          <a:xfrm>
            <a:off x="3986784" y="3474720"/>
            <a:ext cx="4535424" cy="438912"/>
          </a:xfrm>
          <a:prstGeom prst="roundRect">
            <a:avLst>
              <a:gd name="adj" fmla="val 1666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4133088" y="3511296"/>
            <a:ext cx="4242816" cy="365760"/>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'skein,' 'meridian': Scientific/technical register in an emotional context. A skein is a unit of yarn or a flock of birds — the dual meaning (measurement AND flight) performs the speaker's habit of converting experience into categories.</a:t>
            </a:r>
            <a:endParaRPr lang="en-US" sz="950" dirty="0"/>
          </a:p>
        </p:txBody>
      </p:sp>
      <p:sp>
        <p:nvSpPr>
          <p:cNvPr id="21" name="Shape 19"/>
          <p:cNvSpPr/>
          <p:nvPr/>
        </p:nvSpPr>
        <p:spPr>
          <a:xfrm>
            <a:off x="3986784" y="3986784"/>
            <a:ext cx="4535424" cy="438912"/>
          </a:xfrm>
          <a:prstGeom prst="roundRect">
            <a:avLst>
              <a:gd name="adj" fmla="val 16667"/>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2" name="Text 20"/>
          <p:cNvSpPr/>
          <p:nvPr/>
        </p:nvSpPr>
        <p:spPr>
          <a:xfrm>
            <a:off x="4133088" y="4023360"/>
            <a:ext cx="4242816" cy="365760"/>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'precise meridian of their loss': 'Loss' is an emotional word embedded in a phrase of navigational precision. The connotative gap: the speaker has named grief but refused to inhabit it by surrounding it with technical language.</a:t>
            </a:r>
            <a:endParaRPr lang="en-US" sz="950" dirty="0"/>
          </a:p>
        </p:txBody>
      </p:sp>
      <p:sp>
        <p:nvSpPr>
          <p:cNvPr id="23" name="Shape 21"/>
          <p:cNvSpPr/>
          <p:nvPr/>
        </p:nvSpPr>
        <p:spPr>
          <a:xfrm>
            <a:off x="3986784" y="4498848"/>
            <a:ext cx="4535424" cy="438912"/>
          </a:xfrm>
          <a:prstGeom prst="roundRect">
            <a:avLst>
              <a:gd name="adj" fmla="val 16667"/>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4" name="Text 22"/>
          <p:cNvSpPr/>
          <p:nvPr/>
        </p:nvSpPr>
        <p:spPr>
          <a:xfrm>
            <a:off x="4133088" y="4535424"/>
            <a:ext cx="4242816" cy="365760"/>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'without my ever having touched the grass': The poem's most physical, sensory image — and the only one in Section B. After 14 lines of visual precision, 'touched the grass' is suddenly tactile. The shift to touch is the poem's most explicit acknowledgment of what the observation has replaced.</a:t>
            </a:r>
            <a:endParaRPr lang="en-US" sz="9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30352"/>
          </a:xfrm>
          <a:prstGeom prst="rect">
            <a:avLst/>
          </a:prstGeom>
          <a:noFill/>
          <a:ln/>
        </p:spPr>
        <p:txBody>
          <a:bodyPr wrap="square" rtlCol="0" anchor="ctr"/>
          <a:lstStyle/>
          <a:p>
            <a:pPr indent="0" marL="0">
              <a:buNone/>
            </a:pPr>
            <a:r>
              <a:rPr lang="en-US" sz="1900" b="1" dirty="0">
                <a:solidFill>
                  <a:srgbClr val="0A1F0F"/>
                </a:solidFill>
                <a:latin typeface="Cambria" pitchFamily="34" charset="0"/>
                <a:ea typeface="Cambria" pitchFamily="34" charset="-122"/>
                <a:cs typeface="Cambria" pitchFamily="34" charset="-120"/>
              </a:rPr>
              <a:t>Poem 1 Annotated — Sound/Form Pass + Analysis to Thesis</a:t>
            </a:r>
            <a:endParaRPr lang="en-US" sz="1900" dirty="0"/>
          </a:p>
        </p:txBody>
      </p:sp>
      <p:sp>
        <p:nvSpPr>
          <p:cNvPr id="3" name="Shape 1"/>
          <p:cNvSpPr/>
          <p:nvPr/>
        </p:nvSpPr>
        <p:spPr>
          <a:xfrm>
            <a:off x="457200" y="768096"/>
            <a:ext cx="8229600" cy="0"/>
          </a:xfrm>
          <a:prstGeom prst="line">
            <a:avLst/>
          </a:prstGeom>
          <a:noFill/>
          <a:ln w="15240">
            <a:solidFill>
              <a:srgbClr val="C8DDD0"/>
            </a:solidFill>
            <a:prstDash val="solid"/>
          </a:ln>
        </p:spPr>
      </p:sp>
      <p:sp>
        <p:nvSpPr>
          <p:cNvPr id="4" name="Shape 2"/>
          <p:cNvSpPr/>
          <p:nvPr/>
        </p:nvSpPr>
        <p:spPr>
          <a:xfrm>
            <a:off x="457200" y="877824"/>
            <a:ext cx="3200400" cy="2651760"/>
          </a:xfrm>
          <a:prstGeom prst="roundRect">
            <a:avLst>
              <a:gd name="adj" fmla="val 2759"/>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024128"/>
            <a:ext cx="2834640" cy="2359152"/>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All autumn I have watched the geese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arrange themselves across the gray</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in patterns I have learned to name —</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vee, the skein, the lagging pair.</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note the angle of their flight,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precise meridian of their loss,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date on which the last one passed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beyond the treeline into dark.</a:t>
            </a:r>
            <a:endParaRPr lang="en-US" sz="1250" dirty="0"/>
          </a:p>
        </p:txBody>
      </p:sp>
      <p:sp>
        <p:nvSpPr>
          <p:cNvPr id="6" name="Shape 4"/>
          <p:cNvSpPr/>
          <p:nvPr/>
        </p:nvSpPr>
        <p:spPr>
          <a:xfrm>
            <a:off x="3822192" y="877824"/>
            <a:ext cx="4864608" cy="2651760"/>
          </a:xfrm>
          <a:prstGeom prst="roundRect">
            <a:avLst>
              <a:gd name="adj" fmla="val 2759"/>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3986784" y="950976"/>
            <a:ext cx="4535424" cy="274320"/>
          </a:xfrm>
          <a:prstGeom prst="rect">
            <a:avLst/>
          </a:prstGeom>
          <a:noFill/>
          <a:ln/>
        </p:spPr>
        <p:txBody>
          <a:bodyPr wrap="square" rtlCol="0" anchor="ctr"/>
          <a:lstStyle/>
          <a:p>
            <a:pPr indent="0" marL="0">
              <a:buNone/>
            </a:pPr>
            <a:r>
              <a:rPr lang="en-US" sz="1150" b="1" dirty="0">
                <a:solidFill>
                  <a:srgbClr val="0E6B8A"/>
                </a:solidFill>
                <a:latin typeface="Calibri" pitchFamily="34" charset="0"/>
                <a:ea typeface="Calibri" pitchFamily="34" charset="-122"/>
                <a:cs typeface="Calibri" pitchFamily="34" charset="-120"/>
              </a:rPr>
              <a:t>Layer 3 — Sound and Form Pass:</a:t>
            </a:r>
            <a:endParaRPr lang="en-US" sz="1150" dirty="0"/>
          </a:p>
        </p:txBody>
      </p:sp>
      <p:sp>
        <p:nvSpPr>
          <p:cNvPr id="8" name="Shape 6"/>
          <p:cNvSpPr/>
          <p:nvPr/>
        </p:nvSpPr>
        <p:spPr>
          <a:xfrm>
            <a:off x="3986784" y="1280160"/>
            <a:ext cx="4535424" cy="658368"/>
          </a:xfrm>
          <a:prstGeom prst="roundRect">
            <a:avLst>
              <a:gd name="adj" fmla="val 11111"/>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4133088" y="1316736"/>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Enjambment in Section A: Most lines in stanzas 1–2 enjamb: 'I have watched the geese / arrange themselves' — the geese keep moving across the line break, mirroring the speaker's tracking of their flight. The form performs the observation.</a:t>
            </a:r>
            <a:endParaRPr lang="en-US" sz="950" dirty="0"/>
          </a:p>
        </p:txBody>
      </p:sp>
      <p:sp>
        <p:nvSpPr>
          <p:cNvPr id="10" name="Shape 8"/>
          <p:cNvSpPr/>
          <p:nvPr/>
        </p:nvSpPr>
        <p:spPr>
          <a:xfrm>
            <a:off x="3986784" y="2011680"/>
            <a:ext cx="4535424" cy="658368"/>
          </a:xfrm>
          <a:prstGeom prst="roundRect">
            <a:avLst>
              <a:gd name="adj" fmla="val 11111"/>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133088" y="2048256"/>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End-stopped line 9: 'And yet I have not left this chair.' is fully end-stopped — period, complete. After the enjambment of everything before it, the full stop is a formal arrest. The form performs what the content declares: the speaker has stopped.</a:t>
            </a:r>
            <a:endParaRPr lang="en-US" sz="950" dirty="0"/>
          </a:p>
        </p:txBody>
      </p:sp>
      <p:sp>
        <p:nvSpPr>
          <p:cNvPr id="12" name="Shape 10"/>
          <p:cNvSpPr/>
          <p:nvPr/>
        </p:nvSpPr>
        <p:spPr>
          <a:xfrm>
            <a:off x="3986784" y="2743200"/>
            <a:ext cx="4535424" cy="658368"/>
          </a:xfrm>
          <a:prstGeom prst="roundRect">
            <a:avLst>
              <a:gd name="adj" fmla="val 11111"/>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4133088" y="2779776"/>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Consonance in Section A: The repeated 'arr-' sounds (arrange, patterns, pair) create a subtle pattern of ordered sound that reinforces the speaker's habit of categorizing. The sound performs the same cognitive move as the content.</a:t>
            </a:r>
            <a:endParaRPr lang="en-US" sz="950" dirty="0"/>
          </a:p>
        </p:txBody>
      </p:sp>
      <p:sp>
        <p:nvSpPr>
          <p:cNvPr id="14" name="Shape 12"/>
          <p:cNvSpPr/>
          <p:nvPr/>
        </p:nvSpPr>
        <p:spPr>
          <a:xfrm>
            <a:off x="457200" y="3657600"/>
            <a:ext cx="8229600" cy="1389888"/>
          </a:xfrm>
          <a:prstGeom prst="roundRect">
            <a:avLst>
              <a:gd name="adj" fmla="val 5263"/>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40080" y="3730752"/>
            <a:ext cx="7863840" cy="274320"/>
          </a:xfrm>
          <a:prstGeom prst="rect">
            <a:avLst/>
          </a:prstGeom>
          <a:noFill/>
          <a:ln/>
        </p:spPr>
        <p:txBody>
          <a:bodyPr wrap="square" rtlCol="0" anchor="ctr"/>
          <a:lstStyle/>
          <a:p>
            <a:pPr indent="0" marL="0">
              <a:buNone/>
            </a:pPr>
            <a:r>
              <a:rPr lang="en-US" sz="1150" b="1" dirty="0">
                <a:solidFill>
                  <a:srgbClr val="C47F17"/>
                </a:solidFill>
                <a:latin typeface="Calibri" pitchFamily="34" charset="0"/>
                <a:ea typeface="Calibri" pitchFamily="34" charset="-122"/>
                <a:cs typeface="Calibri" pitchFamily="34" charset="-120"/>
              </a:rPr>
              <a:t>Analysis synthesis — the thesis this annotation supports:</a:t>
            </a:r>
            <a:endParaRPr lang="en-US" sz="1150" dirty="0"/>
          </a:p>
        </p:txBody>
      </p:sp>
      <p:sp>
        <p:nvSpPr>
          <p:cNvPr id="16" name="Text 14"/>
          <p:cNvSpPr/>
          <p:nvPr/>
        </p:nvSpPr>
        <p:spPr>
          <a:xfrm>
            <a:off x="640080" y="4041648"/>
            <a:ext cx="7863840" cy="932688"/>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"Through its precise scientific diction and enjambed syntax that formally mirrors the geese's flight, 'The Observatory' constructs a speaker whose observational precision is presented as a form of mastery — until the structurally isolated ninth line, which the poem formally traps in the same immobility it names, reveals that the precision of Section A has been a substitute for the embodied engagement that the poem's final image names only when it is too late to claim."</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30352"/>
          </a:xfrm>
          <a:prstGeom prst="rect">
            <a:avLst/>
          </a:prstGeom>
          <a:noFill/>
          <a:ln/>
        </p:spPr>
        <p:txBody>
          <a:bodyPr wrap="square" rtlCol="0" anchor="ctr"/>
          <a:lstStyle/>
          <a:p>
            <a:pPr indent="0" marL="0">
              <a:buNone/>
            </a:pPr>
            <a:r>
              <a:rPr lang="en-US" sz="1900" b="1" dirty="0">
                <a:solidFill>
                  <a:srgbClr val="0A1F0F"/>
                </a:solidFill>
                <a:latin typeface="Cambria" pitchFamily="34" charset="0"/>
                <a:ea typeface="Cambria" pitchFamily="34" charset="-122"/>
                <a:cs typeface="Cambria" pitchFamily="34" charset="-120"/>
              </a:rPr>
              <a:t>Annotation Model — Poem 2: "The Lesson" (original poem)</a:t>
            </a:r>
            <a:endParaRPr lang="en-US" sz="1900" dirty="0"/>
          </a:p>
        </p:txBody>
      </p:sp>
      <p:sp>
        <p:nvSpPr>
          <p:cNvPr id="3" name="Shape 1"/>
          <p:cNvSpPr/>
          <p:nvPr/>
        </p:nvSpPr>
        <p:spPr>
          <a:xfrm>
            <a:off x="457200" y="768096"/>
            <a:ext cx="8229600" cy="0"/>
          </a:xfrm>
          <a:prstGeom prst="line">
            <a:avLst/>
          </a:prstGeom>
          <a:noFill/>
          <a:ln w="15240">
            <a:solidFill>
              <a:srgbClr val="C8DDD0"/>
            </a:solidFill>
            <a:prstDash val="solid"/>
          </a:ln>
        </p:spPr>
      </p:sp>
      <p:sp>
        <p:nvSpPr>
          <p:cNvPr id="4" name="Shape 2"/>
          <p:cNvSpPr/>
          <p:nvPr/>
        </p:nvSpPr>
        <p:spPr>
          <a:xfrm>
            <a:off x="457200" y="877824"/>
            <a:ext cx="4114800" cy="4133088"/>
          </a:xfrm>
          <a:prstGeom prst="roundRect">
            <a:avLst>
              <a:gd name="adj" fmla="val 1778"/>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024128"/>
            <a:ext cx="3749040" cy="3840480"/>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My father taught me chess at seven,</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drilling me on openings and end-games,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speaking of sacrifice and control</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as if they were the same thing.</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learned to think three moves ahead,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to see the board entire, to treat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each piece as leverage for a gain</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 piece could know it was producing.</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Now in this yellow kitchen I sit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holding the phone against my ear</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and listening to the silence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that has replaced his voice.</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know a hundred ways to win.</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Not one of them applies.</a:t>
            </a:r>
            <a:endParaRPr lang="en-US" sz="1250" dirty="0"/>
          </a:p>
        </p:txBody>
      </p:sp>
      <p:sp>
        <p:nvSpPr>
          <p:cNvPr id="6" name="Shape 4"/>
          <p:cNvSpPr/>
          <p:nvPr/>
        </p:nvSpPr>
        <p:spPr>
          <a:xfrm>
            <a:off x="4754880" y="877824"/>
            <a:ext cx="3931920" cy="4133088"/>
          </a:xfrm>
          <a:prstGeom prst="roundRect">
            <a:avLst>
              <a:gd name="adj" fmla="val 1860"/>
            </a:avLst>
          </a:prstGeom>
          <a:solidFill>
            <a:srgbClr val="F2F7F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4937760" y="950976"/>
            <a:ext cx="3566160" cy="274320"/>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First-read observations:</a:t>
            </a:r>
            <a:endParaRPr lang="en-US" sz="1200" dirty="0"/>
          </a:p>
        </p:txBody>
      </p:sp>
      <p:sp>
        <p:nvSpPr>
          <p:cNvPr id="8" name="Shape 6"/>
          <p:cNvSpPr/>
          <p:nvPr/>
        </p:nvSpPr>
        <p:spPr>
          <a:xfrm>
            <a:off x="4937760" y="1298448"/>
            <a:ext cx="3566160" cy="694944"/>
          </a:xfrm>
          <a:prstGeom prst="roundRect">
            <a:avLst>
              <a:gd name="adj" fmla="val 10526"/>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084064" y="1371600"/>
            <a:ext cx="3273552" cy="237744"/>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Overall register:</a:t>
            </a:r>
            <a:endParaRPr lang="en-US" sz="1100" dirty="0"/>
          </a:p>
        </p:txBody>
      </p:sp>
      <p:sp>
        <p:nvSpPr>
          <p:cNvPr id="10" name="Text 8"/>
          <p:cNvSpPr/>
          <p:nvPr/>
        </p:nvSpPr>
        <p:spPr>
          <a:xfrm>
            <a:off x="5084064" y="1627632"/>
            <a:ext cx="3273552" cy="329184"/>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Controlled, retrospective. The speaker is telling a story they have been holding for a long time. The chess vocabulary ('sacrifice,' 'control,' 'leverage') feels like a private language being unpacked.</a:t>
            </a:r>
            <a:endParaRPr lang="en-US" sz="950" dirty="0"/>
          </a:p>
        </p:txBody>
      </p:sp>
      <p:sp>
        <p:nvSpPr>
          <p:cNvPr id="11" name="Shape 9"/>
          <p:cNvSpPr/>
          <p:nvPr/>
        </p:nvSpPr>
        <p:spPr>
          <a:xfrm>
            <a:off x="4937760" y="2084832"/>
            <a:ext cx="3566160" cy="694944"/>
          </a:xfrm>
          <a:prstGeom prst="roundRect">
            <a:avLst>
              <a:gd name="adj" fmla="val 10526"/>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5084064" y="2157984"/>
            <a:ext cx="3273552" cy="237744"/>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Where something shifts:</a:t>
            </a:r>
            <a:endParaRPr lang="en-US" sz="1100" dirty="0"/>
          </a:p>
        </p:txBody>
      </p:sp>
      <p:sp>
        <p:nvSpPr>
          <p:cNvPr id="13" name="Text 11"/>
          <p:cNvSpPr/>
          <p:nvPr/>
        </p:nvSpPr>
        <p:spPr>
          <a:xfrm>
            <a:off x="5084064" y="2414016"/>
            <a:ext cx="3273552" cy="329184"/>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Line 9: 'Now in this yellow kitchen I sit' — the poem leaves the past tense and the chess lesson and arrives in the present. The sensory detail ('yellow') is the first image not related to chess.</a:t>
            </a:r>
            <a:endParaRPr lang="en-US" sz="950" dirty="0"/>
          </a:p>
        </p:txBody>
      </p:sp>
      <p:sp>
        <p:nvSpPr>
          <p:cNvPr id="14" name="Shape 12"/>
          <p:cNvSpPr/>
          <p:nvPr/>
        </p:nvSpPr>
        <p:spPr>
          <a:xfrm>
            <a:off x="4937760" y="2871216"/>
            <a:ext cx="3566160" cy="694944"/>
          </a:xfrm>
          <a:prstGeom prst="roundRect">
            <a:avLst>
              <a:gd name="adj" fmla="val 10526"/>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5084064" y="2944368"/>
            <a:ext cx="3273552" cy="237744"/>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Before/after sentence:</a:t>
            </a:r>
            <a:endParaRPr lang="en-US" sz="1100" dirty="0"/>
          </a:p>
        </p:txBody>
      </p:sp>
      <p:sp>
        <p:nvSpPr>
          <p:cNvPr id="16" name="Text 14"/>
          <p:cNvSpPr/>
          <p:nvPr/>
        </p:nvSpPr>
        <p:spPr>
          <a:xfrm>
            <a:off x="5084064" y="3200400"/>
            <a:ext cx="3273552" cy="329184"/>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'Before the shift, the speaker recounts a father's chess instruction as a form of life philosophy. After the shift, the speaker reveals (without stating) that the father is dead, and that the philosophy cannot address the specific loss.'</a:t>
            </a:r>
            <a:endParaRPr lang="en-US" sz="950" dirty="0"/>
          </a:p>
        </p:txBody>
      </p:sp>
      <p:sp>
        <p:nvSpPr>
          <p:cNvPr id="17" name="Shape 15"/>
          <p:cNvSpPr/>
          <p:nvPr/>
        </p:nvSpPr>
        <p:spPr>
          <a:xfrm>
            <a:off x="4937760" y="3657600"/>
            <a:ext cx="3566160" cy="694944"/>
          </a:xfrm>
          <a:prstGeom prst="roundRect">
            <a:avLst>
              <a:gd name="adj" fmla="val 10526"/>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084064" y="3730752"/>
            <a:ext cx="3273552" cy="237744"/>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What surprised me:</a:t>
            </a:r>
            <a:endParaRPr lang="en-US" sz="1100" dirty="0"/>
          </a:p>
        </p:txBody>
      </p:sp>
      <p:sp>
        <p:nvSpPr>
          <p:cNvPr id="19" name="Text 17"/>
          <p:cNvSpPr/>
          <p:nvPr/>
        </p:nvSpPr>
        <p:spPr>
          <a:xfrm>
            <a:off x="5084064" y="3986784"/>
            <a:ext cx="3273552" cy="329184"/>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The final two lines are the only complete sentences in the poem that do not refer to chess strategy — and they are the only ones that say directly that the speaker's knowledge has failed.</a:t>
            </a:r>
            <a:endParaRPr lang="en-US" sz="9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30352"/>
          </a:xfrm>
          <a:prstGeom prst="rect">
            <a:avLst/>
          </a:prstGeom>
          <a:noFill/>
          <a:ln/>
        </p:spPr>
        <p:txBody>
          <a:bodyPr wrap="square" rtlCol="0" anchor="ctr"/>
          <a:lstStyle/>
          <a:p>
            <a:pPr indent="0" marL="0">
              <a:buNone/>
            </a:pPr>
            <a:r>
              <a:rPr lang="en-US" sz="1900" b="1" dirty="0">
                <a:solidFill>
                  <a:srgbClr val="0A1F0F"/>
                </a:solidFill>
                <a:latin typeface="Cambria" pitchFamily="34" charset="0"/>
                <a:ea typeface="Cambria" pitchFamily="34" charset="-122"/>
                <a:cs typeface="Cambria" pitchFamily="34" charset="-120"/>
              </a:rPr>
              <a:t>Poem 2 Annotated — Structural Map + Diction Pass</a:t>
            </a:r>
            <a:endParaRPr lang="en-US" sz="1900" dirty="0"/>
          </a:p>
        </p:txBody>
      </p:sp>
      <p:sp>
        <p:nvSpPr>
          <p:cNvPr id="3" name="Shape 1"/>
          <p:cNvSpPr/>
          <p:nvPr/>
        </p:nvSpPr>
        <p:spPr>
          <a:xfrm>
            <a:off x="457200" y="768096"/>
            <a:ext cx="8229600" cy="0"/>
          </a:xfrm>
          <a:prstGeom prst="line">
            <a:avLst/>
          </a:prstGeom>
          <a:noFill/>
          <a:ln w="15240">
            <a:solidFill>
              <a:srgbClr val="C8DDD0"/>
            </a:solidFill>
            <a:prstDash val="solid"/>
          </a:ln>
        </p:spPr>
      </p:sp>
      <p:sp>
        <p:nvSpPr>
          <p:cNvPr id="4" name="Shape 2"/>
          <p:cNvSpPr/>
          <p:nvPr/>
        </p:nvSpPr>
        <p:spPr>
          <a:xfrm>
            <a:off x="457200" y="877824"/>
            <a:ext cx="3200400" cy="4133088"/>
          </a:xfrm>
          <a:prstGeom prst="roundRect">
            <a:avLst>
              <a:gd name="adj" fmla="val 2286"/>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024128"/>
            <a:ext cx="2834640" cy="3840480"/>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My father taught me chess at seven,</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drilling me on openings and end-games,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speaking of sacrifice and control</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as if they were the same thing.</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learned to think three moves ahead,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to see the board entire, to treat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each piece as leverage for a gain</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 piece could know it was producing.</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Now in this yellow kitchen I sit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holding the phone against my ear</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and listening to the silence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that has replaced his voice.</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know a hundred ways to win.</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Not one of them applies.</a:t>
            </a:r>
            <a:endParaRPr lang="en-US" sz="1250" dirty="0"/>
          </a:p>
        </p:txBody>
      </p:sp>
      <p:sp>
        <p:nvSpPr>
          <p:cNvPr id="6" name="Shape 4"/>
          <p:cNvSpPr/>
          <p:nvPr/>
        </p:nvSpPr>
        <p:spPr>
          <a:xfrm>
            <a:off x="3822192" y="877824"/>
            <a:ext cx="4864608" cy="4133088"/>
          </a:xfrm>
          <a:prstGeom prst="roundRect">
            <a:avLst>
              <a:gd name="adj" fmla="val 177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3986784" y="950976"/>
            <a:ext cx="4535424" cy="274320"/>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Layer 2 + 3 Annotations:</a:t>
            </a:r>
            <a:endParaRPr lang="en-US" sz="1150" dirty="0"/>
          </a:p>
        </p:txBody>
      </p:sp>
      <p:sp>
        <p:nvSpPr>
          <p:cNvPr id="8" name="Shape 6"/>
          <p:cNvSpPr/>
          <p:nvPr/>
        </p:nvSpPr>
        <p:spPr>
          <a:xfrm>
            <a:off x="3986784" y="1298448"/>
            <a:ext cx="4535424" cy="658368"/>
          </a:xfrm>
          <a:prstGeom prst="roundRect">
            <a:avLst>
              <a:gd name="adj" fmla="val 11111"/>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4133088" y="1335024"/>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Stanzas 1–2 (past tense):: Section A. The chess lesson as delivered in past tense — 'taught,' 'drilling,' 'learned.' The vocabulary is entirely from the chess domain: 'openings,' 'end-games,' 'sacrifice,' 'control,' 'leverage.' The entire section performs the father's lesson being applied to the speaker.</a:t>
            </a:r>
            <a:endParaRPr lang="en-US" sz="950" dirty="0"/>
          </a:p>
        </p:txBody>
      </p:sp>
      <p:sp>
        <p:nvSpPr>
          <p:cNvPr id="10" name="Shape 8"/>
          <p:cNvSpPr/>
          <p:nvPr/>
        </p:nvSpPr>
        <p:spPr>
          <a:xfrm>
            <a:off x="3986784" y="2048256"/>
            <a:ext cx="4535424" cy="658368"/>
          </a:xfrm>
          <a:prstGeom prst="roundRect">
            <a:avLst>
              <a:gd name="adj" fmla="val 11111"/>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133088" y="2084832"/>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'sacrifice and control / as if they were the same thing': The poem's most important diction moment. 'As if' signals the speaker's retrospective awareness that the lesson contained a confusion — sacrifice and control are not the same thing. The father taught them as equivalent; the poem knows they are not.</a:t>
            </a:r>
            <a:endParaRPr lang="en-US" sz="950" dirty="0"/>
          </a:p>
        </p:txBody>
      </p:sp>
      <p:sp>
        <p:nvSpPr>
          <p:cNvPr id="12" name="Shape 10"/>
          <p:cNvSpPr/>
          <p:nvPr/>
        </p:nvSpPr>
        <p:spPr>
          <a:xfrm>
            <a:off x="3986784" y="2798064"/>
            <a:ext cx="4535424" cy="658368"/>
          </a:xfrm>
          <a:prstGeom prst="roundRect">
            <a:avLst>
              <a:gd name="adj" fmla="val 11111"/>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4133088" y="2834640"/>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Line 9 — 'Now in this yellow kitchen': THE VOLTA. The first word is 'Now' — tense shift to present. The first image is 'yellow kitchen' — sensory, domestic, entirely outside the chess vocabulary. The speaker has left the lesson and arrived in grief.</a:t>
            </a:r>
            <a:endParaRPr lang="en-US" sz="950" dirty="0"/>
          </a:p>
        </p:txBody>
      </p:sp>
      <p:sp>
        <p:nvSpPr>
          <p:cNvPr id="14" name="Shape 12"/>
          <p:cNvSpPr/>
          <p:nvPr/>
        </p:nvSpPr>
        <p:spPr>
          <a:xfrm>
            <a:off x="3986784" y="3547872"/>
            <a:ext cx="4535424" cy="658368"/>
          </a:xfrm>
          <a:prstGeom prst="roundRect">
            <a:avLst>
              <a:gd name="adj" fmla="val 11111"/>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4133088" y="3584448"/>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'listening to the silence / that has replaced his voice': The only sentence in the poem that names death without naming it. 'Replaced his voice' — the word 'replaced' carries the logic of chess (pieces replaced by other pieces) but the vehicle is loss. The chess vocabulary is now being used to describe what it cannot explain.</a:t>
            </a:r>
            <a:endParaRPr lang="en-US" sz="950" dirty="0"/>
          </a:p>
        </p:txBody>
      </p:sp>
      <p:sp>
        <p:nvSpPr>
          <p:cNvPr id="16" name="Shape 14"/>
          <p:cNvSpPr/>
          <p:nvPr/>
        </p:nvSpPr>
        <p:spPr>
          <a:xfrm>
            <a:off x="3986784" y="4297680"/>
            <a:ext cx="4535424" cy="658368"/>
          </a:xfrm>
          <a:prstGeom prst="roundRect">
            <a:avLst>
              <a:gd name="adj" fmla="val 11111"/>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4133088" y="4334256"/>
            <a:ext cx="4242816" cy="58521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Lines 14–15: 'I know a hundred ways to win. / Not one of them applies.': The secondary volta — the poem's explicit statement of the lesson's failure. Two complete, simple sentences after the enjambed complexity of everything before them. The formal simplicity enacts the plainness of the conclusion the speaker has reached.</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Learning Objectives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dirty="0">
                <a:solidFill>
                  <a:srgbClr val="5A7A65"/>
                </a:solidFill>
                <a:latin typeface="Calibri" pitchFamily="34" charset="0"/>
                <a:ea typeface="Calibri" pitchFamily="34" charset="-122"/>
                <a:cs typeface="Calibri" pitchFamily="34" charset="-120"/>
              </a:rPr>
              <a:t>By the end of this lesson, students will be able to:</a:t>
            </a:r>
            <a:endParaRPr lang="en-US" sz="1350" dirty="0"/>
          </a:p>
        </p:txBody>
      </p:sp>
      <p:sp>
        <p:nvSpPr>
          <p:cNvPr id="5" name="Shape 3"/>
          <p:cNvSpPr/>
          <p:nvPr/>
        </p:nvSpPr>
        <p:spPr>
          <a:xfrm>
            <a:off x="457200" y="1490472"/>
            <a:ext cx="274320" cy="274320"/>
          </a:xfrm>
          <a:prstGeom prst="ellipse">
            <a:avLst/>
          </a:prstGeom>
          <a:solidFill>
            <a:srgbClr val="2D6A4F"/>
          </a:solidFill>
          <a:ln w="12700">
            <a:solidFill>
              <a:srgbClr val="2D6A4F"/>
            </a:solidFill>
            <a:prstDash val="solid"/>
          </a:ln>
        </p:spPr>
      </p:sp>
      <p:sp>
        <p:nvSpPr>
          <p:cNvPr id="6" name="Text 4"/>
          <p:cNvSpPr/>
          <p:nvPr/>
        </p:nvSpPr>
        <p:spPr>
          <a:xfrm>
            <a:off x="457200" y="1490472"/>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77824" y="1408176"/>
            <a:ext cx="7808976" cy="457200"/>
          </a:xfrm>
          <a:prstGeom prst="rect">
            <a:avLst/>
          </a:prstGeom>
          <a:noFill/>
          <a:ln/>
        </p:spPr>
        <p:txBody>
          <a:bodyPr wrap="square" rtlCol="0" anchor="ctr"/>
          <a:lstStyle/>
          <a:p>
            <a:pPr indent="0" marL="0">
              <a:buNone/>
            </a:pPr>
            <a:r>
              <a:rPr lang="en-US" sz="1300" dirty="0">
                <a:solidFill>
                  <a:srgbClr val="1C3424"/>
                </a:solidFill>
                <a:latin typeface="Calibri" pitchFamily="34" charset="0"/>
                <a:ea typeface="Calibri" pitchFamily="34" charset="-122"/>
                <a:cs typeface="Calibri" pitchFamily="34" charset="-120"/>
              </a:rPr>
              <a:t>Locate the volta in any poem — formal or free verse — and describe precisely what shifts at that structural turn</a:t>
            </a:r>
            <a:endParaRPr lang="en-US" sz="1300" dirty="0"/>
          </a:p>
        </p:txBody>
      </p:sp>
      <p:sp>
        <p:nvSpPr>
          <p:cNvPr id="8" name="Shape 6"/>
          <p:cNvSpPr/>
          <p:nvPr/>
        </p:nvSpPr>
        <p:spPr>
          <a:xfrm>
            <a:off x="457200" y="2157984"/>
            <a:ext cx="274320" cy="274320"/>
          </a:xfrm>
          <a:prstGeom prst="ellipse">
            <a:avLst/>
          </a:prstGeom>
          <a:solidFill>
            <a:srgbClr val="2D6A4F"/>
          </a:solidFill>
          <a:ln w="12700">
            <a:solidFill>
              <a:srgbClr val="2D6A4F"/>
            </a:solidFill>
            <a:prstDash val="solid"/>
          </a:ln>
        </p:spPr>
      </p:sp>
      <p:sp>
        <p:nvSpPr>
          <p:cNvPr id="9" name="Text 7"/>
          <p:cNvSpPr/>
          <p:nvPr/>
        </p:nvSpPr>
        <p:spPr>
          <a:xfrm>
            <a:off x="457200" y="2157984"/>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77824" y="2075688"/>
            <a:ext cx="7808976" cy="457200"/>
          </a:xfrm>
          <a:prstGeom prst="rect">
            <a:avLst/>
          </a:prstGeom>
          <a:noFill/>
          <a:ln/>
        </p:spPr>
        <p:txBody>
          <a:bodyPr wrap="square" rtlCol="0" anchor="ctr"/>
          <a:lstStyle/>
          <a:p>
            <a:pPr indent="0" marL="0">
              <a:buNone/>
            </a:pPr>
            <a:r>
              <a:rPr lang="en-US" sz="1300" dirty="0">
                <a:solidFill>
                  <a:srgbClr val="1C3424"/>
                </a:solidFill>
                <a:latin typeface="Calibri" pitchFamily="34" charset="0"/>
                <a:ea typeface="Calibri" pitchFamily="34" charset="-122"/>
                <a:cs typeface="Calibri" pitchFamily="34" charset="-120"/>
              </a:rPr>
              <a:t>Apply the volta-first reading protocol: structural map before annotation, paraphrase as scaffolding, analysis of how language enacts rather than describes meaning</a:t>
            </a:r>
            <a:endParaRPr lang="en-US" sz="1300" dirty="0"/>
          </a:p>
        </p:txBody>
      </p:sp>
      <p:sp>
        <p:nvSpPr>
          <p:cNvPr id="11" name="Shape 9"/>
          <p:cNvSpPr/>
          <p:nvPr/>
        </p:nvSpPr>
        <p:spPr>
          <a:xfrm>
            <a:off x="457200" y="2825496"/>
            <a:ext cx="274320" cy="274320"/>
          </a:xfrm>
          <a:prstGeom prst="ellipse">
            <a:avLst/>
          </a:prstGeom>
          <a:solidFill>
            <a:srgbClr val="2D6A4F"/>
          </a:solidFill>
          <a:ln w="12700">
            <a:solidFill>
              <a:srgbClr val="2D6A4F"/>
            </a:solidFill>
            <a:prstDash val="solid"/>
          </a:ln>
        </p:spPr>
      </p:sp>
      <p:sp>
        <p:nvSpPr>
          <p:cNvPr id="12" name="Text 10"/>
          <p:cNvSpPr/>
          <p:nvPr/>
        </p:nvSpPr>
        <p:spPr>
          <a:xfrm>
            <a:off x="457200" y="2825496"/>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77824" y="2743200"/>
            <a:ext cx="7808976" cy="457200"/>
          </a:xfrm>
          <a:prstGeom prst="rect">
            <a:avLst/>
          </a:prstGeom>
          <a:noFill/>
          <a:ln/>
        </p:spPr>
        <p:txBody>
          <a:bodyPr wrap="square" rtlCol="0" anchor="ctr"/>
          <a:lstStyle/>
          <a:p>
            <a:pPr indent="0" marL="0">
              <a:buNone/>
            </a:pPr>
            <a:r>
              <a:rPr lang="en-US" sz="1300" dirty="0">
                <a:solidFill>
                  <a:srgbClr val="1C3424"/>
                </a:solidFill>
                <a:latin typeface="Calibri" pitchFamily="34" charset="0"/>
                <a:ea typeface="Calibri" pitchFamily="34" charset="-122"/>
                <a:cs typeface="Calibri" pitchFamily="34" charset="-120"/>
              </a:rPr>
              <a:t>Make at least three targeted annotation passes: structural shifts, diction/imagery, and sound/form departures — each looking for one specific category</a:t>
            </a:r>
            <a:endParaRPr lang="en-US" sz="1300" dirty="0"/>
          </a:p>
        </p:txBody>
      </p:sp>
      <p:sp>
        <p:nvSpPr>
          <p:cNvPr id="14" name="Shape 12"/>
          <p:cNvSpPr/>
          <p:nvPr/>
        </p:nvSpPr>
        <p:spPr>
          <a:xfrm>
            <a:off x="457200" y="3493008"/>
            <a:ext cx="274320" cy="274320"/>
          </a:xfrm>
          <a:prstGeom prst="ellipse">
            <a:avLst/>
          </a:prstGeom>
          <a:solidFill>
            <a:srgbClr val="2D6A4F"/>
          </a:solidFill>
          <a:ln w="12700">
            <a:solidFill>
              <a:srgbClr val="2D6A4F"/>
            </a:solidFill>
            <a:prstDash val="solid"/>
          </a:ln>
        </p:spPr>
      </p:sp>
      <p:sp>
        <p:nvSpPr>
          <p:cNvPr id="15" name="Text 13"/>
          <p:cNvSpPr/>
          <p:nvPr/>
        </p:nvSpPr>
        <p:spPr>
          <a:xfrm>
            <a:off x="457200" y="3493008"/>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77824" y="3410712"/>
            <a:ext cx="7808976" cy="457200"/>
          </a:xfrm>
          <a:prstGeom prst="rect">
            <a:avLst/>
          </a:prstGeom>
          <a:noFill/>
          <a:ln/>
        </p:spPr>
        <p:txBody>
          <a:bodyPr wrap="square" rtlCol="0" anchor="ctr"/>
          <a:lstStyle/>
          <a:p>
            <a:pPr indent="0" marL="0">
              <a:buNone/>
            </a:pPr>
            <a:r>
              <a:rPr lang="en-US" sz="1300" dirty="0">
                <a:solidFill>
                  <a:srgbClr val="1C3424"/>
                </a:solidFill>
                <a:latin typeface="Calibri" pitchFamily="34" charset="0"/>
                <a:ea typeface="Calibri" pitchFamily="34" charset="-122"/>
                <a:cs typeface="Calibri" pitchFamily="34" charset="-120"/>
              </a:rPr>
              <a:t>Write one sentence of literary analysis about a specific image that explains what it enacts or implies — not just what it literally depicts</a:t>
            </a:r>
            <a:endParaRPr lang="en-US" sz="1300" dirty="0"/>
          </a:p>
        </p:txBody>
      </p:sp>
      <p:sp>
        <p:nvSpPr>
          <p:cNvPr id="17" name="Shape 15"/>
          <p:cNvSpPr/>
          <p:nvPr/>
        </p:nvSpPr>
        <p:spPr>
          <a:xfrm>
            <a:off x="457200" y="4160520"/>
            <a:ext cx="274320" cy="274320"/>
          </a:xfrm>
          <a:prstGeom prst="ellipse">
            <a:avLst/>
          </a:prstGeom>
          <a:solidFill>
            <a:srgbClr val="2D6A4F"/>
          </a:solidFill>
          <a:ln w="12700">
            <a:solidFill>
              <a:srgbClr val="2D6A4F"/>
            </a:solidFill>
            <a:prstDash val="solid"/>
          </a:ln>
        </p:spPr>
      </p:sp>
      <p:sp>
        <p:nvSpPr>
          <p:cNvPr id="18" name="Text 16"/>
          <p:cNvSpPr/>
          <p:nvPr/>
        </p:nvSpPr>
        <p:spPr>
          <a:xfrm>
            <a:off x="457200" y="4160520"/>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77824" y="4078224"/>
            <a:ext cx="7808976" cy="457200"/>
          </a:xfrm>
          <a:prstGeom prst="rect">
            <a:avLst/>
          </a:prstGeom>
          <a:noFill/>
          <a:ln/>
        </p:spPr>
        <p:txBody>
          <a:bodyPr wrap="square" rtlCol="0" anchor="ctr"/>
          <a:lstStyle/>
          <a:p>
            <a:pPr indent="0" marL="0">
              <a:buNone/>
            </a:pPr>
            <a:r>
              <a:rPr lang="en-US" sz="1300" dirty="0">
                <a:solidFill>
                  <a:srgbClr val="1C3424"/>
                </a:solidFill>
                <a:latin typeface="Calibri" pitchFamily="34" charset="0"/>
                <a:ea typeface="Calibri" pitchFamily="34" charset="-122"/>
                <a:cs typeface="Calibri" pitchFamily="34" charset="-120"/>
              </a:rPr>
              <a:t>Identify the specific difference between a paraphrase sentence and an analysis sentence about the same line — and revise one into the other</a:t>
            </a:r>
            <a:endParaRPr lang="en-US" sz="1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30352"/>
          </a:xfrm>
          <a:prstGeom prst="rect">
            <a:avLst/>
          </a:prstGeom>
          <a:noFill/>
          <a:ln/>
        </p:spPr>
        <p:txBody>
          <a:bodyPr wrap="square" rtlCol="0" anchor="ctr"/>
          <a:lstStyle/>
          <a:p>
            <a:pPr indent="0" marL="0">
              <a:buNone/>
            </a:pPr>
            <a:r>
              <a:rPr lang="en-US" sz="1900" b="1" dirty="0">
                <a:solidFill>
                  <a:srgbClr val="0A1F0F"/>
                </a:solidFill>
                <a:latin typeface="Cambria" pitchFamily="34" charset="0"/>
                <a:ea typeface="Cambria" pitchFamily="34" charset="-122"/>
                <a:cs typeface="Cambria" pitchFamily="34" charset="-120"/>
              </a:rPr>
              <a:t>Poem 2 Annotated — Layer 4 + Analysis Synthesis</a:t>
            </a:r>
            <a:endParaRPr lang="en-US" sz="1900" dirty="0"/>
          </a:p>
        </p:txBody>
      </p:sp>
      <p:sp>
        <p:nvSpPr>
          <p:cNvPr id="3" name="Shape 1"/>
          <p:cNvSpPr/>
          <p:nvPr/>
        </p:nvSpPr>
        <p:spPr>
          <a:xfrm>
            <a:off x="457200" y="768096"/>
            <a:ext cx="8229600" cy="0"/>
          </a:xfrm>
          <a:prstGeom prst="line">
            <a:avLst/>
          </a:prstGeom>
          <a:noFill/>
          <a:ln w="15240">
            <a:solidFill>
              <a:srgbClr val="C8DDD0"/>
            </a:solidFill>
            <a:prstDash val="solid"/>
          </a:ln>
        </p:spPr>
      </p:sp>
      <p:sp>
        <p:nvSpPr>
          <p:cNvPr id="4" name="Shape 2"/>
          <p:cNvSpPr/>
          <p:nvPr/>
        </p:nvSpPr>
        <p:spPr>
          <a:xfrm>
            <a:off x="457200" y="877824"/>
            <a:ext cx="3200400" cy="2377440"/>
          </a:xfrm>
          <a:prstGeom prst="roundRect">
            <a:avLst>
              <a:gd name="adj" fmla="val 3077"/>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024128"/>
            <a:ext cx="2834640" cy="2084832"/>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no piece could know it was producing.</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Now in this yellow kitchen I sit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holding the phone against my ear</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and listening to the silence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that has replaced his voice.</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know a hundred ways to win.</a:t>
            </a:r>
            <a:endParaRPr lang="en-US" sz="1250" dirty="0"/>
          </a:p>
        </p:txBody>
      </p:sp>
      <p:sp>
        <p:nvSpPr>
          <p:cNvPr id="6" name="Shape 4"/>
          <p:cNvSpPr/>
          <p:nvPr/>
        </p:nvSpPr>
        <p:spPr>
          <a:xfrm>
            <a:off x="3822192" y="877824"/>
            <a:ext cx="4864608" cy="2377440"/>
          </a:xfrm>
          <a:prstGeom prst="roundRect">
            <a:avLst>
              <a:gd name="adj" fmla="val 3077"/>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3986784" y="950976"/>
            <a:ext cx="4535424" cy="274320"/>
          </a:xfrm>
          <a:prstGeom prst="rect">
            <a:avLst/>
          </a:prstGeom>
          <a:noFill/>
          <a:ln/>
        </p:spPr>
        <p:txBody>
          <a:bodyPr wrap="square" rtlCol="0" anchor="ctr"/>
          <a:lstStyle/>
          <a:p>
            <a:pPr indent="0" marL="0">
              <a:buNone/>
            </a:pPr>
            <a:r>
              <a:rPr lang="en-US" sz="1150" b="1" dirty="0">
                <a:solidFill>
                  <a:srgbClr val="4A1D96"/>
                </a:solidFill>
                <a:latin typeface="Calibri" pitchFamily="34" charset="0"/>
                <a:ea typeface="Calibri" pitchFamily="34" charset="-122"/>
                <a:cs typeface="Calibri" pitchFamily="34" charset="-120"/>
              </a:rPr>
              <a:t>Layer 4 — What the poem implies but does not state:</a:t>
            </a:r>
            <a:endParaRPr lang="en-US" sz="1150" dirty="0"/>
          </a:p>
        </p:txBody>
      </p:sp>
      <p:sp>
        <p:nvSpPr>
          <p:cNvPr id="8" name="Shape 6"/>
          <p:cNvSpPr/>
          <p:nvPr/>
        </p:nvSpPr>
        <p:spPr>
          <a:xfrm>
            <a:off x="3986784" y="1280160"/>
            <a:ext cx="4535424" cy="566928"/>
          </a:xfrm>
          <a:prstGeom prst="roundRect">
            <a:avLst>
              <a:gd name="adj" fmla="val 12903"/>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4133088" y="1316736"/>
            <a:ext cx="4242816" cy="49377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The chess vocabulary in Section A performs the father's lesson — but by Section B, the same vocabulary ('replaced,' 'applies') has been repurposed to describe experiences the chess framework was never designed for. The poem's form argument: the father's lesson was a framework that works for chess and fails for grief.</a:t>
            </a:r>
            <a:endParaRPr lang="en-US" sz="950" dirty="0"/>
          </a:p>
        </p:txBody>
      </p:sp>
      <p:sp>
        <p:nvSpPr>
          <p:cNvPr id="10" name="Shape 8"/>
          <p:cNvSpPr/>
          <p:nvPr/>
        </p:nvSpPr>
        <p:spPr>
          <a:xfrm>
            <a:off x="3986784" y="1920240"/>
            <a:ext cx="4535424" cy="566928"/>
          </a:xfrm>
          <a:prstGeom prst="roundRect">
            <a:avLst>
              <a:gd name="adj" fmla="val 12903"/>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133088" y="1956816"/>
            <a:ext cx="4242816" cy="49377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The poem never says the father is dead. The death is entirely implicit — 'the silence / that has replaced his voice.' This withholding is not a gap in the poem; it is a formal choice. By not naming the death, the poem enacts the speaker's relationship to it: they cannot yet say it directly.</a:t>
            </a:r>
            <a:endParaRPr lang="en-US" sz="950" dirty="0"/>
          </a:p>
        </p:txBody>
      </p:sp>
      <p:sp>
        <p:nvSpPr>
          <p:cNvPr id="12" name="Shape 10"/>
          <p:cNvSpPr/>
          <p:nvPr/>
        </p:nvSpPr>
        <p:spPr>
          <a:xfrm>
            <a:off x="3986784" y="2560320"/>
            <a:ext cx="4535424" cy="566928"/>
          </a:xfrm>
          <a:prstGeom prst="roundRect">
            <a:avLst>
              <a:gd name="adj" fmla="val 1290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4133088" y="2596896"/>
            <a:ext cx="4242816" cy="493776"/>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The final two lines abandon the chess vocabulary entirely for the first time. The speaker says 'I know a hundred ways to win' — chess language — and then 'Not one of them applies' — not chess language at all. The transition from the familiar framework to its failure happens in two sentences.</a:t>
            </a:r>
            <a:endParaRPr lang="en-US" sz="950" dirty="0"/>
          </a:p>
        </p:txBody>
      </p:sp>
      <p:sp>
        <p:nvSpPr>
          <p:cNvPr id="14" name="Shape 12"/>
          <p:cNvSpPr/>
          <p:nvPr/>
        </p:nvSpPr>
        <p:spPr>
          <a:xfrm>
            <a:off x="457200" y="3364992"/>
            <a:ext cx="8229600" cy="1682496"/>
          </a:xfrm>
          <a:prstGeom prst="roundRect">
            <a:avLst>
              <a:gd name="adj" fmla="val 4348"/>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40080" y="3438144"/>
            <a:ext cx="7863840" cy="274320"/>
          </a:xfrm>
          <a:prstGeom prst="rect">
            <a:avLst/>
          </a:prstGeom>
          <a:noFill/>
          <a:ln/>
        </p:spPr>
        <p:txBody>
          <a:bodyPr wrap="square" rtlCol="0" anchor="ctr"/>
          <a:lstStyle/>
          <a:p>
            <a:pPr indent="0" marL="0">
              <a:buNone/>
            </a:pPr>
            <a:r>
              <a:rPr lang="en-US" sz="1150" b="1" dirty="0">
                <a:solidFill>
                  <a:srgbClr val="C47F17"/>
                </a:solidFill>
                <a:latin typeface="Calibri" pitchFamily="34" charset="0"/>
                <a:ea typeface="Calibri" pitchFamily="34" charset="-122"/>
                <a:cs typeface="Calibri" pitchFamily="34" charset="-120"/>
              </a:rPr>
              <a:t>Analysis synthesis — the thesis this annotation supports:</a:t>
            </a:r>
            <a:endParaRPr lang="en-US" sz="1150" dirty="0"/>
          </a:p>
        </p:txBody>
      </p:sp>
      <p:sp>
        <p:nvSpPr>
          <p:cNvPr id="16" name="Text 14"/>
          <p:cNvSpPr/>
          <p:nvPr/>
        </p:nvSpPr>
        <p:spPr>
          <a:xfrm>
            <a:off x="640080" y="3749040"/>
            <a:ext cx="7863840" cy="1207008"/>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"By populating its first two stanzas entirely with the chess vocabulary of the father's lesson, 'The Lesson' makes that framework the reader's only available language for the poem's events — until the volta imports a yellow kitchen and a silence, and the poem's final lines test the framework explicitly against its own failure. The formal move is precise: the poem teaches the reader the same lesson the father taught the speaker, and then demonstrates that neither lesson was sufficient for this."</a:t>
            </a:r>
            <a:endParaRPr lang="en-US" sz="11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The Paraphrase-to-Analysis Bridge: The Single Move That Changes Everything</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Between 'what the poem says' and 'what the poem does' there is one specific cognitive step. Students who make it consistently write analysis. Students who don't write paraphrase.</a:t>
            </a:r>
            <a:endParaRPr lang="en-US" sz="1400" dirty="0"/>
          </a:p>
        </p:txBody>
      </p:sp>
      <p:sp>
        <p:nvSpPr>
          <p:cNvPr id="5" name="Shape 3"/>
          <p:cNvSpPr/>
          <p:nvPr/>
        </p:nvSpPr>
        <p:spPr>
          <a:xfrm>
            <a:off x="457200" y="1508760"/>
            <a:ext cx="8229600" cy="566928"/>
          </a:xfrm>
          <a:prstGeom prst="roundRect">
            <a:avLst>
              <a:gd name="adj" fmla="val 12903"/>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618488"/>
            <a:ext cx="7863840" cy="36576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move: ask 'what does this choice accomplish that a different choice would not?' — then answer in a sentence that could not have been written without reading THIS poem.</a:t>
            </a:r>
            <a:endParaRPr lang="en-US" sz="1350" dirty="0"/>
          </a:p>
        </p:txBody>
      </p:sp>
      <p:sp>
        <p:nvSpPr>
          <p:cNvPr id="7" name="Shape 5"/>
          <p:cNvSpPr/>
          <p:nvPr/>
        </p:nvSpPr>
        <p:spPr>
          <a:xfrm>
            <a:off x="457200" y="2176272"/>
            <a:ext cx="8229600" cy="1261872"/>
          </a:xfrm>
          <a:prstGeom prst="roundRect">
            <a:avLst>
              <a:gd name="adj" fmla="val 5797"/>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249424"/>
            <a:ext cx="7863840" cy="475488"/>
          </a:xfrm>
          <a:prstGeom prst="rect">
            <a:avLst/>
          </a:prstGeom>
          <a:noFill/>
          <a:ln/>
        </p:spPr>
        <p:txBody>
          <a:bodyPr wrap="square" rtlCol="0" anchor="ctr"/>
          <a:lstStyle/>
          <a:p>
            <a:pPr indent="0" marL="0">
              <a:buNone/>
            </a:pPr>
            <a:r>
              <a:rPr lang="en-US" sz="1050" i="1" dirty="0">
                <a:solidFill>
                  <a:srgbClr val="1C3424"/>
                </a:solidFill>
                <a:latin typeface="Calibri" pitchFamily="34" charset="0"/>
                <a:ea typeface="Calibri" pitchFamily="34" charset="-122"/>
                <a:cs typeface="Calibri" pitchFamily="34" charset="-120"/>
              </a:rPr>
              <a:t>Paraphrase → Analysis: 'The speaker describes geese flying in formation, which shows that the speaker is watching nature carefully.'</a:t>
            </a:r>
            <a:endParaRPr lang="en-US" sz="1050" dirty="0"/>
          </a:p>
        </p:txBody>
      </p:sp>
      <p:sp>
        <p:nvSpPr>
          <p:cNvPr id="9" name="Shape 7"/>
          <p:cNvSpPr/>
          <p:nvPr/>
        </p:nvSpPr>
        <p:spPr>
          <a:xfrm>
            <a:off x="640080" y="2743200"/>
            <a:ext cx="7863840" cy="182880"/>
          </a:xfrm>
          <a:prstGeom prst="roundRect">
            <a:avLst>
              <a:gd name="adj" fmla="val 4000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804672" y="2779776"/>
            <a:ext cx="7534656" cy="128016"/>
          </a:xfrm>
          <a:prstGeom prst="rect">
            <a:avLst/>
          </a:prstGeom>
          <a:noFill/>
          <a:ln/>
        </p:spPr>
        <p:txBody>
          <a:bodyPr wrap="square" rtlCol="0" anchor="ctr"/>
          <a:lstStyle/>
          <a:p>
            <a:pPr indent="0" marL="0">
              <a:buNone/>
            </a:pPr>
            <a:r>
              <a:rPr lang="en-US" sz="950" i="1" dirty="0">
                <a:solidFill>
                  <a:srgbClr val="B45309"/>
                </a:solidFill>
                <a:latin typeface="Calibri" pitchFamily="34" charset="0"/>
                <a:ea typeface="Calibri" pitchFamily="34" charset="-122"/>
                <a:cs typeface="Calibri" pitchFamily="34" charset="-120"/>
              </a:rPr>
              <a:t>Bridge: Ask: what does this choice (precision of natural observation using technical vocabulary) accomplish that a general description of geese would not?</a:t>
            </a:r>
            <a:endParaRPr lang="en-US" sz="950" dirty="0"/>
          </a:p>
        </p:txBody>
      </p:sp>
      <p:sp>
        <p:nvSpPr>
          <p:cNvPr id="11" name="Text 9"/>
          <p:cNvSpPr/>
          <p:nvPr/>
        </p:nvSpPr>
        <p:spPr>
          <a:xfrm>
            <a:off x="640080" y="2962656"/>
            <a:ext cx="7863840" cy="457200"/>
          </a:xfrm>
          <a:prstGeom prst="rect">
            <a:avLst/>
          </a:prstGeom>
          <a:noFill/>
          <a:ln/>
        </p:spPr>
        <p:txBody>
          <a:bodyPr wrap="square" rtlCol="0" anchor="ctr"/>
          <a:lstStyle/>
          <a:p>
            <a:pPr indent="0" marL="0">
              <a:buNone/>
            </a:pPr>
            <a:r>
              <a:rPr lang="en-US" sz="1050" b="1" i="1" dirty="0">
                <a:solidFill>
                  <a:srgbClr val="2D6A4F"/>
                </a:solidFill>
                <a:latin typeface="Calibri" pitchFamily="34" charset="0"/>
                <a:ea typeface="Calibri" pitchFamily="34" charset="-122"/>
                <a:cs typeface="Calibri" pitchFamily="34" charset="-120"/>
              </a:rPr>
              <a:t>Analysis: 'The speaker's recourse to the technical vocabulary of birdwatching — 'skein,' 'meridian' — converts an emotional experience into a scientific one, performing the cognitive habit of classification that the volta identifies as the speaker's primary defense against feeling.'</a:t>
            </a:r>
            <a:endParaRPr lang="en-US" sz="1050" dirty="0"/>
          </a:p>
        </p:txBody>
      </p:sp>
      <p:sp>
        <p:nvSpPr>
          <p:cNvPr id="12" name="Shape 10"/>
          <p:cNvSpPr/>
          <p:nvPr/>
        </p:nvSpPr>
        <p:spPr>
          <a:xfrm>
            <a:off x="457200" y="3547872"/>
            <a:ext cx="8229600" cy="1261872"/>
          </a:xfrm>
          <a:prstGeom prst="roundRect">
            <a:avLst>
              <a:gd name="adj" fmla="val 579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3621024"/>
            <a:ext cx="7863840" cy="475488"/>
          </a:xfrm>
          <a:prstGeom prst="rect">
            <a:avLst/>
          </a:prstGeom>
          <a:noFill/>
          <a:ln/>
        </p:spPr>
        <p:txBody>
          <a:bodyPr wrap="square" rtlCol="0" anchor="ctr"/>
          <a:lstStyle/>
          <a:p>
            <a:pPr indent="0" marL="0">
              <a:buNone/>
            </a:pPr>
            <a:r>
              <a:rPr lang="en-US" sz="1050" i="1" dirty="0">
                <a:solidFill>
                  <a:srgbClr val="1C3424"/>
                </a:solidFill>
                <a:latin typeface="Calibri" pitchFamily="34" charset="0"/>
                <a:ea typeface="Calibri" pitchFamily="34" charset="-122"/>
                <a:cs typeface="Calibri" pitchFamily="34" charset="-120"/>
              </a:rPr>
              <a:t>Paraphrase → Analysis: 'In line 9, the speaker admits they have not moved from the chair, which shows they are passive.'</a:t>
            </a:r>
            <a:endParaRPr lang="en-US" sz="1050" dirty="0"/>
          </a:p>
        </p:txBody>
      </p:sp>
      <p:sp>
        <p:nvSpPr>
          <p:cNvPr id="14" name="Shape 12"/>
          <p:cNvSpPr/>
          <p:nvPr/>
        </p:nvSpPr>
        <p:spPr>
          <a:xfrm>
            <a:off x="640080" y="4114800"/>
            <a:ext cx="7863840" cy="182880"/>
          </a:xfrm>
          <a:prstGeom prst="roundRect">
            <a:avLst>
              <a:gd name="adj" fmla="val 4000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804672" y="4151376"/>
            <a:ext cx="7534656" cy="128016"/>
          </a:xfrm>
          <a:prstGeom prst="rect">
            <a:avLst/>
          </a:prstGeom>
          <a:noFill/>
          <a:ln/>
        </p:spPr>
        <p:txBody>
          <a:bodyPr wrap="square" rtlCol="0" anchor="ctr"/>
          <a:lstStyle/>
          <a:p>
            <a:pPr indent="0" marL="0">
              <a:buNone/>
            </a:pPr>
            <a:r>
              <a:rPr lang="en-US" sz="950" i="1" dirty="0">
                <a:solidFill>
                  <a:srgbClr val="B45309"/>
                </a:solidFill>
                <a:latin typeface="Calibri" pitchFamily="34" charset="0"/>
                <a:ea typeface="Calibri" pitchFamily="34" charset="-122"/>
                <a:cs typeface="Calibri" pitchFamily="34" charset="-120"/>
              </a:rPr>
              <a:t>Bridge: Ask: what does the formal isolation of this line (as a one-line stanza) accomplish that embedding it in the third quatrain would not?</a:t>
            </a:r>
            <a:endParaRPr lang="en-US" sz="950" dirty="0"/>
          </a:p>
        </p:txBody>
      </p:sp>
      <p:sp>
        <p:nvSpPr>
          <p:cNvPr id="16" name="Text 14"/>
          <p:cNvSpPr/>
          <p:nvPr/>
        </p:nvSpPr>
        <p:spPr>
          <a:xfrm>
            <a:off x="640080" y="4334256"/>
            <a:ext cx="7863840" cy="457200"/>
          </a:xfrm>
          <a:prstGeom prst="rect">
            <a:avLst/>
          </a:prstGeom>
          <a:noFill/>
          <a:ln/>
        </p:spPr>
        <p:txBody>
          <a:bodyPr wrap="square" rtlCol="0" anchor="ctr"/>
          <a:lstStyle/>
          <a:p>
            <a:pPr indent="0" marL="0">
              <a:buNone/>
            </a:pPr>
            <a:r>
              <a:rPr lang="en-US" sz="1050" b="1" i="1" dirty="0">
                <a:solidFill>
                  <a:srgbClr val="2D6A4F"/>
                </a:solidFill>
                <a:latin typeface="Calibri" pitchFamily="34" charset="0"/>
                <a:ea typeface="Calibri" pitchFamily="34" charset="-122"/>
                <a:cs typeface="Calibri" pitchFamily="34" charset="-120"/>
              </a:rPr>
              <a:t>Analysis: 'The structural isolation of line 9 as its own stanza formally enacts the immobility it names: just as the speaker has not left the chair, the line has not joined the stanza it would grammatically belong to. The form performs the content rather than describing it.'</a:t>
            </a:r>
            <a:endParaRPr lang="en-US" sz="10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Paraphrase-to-Analysis: Practice Conversions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Take each paraphrase sentence and apply the bridge move: name the specific formal or linguistic choice and explain what it accomplishes.</a:t>
            </a:r>
            <a:endParaRPr lang="en-US" sz="1400" dirty="0"/>
          </a:p>
        </p:txBody>
      </p:sp>
      <p:sp>
        <p:nvSpPr>
          <p:cNvPr id="5" name="Text 3"/>
          <p:cNvSpPr/>
          <p:nvPr/>
        </p:nvSpPr>
        <p:spPr>
          <a:xfrm>
            <a:off x="457200" y="1417320"/>
            <a:ext cx="8229600" cy="310896"/>
          </a:xfrm>
          <a:prstGeom prst="rect">
            <a:avLst/>
          </a:prstGeom>
          <a:noFill/>
          <a:ln/>
        </p:spPr>
        <p:txBody>
          <a:bodyPr wrap="square" rtlCol="0" anchor="ctr"/>
          <a:lstStyle/>
          <a:p>
            <a:pPr indent="0" marL="0">
              <a:buNone/>
            </a:pPr>
            <a:r>
              <a:rPr lang="en-US" sz="1250" b="1" dirty="0">
                <a:solidFill>
                  <a:srgbClr val="0A1F0F"/>
                </a:solidFill>
                <a:latin typeface="Calibri" pitchFamily="34" charset="0"/>
                <a:ea typeface="Calibri" pitchFamily="34" charset="-122"/>
                <a:cs typeface="Calibri" pitchFamily="34" charset="-120"/>
              </a:rPr>
              <a:t>Convert each paraphrase below into an analysis sentence (try independently, then discuss):</a:t>
            </a:r>
            <a:endParaRPr lang="en-US" sz="1250" dirty="0"/>
          </a:p>
        </p:txBody>
      </p:sp>
      <p:sp>
        <p:nvSpPr>
          <p:cNvPr id="6" name="Shape 4"/>
          <p:cNvSpPr/>
          <p:nvPr/>
        </p:nvSpPr>
        <p:spPr>
          <a:xfrm>
            <a:off x="457200" y="1810512"/>
            <a:ext cx="8229600" cy="969264"/>
          </a:xfrm>
          <a:prstGeom prst="roundRect">
            <a:avLst>
              <a:gd name="adj" fmla="val 7547"/>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865376"/>
            <a:ext cx="7863840" cy="292608"/>
          </a:xfrm>
          <a:prstGeom prst="rect">
            <a:avLst/>
          </a:prstGeom>
          <a:noFill/>
          <a:ln/>
        </p:spPr>
        <p:txBody>
          <a:bodyPr wrap="square" rtlCol="0" anchor="ctr"/>
          <a:lstStyle/>
          <a:p>
            <a:pPr indent="0" marL="0">
              <a:buNone/>
            </a:pPr>
            <a:r>
              <a:rPr lang="en-US" sz="1000" i="1" dirty="0">
                <a:solidFill>
                  <a:srgbClr val="1C3424"/>
                </a:solidFill>
                <a:latin typeface="Calibri" pitchFamily="34" charset="0"/>
                <a:ea typeface="Calibri" pitchFamily="34" charset="-122"/>
                <a:cs typeface="Calibri" pitchFamily="34" charset="-120"/>
              </a:rPr>
              <a:t>Paraphrase: 'The poem ends by saying the speaker knows a hundred ways to win but none of them apply, which shows the speaker feels helpless.'</a:t>
            </a:r>
            <a:endParaRPr lang="en-US" sz="1000" dirty="0"/>
          </a:p>
        </p:txBody>
      </p:sp>
      <p:sp>
        <p:nvSpPr>
          <p:cNvPr id="8" name="Shape 6"/>
          <p:cNvSpPr/>
          <p:nvPr/>
        </p:nvSpPr>
        <p:spPr>
          <a:xfrm>
            <a:off x="640080" y="2176272"/>
            <a:ext cx="7863840" cy="146304"/>
          </a:xfrm>
          <a:prstGeom prst="roundRect">
            <a:avLst>
              <a:gd name="adj" fmla="val 5000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804672" y="2212848"/>
            <a:ext cx="7534656" cy="91440"/>
          </a:xfrm>
          <a:prstGeom prst="rect">
            <a:avLst/>
          </a:prstGeom>
          <a:noFill/>
          <a:ln/>
        </p:spPr>
        <p:txBody>
          <a:bodyPr wrap="square" rtlCol="0" anchor="ctr"/>
          <a:lstStyle/>
          <a:p>
            <a:pPr indent="0" marL="0">
              <a:buNone/>
            </a:pPr>
            <a:r>
              <a:rPr lang="en-US" sz="900" dirty="0">
                <a:solidFill>
                  <a:srgbClr val="B45309"/>
                </a:solidFill>
                <a:latin typeface="Calibri" pitchFamily="34" charset="0"/>
                <a:ea typeface="Calibri" pitchFamily="34" charset="-122"/>
                <a:cs typeface="Calibri" pitchFamily="34" charset="-120"/>
              </a:rPr>
              <a:t>Hint: What specific formal feature of the final two lines (sentence length, syntax simplicity, lexical shift away from chess vocabulary) changes how 'helplessness' is communicated?</a:t>
            </a:r>
            <a:endParaRPr lang="en-US" sz="900" dirty="0"/>
          </a:p>
        </p:txBody>
      </p:sp>
      <p:sp>
        <p:nvSpPr>
          <p:cNvPr id="10" name="Text 8"/>
          <p:cNvSpPr/>
          <p:nvPr/>
        </p:nvSpPr>
        <p:spPr>
          <a:xfrm>
            <a:off x="640080" y="2340864"/>
            <a:ext cx="7863840" cy="365760"/>
          </a:xfrm>
          <a:prstGeom prst="rect">
            <a:avLst/>
          </a:prstGeom>
          <a:noFill/>
          <a:ln/>
        </p:spPr>
        <p:txBody>
          <a:bodyPr wrap="square" rtlCol="0" anchor="ctr"/>
          <a:lstStyle/>
          <a:p>
            <a:pPr indent="0" marL="0">
              <a:buNone/>
            </a:pPr>
            <a:r>
              <a:rPr lang="en-US" sz="1000" b="1" i="1" dirty="0">
                <a:solidFill>
                  <a:srgbClr val="2D6A4F"/>
                </a:solidFill>
                <a:latin typeface="Calibri" pitchFamily="34" charset="0"/>
                <a:ea typeface="Calibri" pitchFamily="34" charset="-122"/>
                <a:cs typeface="Calibri" pitchFamily="34" charset="-120"/>
              </a:rPr>
              <a:t>Analysis: 'The final two lines' syntactic simplicity — after fifteen lines of enjambed, subordinated clauses — enacts the diminishment the speaker names: the elaborate strategic framework of Section A has been reduced to two declarative sentences, the last of which contains only five words. The form performs the collapse of the lesson.'</a:t>
            </a:r>
            <a:endParaRPr lang="en-US" sz="1000" dirty="0"/>
          </a:p>
        </p:txBody>
      </p:sp>
      <p:sp>
        <p:nvSpPr>
          <p:cNvPr id="11" name="Shape 9"/>
          <p:cNvSpPr/>
          <p:nvPr/>
        </p:nvSpPr>
        <p:spPr>
          <a:xfrm>
            <a:off x="457200" y="2871216"/>
            <a:ext cx="8229600" cy="969264"/>
          </a:xfrm>
          <a:prstGeom prst="roundRect">
            <a:avLst>
              <a:gd name="adj" fmla="val 754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2926080"/>
            <a:ext cx="7863840" cy="292608"/>
          </a:xfrm>
          <a:prstGeom prst="rect">
            <a:avLst/>
          </a:prstGeom>
          <a:noFill/>
          <a:ln/>
        </p:spPr>
        <p:txBody>
          <a:bodyPr wrap="square" rtlCol="0" anchor="ctr"/>
          <a:lstStyle/>
          <a:p>
            <a:pPr indent="0" marL="0">
              <a:buNone/>
            </a:pPr>
            <a:r>
              <a:rPr lang="en-US" sz="1000" i="1" dirty="0">
                <a:solidFill>
                  <a:srgbClr val="1C3424"/>
                </a:solidFill>
                <a:latin typeface="Calibri" pitchFamily="34" charset="0"/>
                <a:ea typeface="Calibri" pitchFamily="34" charset="-122"/>
                <a:cs typeface="Calibri" pitchFamily="34" charset="-120"/>
              </a:rPr>
              <a:t>Paraphrase: 'The speaker mentions that the father compared sacrifice and control, which suggests the father had a particular philosophy about life.'</a:t>
            </a:r>
            <a:endParaRPr lang="en-US" sz="1000" dirty="0"/>
          </a:p>
        </p:txBody>
      </p:sp>
      <p:sp>
        <p:nvSpPr>
          <p:cNvPr id="13" name="Shape 11"/>
          <p:cNvSpPr/>
          <p:nvPr/>
        </p:nvSpPr>
        <p:spPr>
          <a:xfrm>
            <a:off x="640080" y="3236976"/>
            <a:ext cx="7863840" cy="146304"/>
          </a:xfrm>
          <a:prstGeom prst="roundRect">
            <a:avLst>
              <a:gd name="adj" fmla="val 5000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804672" y="3273552"/>
            <a:ext cx="7534656" cy="91440"/>
          </a:xfrm>
          <a:prstGeom prst="rect">
            <a:avLst/>
          </a:prstGeom>
          <a:noFill/>
          <a:ln/>
        </p:spPr>
        <p:txBody>
          <a:bodyPr wrap="square" rtlCol="0" anchor="ctr"/>
          <a:lstStyle/>
          <a:p>
            <a:pPr indent="0" marL="0">
              <a:buNone/>
            </a:pPr>
            <a:r>
              <a:rPr lang="en-US" sz="900" dirty="0">
                <a:solidFill>
                  <a:srgbClr val="B45309"/>
                </a:solidFill>
                <a:latin typeface="Calibri" pitchFamily="34" charset="0"/>
                <a:ea typeface="Calibri" pitchFamily="34" charset="-122"/>
                <a:cs typeface="Calibri" pitchFamily="34" charset="-120"/>
              </a:rPr>
              <a:t>Hint: What does the phrase 'as if they were the same thing' do that simply saying 'the father equated sacrifice and control' would not do?</a:t>
            </a:r>
            <a:endParaRPr lang="en-US" sz="900" dirty="0"/>
          </a:p>
        </p:txBody>
      </p:sp>
      <p:sp>
        <p:nvSpPr>
          <p:cNvPr id="15" name="Text 13"/>
          <p:cNvSpPr/>
          <p:nvPr/>
        </p:nvSpPr>
        <p:spPr>
          <a:xfrm>
            <a:off x="640080" y="3401568"/>
            <a:ext cx="7863840" cy="365760"/>
          </a:xfrm>
          <a:prstGeom prst="rect">
            <a:avLst/>
          </a:prstGeom>
          <a:noFill/>
          <a:ln/>
        </p:spPr>
        <p:txBody>
          <a:bodyPr wrap="square" rtlCol="0" anchor="ctr"/>
          <a:lstStyle/>
          <a:p>
            <a:pPr indent="0" marL="0">
              <a:buNone/>
            </a:pPr>
            <a:r>
              <a:rPr lang="en-US" sz="1000" b="1" i="1" dirty="0">
                <a:solidFill>
                  <a:srgbClr val="2D6A4F"/>
                </a:solidFill>
                <a:latin typeface="Calibri" pitchFamily="34" charset="0"/>
                <a:ea typeface="Calibri" pitchFamily="34" charset="-122"/>
                <a:cs typeface="Calibri" pitchFamily="34" charset="-120"/>
              </a:rPr>
              <a:t>Analysis: 'The retrospective qualifier 'as if they were the same thing' plants a structural irony at the poem's opening that only becomes visible after the volta — the speaker already knows the lesson was wrong, and the 'as if' tells the reader this before they can understand what it costs.'</a:t>
            </a:r>
            <a:endParaRPr lang="en-US" sz="1000" dirty="0"/>
          </a:p>
        </p:txBody>
      </p:sp>
      <p:sp>
        <p:nvSpPr>
          <p:cNvPr id="16" name="Shape 14"/>
          <p:cNvSpPr/>
          <p:nvPr/>
        </p:nvSpPr>
        <p:spPr>
          <a:xfrm>
            <a:off x="457200" y="3931920"/>
            <a:ext cx="8229600" cy="969264"/>
          </a:xfrm>
          <a:prstGeom prst="roundRect">
            <a:avLst>
              <a:gd name="adj" fmla="val 7547"/>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640080" y="3986784"/>
            <a:ext cx="7863840" cy="292608"/>
          </a:xfrm>
          <a:prstGeom prst="rect">
            <a:avLst/>
          </a:prstGeom>
          <a:noFill/>
          <a:ln/>
        </p:spPr>
        <p:txBody>
          <a:bodyPr wrap="square" rtlCol="0" anchor="ctr"/>
          <a:lstStyle/>
          <a:p>
            <a:pPr indent="0" marL="0">
              <a:buNone/>
            </a:pPr>
            <a:r>
              <a:rPr lang="en-US" sz="1000" i="1" dirty="0">
                <a:solidFill>
                  <a:srgbClr val="1C3424"/>
                </a:solidFill>
                <a:latin typeface="Calibri" pitchFamily="34" charset="0"/>
                <a:ea typeface="Calibri" pitchFamily="34" charset="-122"/>
                <a:cs typeface="Calibri" pitchFamily="34" charset="-120"/>
              </a:rPr>
              <a:t>Paraphrase: 'The poem shifts from past tense to present tense in the third stanza, showing that the speaker is now in a different situation.'</a:t>
            </a:r>
            <a:endParaRPr lang="en-US" sz="1000" dirty="0"/>
          </a:p>
        </p:txBody>
      </p:sp>
      <p:sp>
        <p:nvSpPr>
          <p:cNvPr id="18" name="Shape 16"/>
          <p:cNvSpPr/>
          <p:nvPr/>
        </p:nvSpPr>
        <p:spPr>
          <a:xfrm>
            <a:off x="640080" y="4297680"/>
            <a:ext cx="7863840" cy="146304"/>
          </a:xfrm>
          <a:prstGeom prst="roundRect">
            <a:avLst>
              <a:gd name="adj" fmla="val 50000"/>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804672" y="4334256"/>
            <a:ext cx="7534656" cy="91440"/>
          </a:xfrm>
          <a:prstGeom prst="rect">
            <a:avLst/>
          </a:prstGeom>
          <a:noFill/>
          <a:ln/>
        </p:spPr>
        <p:txBody>
          <a:bodyPr wrap="square" rtlCol="0" anchor="ctr"/>
          <a:lstStyle/>
          <a:p>
            <a:pPr indent="0" marL="0">
              <a:buNone/>
            </a:pPr>
            <a:r>
              <a:rPr lang="en-US" sz="900" dirty="0">
                <a:solidFill>
                  <a:srgbClr val="B45309"/>
                </a:solidFill>
                <a:latin typeface="Calibri" pitchFamily="34" charset="0"/>
                <a:ea typeface="Calibri" pitchFamily="34" charset="-122"/>
                <a:cs typeface="Calibri" pitchFamily="34" charset="-120"/>
              </a:rPr>
              <a:t>Hint: What does the word 'Now' do at the start of line 9 that a simple tense shift without the deictic marker would not do?</a:t>
            </a:r>
            <a:endParaRPr lang="en-US" sz="900" dirty="0"/>
          </a:p>
        </p:txBody>
      </p:sp>
      <p:sp>
        <p:nvSpPr>
          <p:cNvPr id="20" name="Text 18"/>
          <p:cNvSpPr/>
          <p:nvPr/>
        </p:nvSpPr>
        <p:spPr>
          <a:xfrm>
            <a:off x="640080" y="4462272"/>
            <a:ext cx="7863840" cy="365760"/>
          </a:xfrm>
          <a:prstGeom prst="rect">
            <a:avLst/>
          </a:prstGeom>
          <a:noFill/>
          <a:ln/>
        </p:spPr>
        <p:txBody>
          <a:bodyPr wrap="square" rtlCol="0" anchor="ctr"/>
          <a:lstStyle/>
          <a:p>
            <a:pPr indent="0" marL="0">
              <a:buNone/>
            </a:pPr>
            <a:r>
              <a:rPr lang="en-US" sz="1000" b="1" i="1" dirty="0">
                <a:solidFill>
                  <a:srgbClr val="2D6A4F"/>
                </a:solidFill>
                <a:latin typeface="Calibri" pitchFamily="34" charset="0"/>
                <a:ea typeface="Calibri" pitchFamily="34" charset="-122"/>
                <a:cs typeface="Calibri" pitchFamily="34" charset="-120"/>
              </a:rPr>
              <a:t>Analysis: 'The tense shift is preceded by the insistent deictic 'Now' — not 'In the present' or 'Today,' but the urgent, present-tense 'Now' that refuses any narrative distance between the speaker and the grief the chess vocabulary has been keeping at bay. The poem arrives in the moment it has been circling.'</a:t>
            </a:r>
            <a:endParaRPr lang="en-US" sz="1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Bell Ringer</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5 minutes · Identify the volta in a 14-line poem · Describe what shifts</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BELL RINGER</a:t>
            </a:r>
            <a:endParaRPr lang="en-US" sz="1300" dirty="0"/>
          </a:p>
        </p:txBody>
      </p:sp>
      <p:sp>
        <p:nvSpPr>
          <p:cNvPr id="3" name="Text 1"/>
          <p:cNvSpPr/>
          <p:nvPr/>
        </p:nvSpPr>
        <p:spPr>
          <a:xfrm>
            <a:off x="457200" y="621792"/>
            <a:ext cx="8229600" cy="347472"/>
          </a:xfrm>
          <a:prstGeom prst="rect">
            <a:avLst/>
          </a:prstGeom>
          <a:noFill/>
          <a:ln/>
        </p:spPr>
        <p:txBody>
          <a:bodyPr wrap="square" rtlCol="0" anchor="ctr"/>
          <a:lstStyle/>
          <a:p>
            <a:pPr indent="0" marL="0">
              <a:buNone/>
            </a:pPr>
            <a:r>
              <a:rPr lang="en-US" sz="1300" dirty="0">
                <a:solidFill>
                  <a:srgbClr val="B8DFC8"/>
                </a:solidFill>
                <a:latin typeface="Calibri" pitchFamily="34" charset="0"/>
                <a:ea typeface="Calibri" pitchFamily="34" charset="-122"/>
                <a:cs typeface="Calibri" pitchFamily="34" charset="-120"/>
              </a:rPr>
              <a:t>Read this 14-line poem once. Then answer the three questions below. 4 minutes.</a:t>
            </a:r>
            <a:endParaRPr lang="en-US" sz="1300" dirty="0"/>
          </a:p>
        </p:txBody>
      </p:sp>
      <p:sp>
        <p:nvSpPr>
          <p:cNvPr id="4" name="Shape 2"/>
          <p:cNvSpPr/>
          <p:nvPr/>
        </p:nvSpPr>
        <p:spPr>
          <a:xfrm>
            <a:off x="457200" y="1024128"/>
            <a:ext cx="4572000" cy="3986784"/>
          </a:xfrm>
          <a:prstGeom prst="roundRect">
            <a:avLst>
              <a:gd name="adj" fmla="val 1835"/>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170432"/>
            <a:ext cx="4206240" cy="3694176"/>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The photographs my mother kept were not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ones you might expect — no weddings, no</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occasions staged for the camera's eye. Instead,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she saved the blurred and accidental: hands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gesturing to a point beyond the frame,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 face mid-laugh caught between expressions,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a child asleep beneath a coat at noon.</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I understand this now.</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She was collecting evidence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of all the times we were not being watched —</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the casual postures, the unguarded moment.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Of life as it was actually happening</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before we knew that it was being kept.</a:t>
            </a:r>
            <a:endParaRPr lang="en-US" sz="1250" dirty="0"/>
          </a:p>
        </p:txBody>
      </p:sp>
      <p:sp>
        <p:nvSpPr>
          <p:cNvPr id="6" name="Shape 4"/>
          <p:cNvSpPr/>
          <p:nvPr/>
        </p:nvSpPr>
        <p:spPr>
          <a:xfrm>
            <a:off x="5193792" y="1024128"/>
            <a:ext cx="3493008" cy="3986784"/>
          </a:xfrm>
          <a:prstGeom prst="roundRect">
            <a:avLst>
              <a:gd name="adj" fmla="val 2618"/>
            </a:avLst>
          </a:prstGeom>
          <a:solidFill>
            <a:srgbClr val="0C1A10"/>
          </a:solidFill>
          <a:ln w="12700">
            <a:solidFill>
              <a:srgbClr val="2D6A4F"/>
            </a:solidFill>
            <a:prstDash val="solid"/>
          </a:ln>
        </p:spPr>
      </p:sp>
      <p:sp>
        <p:nvSpPr>
          <p:cNvPr id="7" name="Text 5"/>
          <p:cNvSpPr/>
          <p:nvPr/>
        </p:nvSpPr>
        <p:spPr>
          <a:xfrm>
            <a:off x="5358384" y="1097280"/>
            <a:ext cx="3163824" cy="256032"/>
          </a:xfrm>
          <a:prstGeom prst="rect">
            <a:avLst/>
          </a:prstGeom>
          <a:noFill/>
          <a:ln/>
        </p:spPr>
        <p:txBody>
          <a:bodyPr wrap="square" rtlCol="0" anchor="ctr"/>
          <a:lstStyle/>
          <a:p>
            <a:pPr indent="0" marL="0">
              <a:buNone/>
            </a:pPr>
            <a:r>
              <a:rPr lang="en-US" sz="1150" b="1" dirty="0">
                <a:solidFill>
                  <a:srgbClr val="C47F17"/>
                </a:solidFill>
                <a:latin typeface="Calibri" pitchFamily="34" charset="0"/>
                <a:ea typeface="Calibri" pitchFamily="34" charset="-122"/>
                <a:cs typeface="Calibri" pitchFamily="34" charset="-120"/>
              </a:rPr>
              <a:t>Answer all three in writing:</a:t>
            </a:r>
            <a:endParaRPr lang="en-US" sz="1150" dirty="0"/>
          </a:p>
        </p:txBody>
      </p:sp>
      <p:sp>
        <p:nvSpPr>
          <p:cNvPr id="8" name="Shape 6"/>
          <p:cNvSpPr/>
          <p:nvPr/>
        </p:nvSpPr>
        <p:spPr>
          <a:xfrm>
            <a:off x="5358384" y="1463040"/>
            <a:ext cx="274320" cy="274320"/>
          </a:xfrm>
          <a:prstGeom prst="ellipse">
            <a:avLst/>
          </a:prstGeom>
          <a:solidFill>
            <a:srgbClr val="2D6A4F"/>
          </a:solidFill>
          <a:ln w="12700">
            <a:solidFill>
              <a:srgbClr val="2D6A4F"/>
            </a:solidFill>
            <a:prstDash val="solid"/>
          </a:ln>
        </p:spPr>
      </p:sp>
      <p:sp>
        <p:nvSpPr>
          <p:cNvPr id="9" name="Text 7"/>
          <p:cNvSpPr/>
          <p:nvPr/>
        </p:nvSpPr>
        <p:spPr>
          <a:xfrm>
            <a:off x="5358384" y="1463040"/>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10" name="Text 8"/>
          <p:cNvSpPr/>
          <p:nvPr/>
        </p:nvSpPr>
        <p:spPr>
          <a:xfrm>
            <a:off x="5687568" y="1426464"/>
            <a:ext cx="2907792" cy="841248"/>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Where is the volta? Name the specific line or phrase where the turn occurs.</a:t>
            </a:r>
            <a:endParaRPr lang="en-US" sz="1100" dirty="0"/>
          </a:p>
        </p:txBody>
      </p:sp>
      <p:sp>
        <p:nvSpPr>
          <p:cNvPr id="11" name="Shape 9"/>
          <p:cNvSpPr/>
          <p:nvPr/>
        </p:nvSpPr>
        <p:spPr>
          <a:xfrm>
            <a:off x="5358384" y="2487168"/>
            <a:ext cx="274320" cy="274320"/>
          </a:xfrm>
          <a:prstGeom prst="ellipse">
            <a:avLst/>
          </a:prstGeom>
          <a:solidFill>
            <a:srgbClr val="2D6A4F"/>
          </a:solidFill>
          <a:ln w="12700">
            <a:solidFill>
              <a:srgbClr val="2D6A4F"/>
            </a:solidFill>
            <a:prstDash val="solid"/>
          </a:ln>
        </p:spPr>
      </p:sp>
      <p:sp>
        <p:nvSpPr>
          <p:cNvPr id="12" name="Text 10"/>
          <p:cNvSpPr/>
          <p:nvPr/>
        </p:nvSpPr>
        <p:spPr>
          <a:xfrm>
            <a:off x="5358384" y="2487168"/>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13" name="Text 11"/>
          <p:cNvSpPr/>
          <p:nvPr/>
        </p:nvSpPr>
        <p:spPr>
          <a:xfrm>
            <a:off x="5687568" y="2450592"/>
            <a:ext cx="2907792" cy="841248"/>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What is the before/after contrast? Complete: 'Before the turn, the poem [___]. After the turn, the poem [___].'</a:t>
            </a:r>
            <a:endParaRPr lang="en-US" sz="1100" dirty="0"/>
          </a:p>
        </p:txBody>
      </p:sp>
      <p:sp>
        <p:nvSpPr>
          <p:cNvPr id="14" name="Shape 12"/>
          <p:cNvSpPr/>
          <p:nvPr/>
        </p:nvSpPr>
        <p:spPr>
          <a:xfrm>
            <a:off x="5358384" y="3511296"/>
            <a:ext cx="274320" cy="274320"/>
          </a:xfrm>
          <a:prstGeom prst="ellipse">
            <a:avLst/>
          </a:prstGeom>
          <a:solidFill>
            <a:srgbClr val="2D6A4F"/>
          </a:solidFill>
          <a:ln w="12700">
            <a:solidFill>
              <a:srgbClr val="2D6A4F"/>
            </a:solidFill>
            <a:prstDash val="solid"/>
          </a:ln>
        </p:spPr>
      </p:sp>
      <p:sp>
        <p:nvSpPr>
          <p:cNvPr id="15" name="Text 13"/>
          <p:cNvSpPr/>
          <p:nvPr/>
        </p:nvSpPr>
        <p:spPr>
          <a:xfrm>
            <a:off x="5358384" y="3511296"/>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3</a:t>
            </a:r>
            <a:endParaRPr lang="en-US" sz="1000" dirty="0"/>
          </a:p>
        </p:txBody>
      </p:sp>
      <p:sp>
        <p:nvSpPr>
          <p:cNvPr id="16" name="Text 14"/>
          <p:cNvSpPr/>
          <p:nvPr/>
        </p:nvSpPr>
        <p:spPr>
          <a:xfrm>
            <a:off x="5687568" y="3474720"/>
            <a:ext cx="2907792" cy="841248"/>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What specific formal feature (word, syntax, line structure, stanza) marks the turn — and what does that formal choice accomplish?</a:t>
            </a:r>
            <a:endParaRPr lang="en-US" sz="1100" dirty="0"/>
          </a:p>
        </p:txBody>
      </p:sp>
      <p:sp>
        <p:nvSpPr>
          <p:cNvPr id="17" name="Text 15"/>
          <p:cNvSpPr/>
          <p:nvPr/>
        </p:nvSpPr>
        <p:spPr>
          <a:xfrm>
            <a:off x="5193792" y="4389120"/>
            <a:ext cx="3493008" cy="512064"/>
          </a:xfrm>
          <a:prstGeom prst="rect">
            <a:avLst/>
          </a:prstGeom>
          <a:noFill/>
          <a:ln/>
        </p:spPr>
        <p:txBody>
          <a:bodyPr wrap="square" rtlCol="0" anchor="ctr"/>
          <a:lstStyle/>
          <a:p>
            <a:pPr indent="0" marL="0">
              <a:buNone/>
            </a:pPr>
            <a:r>
              <a:rPr lang="en-US" sz="1050" b="1" dirty="0">
                <a:solidFill>
                  <a:srgbClr val="C47F17"/>
                </a:solidFill>
                <a:latin typeface="Calibri" pitchFamily="34" charset="0"/>
                <a:ea typeface="Calibri" pitchFamily="34" charset="-122"/>
                <a:cs typeface="Calibri" pitchFamily="34" charset="-120"/>
              </a:rPr>
              <a:t>4 minutes to write. Question 3 is the most important — try it even if unsure of the answer.</a:t>
            </a:r>
            <a:endParaRPr lang="en-US" sz="105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Bell Ringer Debrief — What the Three Strongest Responses Include</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The volta is the isolated line 8: 'I understand this now.' — a structurally isolated line that marks a shift from description to interpretation.</a:t>
            </a:r>
            <a:endParaRPr lang="en-US" sz="1400" dirty="0"/>
          </a:p>
        </p:txBody>
      </p:sp>
      <p:sp>
        <p:nvSpPr>
          <p:cNvPr id="5" name="Shape 3"/>
          <p:cNvSpPr/>
          <p:nvPr/>
        </p:nvSpPr>
        <p:spPr>
          <a:xfrm>
            <a:off x="457200" y="1463040"/>
            <a:ext cx="8229600" cy="1133856"/>
          </a:xfrm>
          <a:prstGeom prst="roundRect">
            <a:avLst>
              <a:gd name="adj" fmla="val 6452"/>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36192"/>
            <a:ext cx="7863840" cy="292608"/>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For Question 1 — Volta location</a:t>
            </a:r>
            <a:endParaRPr lang="en-US" sz="1200" dirty="0"/>
          </a:p>
        </p:txBody>
      </p:sp>
      <p:sp>
        <p:nvSpPr>
          <p:cNvPr id="7" name="Text 5"/>
          <p:cNvSpPr/>
          <p:nvPr/>
        </p:nvSpPr>
        <p:spPr>
          <a:xfrm>
            <a:off x="640080" y="1847088"/>
            <a:ext cx="5029200" cy="658368"/>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Strong: The volta is line 8: 'I understand this now.' — the structurally isolated one-line stanza. Students who locate it at line 10 ('She was collecting evidence') have identified the secondary volta — the more explicit turn — but have missed the formal isolation.</a:t>
            </a:r>
            <a:endParaRPr lang="en-US" sz="1000" dirty="0"/>
          </a:p>
        </p:txBody>
      </p:sp>
      <p:sp>
        <p:nvSpPr>
          <p:cNvPr id="8" name="Shape 6"/>
          <p:cNvSpPr/>
          <p:nvPr/>
        </p:nvSpPr>
        <p:spPr>
          <a:xfrm>
            <a:off x="5742432" y="1536192"/>
            <a:ext cx="2761488" cy="987552"/>
          </a:xfrm>
          <a:prstGeom prst="roundRect">
            <a:avLst>
              <a:gd name="adj" fmla="val 740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888736" y="1572768"/>
            <a:ext cx="2468880" cy="91440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Acceptable: Any location between lines 7 and 10 is analytically defensible if the student can explain what shifts at that location.</a:t>
            </a:r>
            <a:endParaRPr lang="en-US" sz="950" dirty="0"/>
          </a:p>
        </p:txBody>
      </p:sp>
      <p:sp>
        <p:nvSpPr>
          <p:cNvPr id="10" name="Shape 8"/>
          <p:cNvSpPr/>
          <p:nvPr/>
        </p:nvSpPr>
        <p:spPr>
          <a:xfrm>
            <a:off x="457200" y="2688336"/>
            <a:ext cx="8229600" cy="1133856"/>
          </a:xfrm>
          <a:prstGeom prst="roundRect">
            <a:avLst>
              <a:gd name="adj" fmla="val 645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61488"/>
            <a:ext cx="7863840" cy="292608"/>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For Question 2 — Before/after contrast</a:t>
            </a:r>
            <a:endParaRPr lang="en-US" sz="1200" dirty="0"/>
          </a:p>
        </p:txBody>
      </p:sp>
      <p:sp>
        <p:nvSpPr>
          <p:cNvPr id="12" name="Text 10"/>
          <p:cNvSpPr/>
          <p:nvPr/>
        </p:nvSpPr>
        <p:spPr>
          <a:xfrm>
            <a:off x="640080" y="3072384"/>
            <a:ext cx="5029200" cy="658368"/>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Strong: Before: the poem catalogues photographs of unposed, 'accidental' moments with an apparent tone of observation and slight puzzlement. After: the poem reveals the mother's intentionality — she was deliberately collecting evidence of unguardedness. The shift is from describing to understanding.</a:t>
            </a:r>
            <a:endParaRPr lang="en-US" sz="1000" dirty="0"/>
          </a:p>
        </p:txBody>
      </p:sp>
      <p:sp>
        <p:nvSpPr>
          <p:cNvPr id="13" name="Shape 11"/>
          <p:cNvSpPr/>
          <p:nvPr/>
        </p:nvSpPr>
        <p:spPr>
          <a:xfrm>
            <a:off x="5742432" y="2761488"/>
            <a:ext cx="2761488" cy="987552"/>
          </a:xfrm>
          <a:prstGeom prst="roundRect">
            <a:avLst>
              <a:gd name="adj" fmla="val 740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888736" y="2798064"/>
            <a:ext cx="2468880" cy="91440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Acceptable: Any before/after that names a genuine shift in the speaker's relationship to the photographs — from observing to interpreting, from describing to understanding, from past to present-tense recognition.</a:t>
            </a:r>
            <a:endParaRPr lang="en-US" sz="950" dirty="0"/>
          </a:p>
        </p:txBody>
      </p:sp>
      <p:sp>
        <p:nvSpPr>
          <p:cNvPr id="15" name="Shape 13"/>
          <p:cNvSpPr/>
          <p:nvPr/>
        </p:nvSpPr>
        <p:spPr>
          <a:xfrm>
            <a:off x="457200" y="3913632"/>
            <a:ext cx="8229600" cy="1133856"/>
          </a:xfrm>
          <a:prstGeom prst="roundRect">
            <a:avLst>
              <a:gd name="adj" fmla="val 6452"/>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986784"/>
            <a:ext cx="7863840" cy="292608"/>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For Question 3 — Formal feature and its function</a:t>
            </a:r>
            <a:endParaRPr lang="en-US" sz="1200" dirty="0"/>
          </a:p>
        </p:txBody>
      </p:sp>
      <p:sp>
        <p:nvSpPr>
          <p:cNvPr id="17" name="Text 15"/>
          <p:cNvSpPr/>
          <p:nvPr/>
        </p:nvSpPr>
        <p:spPr>
          <a:xfrm>
            <a:off x="640080" y="4297680"/>
            <a:ext cx="5029200" cy="658368"/>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Strong: 'I understand this now' is structurally isolated as a one-line stanza between the first section (seven lines of catalogue) and the second section (six lines of interpretation). The isolation performs the quality of sudden recognition: the understanding arrives complete and separate, not as part of the catalogue and not as a product of gradual analysis.</a:t>
            </a:r>
            <a:endParaRPr lang="en-US" sz="1000" dirty="0"/>
          </a:p>
        </p:txBody>
      </p:sp>
      <p:sp>
        <p:nvSpPr>
          <p:cNvPr id="18" name="Shape 16"/>
          <p:cNvSpPr/>
          <p:nvPr/>
        </p:nvSpPr>
        <p:spPr>
          <a:xfrm>
            <a:off x="5742432" y="3986784"/>
            <a:ext cx="2761488" cy="987552"/>
          </a:xfrm>
          <a:prstGeom prst="roundRect">
            <a:avLst>
              <a:gd name="adj" fmla="val 7407"/>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888736" y="4023360"/>
            <a:ext cx="2468880" cy="91440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Acceptable: Any observation about the line's isolation, brevity, or shift in syntax (from long, complex catalogue lines to one short declarative sentence) is analytically valid if connected to what that formal choice does.</a:t>
            </a:r>
            <a:endParaRPr lang="en-US" sz="95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Exit Ticket</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4 minutes · Write one analysis sentence about a specific image · Not paraphrase</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081A0D"/>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21792"/>
            <a:ext cx="8229600" cy="1444752"/>
          </a:xfrm>
          <a:prstGeom prst="roundRect">
            <a:avLst>
              <a:gd name="adj" fmla="val 6329"/>
            </a:avLst>
          </a:prstGeom>
          <a:solidFill>
            <a:srgbClr val="0C1A10"/>
          </a:solidFill>
          <a:ln w="12700">
            <a:solidFill>
              <a:srgbClr val="2D6A4F"/>
            </a:solidFill>
            <a:prstDash val="solid"/>
          </a:ln>
        </p:spPr>
      </p:sp>
      <p:sp>
        <p:nvSpPr>
          <p:cNvPr id="4" name="Text 2"/>
          <p:cNvSpPr/>
          <p:nvPr/>
        </p:nvSpPr>
        <p:spPr>
          <a:xfrm>
            <a:off x="640080" y="694944"/>
            <a:ext cx="7863840" cy="256032"/>
          </a:xfrm>
          <a:prstGeom prst="rect">
            <a:avLst/>
          </a:prstGeom>
          <a:noFill/>
          <a:ln/>
        </p:spPr>
        <p:txBody>
          <a:bodyPr wrap="square" rtlCol="0" anchor="ctr"/>
          <a:lstStyle/>
          <a:p>
            <a:pPr indent="0" marL="0">
              <a:buNone/>
            </a:pPr>
            <a:r>
              <a:rPr lang="en-US" sz="1100" b="1" dirty="0">
                <a:solidFill>
                  <a:srgbClr val="B8DFC8"/>
                </a:solidFill>
                <a:latin typeface="Calibri" pitchFamily="34" charset="0"/>
                <a:ea typeface="Calibri" pitchFamily="34" charset="-122"/>
                <a:cs typeface="Calibri" pitchFamily="34" charset="-120"/>
              </a:rPr>
              <a:t>The image:</a:t>
            </a:r>
            <a:endParaRPr lang="en-US" sz="1100" dirty="0"/>
          </a:p>
        </p:txBody>
      </p:sp>
      <p:sp>
        <p:nvSpPr>
          <p:cNvPr id="5" name="Text 3"/>
          <p:cNvSpPr/>
          <p:nvPr/>
        </p:nvSpPr>
        <p:spPr>
          <a:xfrm>
            <a:off x="640080" y="950976"/>
            <a:ext cx="7863840" cy="237744"/>
          </a:xfrm>
          <a:prstGeom prst="rect">
            <a:avLst/>
          </a:prstGeom>
          <a:noFill/>
          <a:ln/>
        </p:spPr>
        <p:txBody>
          <a:bodyPr wrap="square" rtlCol="0" anchor="ctr"/>
          <a:lstStyle/>
          <a:p>
            <a:pPr indent="0" marL="0">
              <a:buNone/>
            </a:pPr>
            <a:r>
              <a:rPr lang="en-US" sz="1100" i="1" dirty="0">
                <a:solidFill>
                  <a:srgbClr val="B8DFC8"/>
                </a:solidFill>
                <a:latin typeface="Calibri" pitchFamily="34" charset="0"/>
                <a:ea typeface="Calibri" pitchFamily="34" charset="-122"/>
                <a:cs typeface="Calibri" pitchFamily="34" charset="-120"/>
              </a:rPr>
              <a:t>From 'The Lesson' (Poem 2, slide 28):</a:t>
            </a:r>
            <a:endParaRPr lang="en-US" sz="1100" dirty="0"/>
          </a:p>
        </p:txBody>
      </p:sp>
      <p:sp>
        <p:nvSpPr>
          <p:cNvPr id="6" name="Text 4"/>
          <p:cNvSpPr/>
          <p:nvPr/>
        </p:nvSpPr>
        <p:spPr>
          <a:xfrm>
            <a:off x="640080" y="1188720"/>
            <a:ext cx="7863840" cy="475488"/>
          </a:xfrm>
          <a:prstGeom prst="rect">
            <a:avLst/>
          </a:prstGeom>
          <a:noFill/>
          <a:ln/>
        </p:spPr>
        <p:txBody>
          <a:bodyPr wrap="square" rtlCol="0" anchor="ctr"/>
          <a:lstStyle/>
          <a:p>
            <a:pPr indent="0" marL="0">
              <a:buNone/>
            </a:pPr>
            <a:r>
              <a:rPr lang="en-US" sz="1800" b="1" i="1" dirty="0">
                <a:solidFill>
                  <a:srgbClr val="F8F4E8"/>
                </a:solidFill>
                <a:latin typeface="Cambria" pitchFamily="34" charset="0"/>
                <a:ea typeface="Cambria" pitchFamily="34" charset="-122"/>
                <a:cs typeface="Cambria" pitchFamily="34" charset="-120"/>
              </a:rPr>
              <a:t>"listening to the silence / that has replaced his voice"</a:t>
            </a:r>
            <a:endParaRPr lang="en-US" sz="1800" dirty="0"/>
          </a:p>
        </p:txBody>
      </p:sp>
      <p:sp>
        <p:nvSpPr>
          <p:cNvPr id="7" name="Text 5"/>
          <p:cNvSpPr/>
          <p:nvPr/>
        </p:nvSpPr>
        <p:spPr>
          <a:xfrm>
            <a:off x="640080" y="1682496"/>
            <a:ext cx="7863840" cy="274320"/>
          </a:xfrm>
          <a:prstGeom prst="rect">
            <a:avLst/>
          </a:prstGeom>
          <a:noFill/>
          <a:ln/>
        </p:spPr>
        <p:txBody>
          <a:bodyPr wrap="square" rtlCol="0" anchor="ctr"/>
          <a:lstStyle/>
          <a:p>
            <a:pPr indent="0" marL="0">
              <a:buNone/>
            </a:pPr>
            <a:r>
              <a:rPr lang="en-US" sz="1100" i="1" dirty="0">
                <a:solidFill>
                  <a:srgbClr val="B8DFC8"/>
                </a:solidFill>
                <a:latin typeface="Calibri" pitchFamily="34" charset="0"/>
                <a:ea typeface="Calibri" pitchFamily="34" charset="-122"/>
                <a:cs typeface="Calibri" pitchFamily="34" charset="-120"/>
              </a:rPr>
              <a:t>(lines 11–12 of 'The Lesson')</a:t>
            </a:r>
            <a:endParaRPr lang="en-US" sz="1100" dirty="0"/>
          </a:p>
        </p:txBody>
      </p:sp>
      <p:sp>
        <p:nvSpPr>
          <p:cNvPr id="8" name="Shape 6"/>
          <p:cNvSpPr/>
          <p:nvPr/>
        </p:nvSpPr>
        <p:spPr>
          <a:xfrm>
            <a:off x="457200" y="2139696"/>
            <a:ext cx="8229600" cy="1316736"/>
          </a:xfrm>
          <a:prstGeom prst="roundRect">
            <a:avLst>
              <a:gd name="adj" fmla="val 6944"/>
            </a:avLst>
          </a:prstGeom>
          <a:solidFill>
            <a:srgbClr val="0C1A10"/>
          </a:solidFill>
          <a:ln w="12700">
            <a:solidFill>
              <a:srgbClr val="C47F17"/>
            </a:solidFill>
            <a:prstDash val="solid"/>
          </a:ln>
        </p:spPr>
      </p:sp>
      <p:sp>
        <p:nvSpPr>
          <p:cNvPr id="9" name="Text 7"/>
          <p:cNvSpPr/>
          <p:nvPr/>
        </p:nvSpPr>
        <p:spPr>
          <a:xfrm>
            <a:off x="640080" y="2212848"/>
            <a:ext cx="7863840" cy="274320"/>
          </a:xfrm>
          <a:prstGeom prst="rect">
            <a:avLst/>
          </a:prstGeom>
          <a:noFill/>
          <a:ln/>
        </p:spPr>
        <p:txBody>
          <a:bodyPr wrap="square" rtlCol="0" anchor="ctr"/>
          <a:lstStyle/>
          <a:p>
            <a:pPr indent="0" marL="0">
              <a:buNone/>
            </a:pPr>
            <a:r>
              <a:rPr lang="en-US" sz="1300" b="1" dirty="0">
                <a:solidFill>
                  <a:srgbClr val="C47F17"/>
                </a:solidFill>
                <a:latin typeface="Calibri" pitchFamily="34" charset="0"/>
                <a:ea typeface="Calibri" pitchFamily="34" charset="-122"/>
                <a:cs typeface="Calibri" pitchFamily="34" charset="-120"/>
              </a:rPr>
              <a:t>Your task:</a:t>
            </a:r>
            <a:endParaRPr lang="en-US" sz="1300" dirty="0"/>
          </a:p>
        </p:txBody>
      </p:sp>
      <p:sp>
        <p:nvSpPr>
          <p:cNvPr id="10" name="Text 8"/>
          <p:cNvSpPr/>
          <p:nvPr/>
        </p:nvSpPr>
        <p:spPr>
          <a:xfrm>
            <a:off x="640080" y="2505456"/>
            <a:ext cx="7863840" cy="896112"/>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Write ONE sentence of literary analysis about this image. Your sentence must:</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(1) NOT simply describe what the image literally depicts</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(2) Name a specific word or structural feature of the image</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(3) Explain what that specific choice accomplishes — what it makes the reader feel or understand that the content alone would not</a:t>
            </a:r>
            <a:endParaRPr lang="en-US" sz="1250" dirty="0"/>
          </a:p>
        </p:txBody>
      </p:sp>
      <p:sp>
        <p:nvSpPr>
          <p:cNvPr id="11" name="Text 9"/>
          <p:cNvSpPr/>
          <p:nvPr/>
        </p:nvSpPr>
        <p:spPr>
          <a:xfrm>
            <a:off x="457200" y="3529584"/>
            <a:ext cx="8229600" cy="310896"/>
          </a:xfrm>
          <a:prstGeom prst="rect">
            <a:avLst/>
          </a:prstGeom>
          <a:noFill/>
          <a:ln/>
        </p:spPr>
        <p:txBody>
          <a:bodyPr wrap="square" rtlCol="0" anchor="ctr"/>
          <a:lstStyle/>
          <a:p>
            <a:pPr indent="0" marL="0">
              <a:buNone/>
            </a:pPr>
            <a:r>
              <a:rPr lang="en-US" sz="1200" i="1" dirty="0">
                <a:solidFill>
                  <a:srgbClr val="B8DFC8"/>
                </a:solidFill>
                <a:latin typeface="Calibri" pitchFamily="34" charset="0"/>
                <a:ea typeface="Calibri" pitchFamily="34" charset="-122"/>
                <a:cs typeface="Calibri" pitchFamily="34" charset="-120"/>
              </a:rPr>
              <a:t>Write on an index card. Cards returned with written feedback.</a:t>
            </a:r>
            <a:endParaRPr lang="en-US" sz="1200" dirty="0"/>
          </a:p>
        </p:txBody>
      </p:sp>
      <p:sp>
        <p:nvSpPr>
          <p:cNvPr id="12" name="Shape 10"/>
          <p:cNvSpPr/>
          <p:nvPr/>
        </p:nvSpPr>
        <p:spPr>
          <a:xfrm>
            <a:off x="457200" y="3968496"/>
            <a:ext cx="8229600" cy="0"/>
          </a:xfrm>
          <a:prstGeom prst="line">
            <a:avLst/>
          </a:prstGeom>
          <a:noFill/>
          <a:ln w="12700">
            <a:solidFill>
              <a:srgbClr val="0F2A18"/>
            </a:solidFill>
            <a:prstDash val="solid"/>
          </a:ln>
        </p:spPr>
      </p:sp>
      <p:sp>
        <p:nvSpPr>
          <p:cNvPr id="13" name="Shape 11"/>
          <p:cNvSpPr/>
          <p:nvPr/>
        </p:nvSpPr>
        <p:spPr>
          <a:xfrm>
            <a:off x="457200" y="4224528"/>
            <a:ext cx="8229600" cy="0"/>
          </a:xfrm>
          <a:prstGeom prst="line">
            <a:avLst/>
          </a:prstGeom>
          <a:noFill/>
          <a:ln w="12700">
            <a:solidFill>
              <a:srgbClr val="0F2A18"/>
            </a:solidFill>
            <a:prstDash val="solid"/>
          </a:ln>
        </p:spPr>
      </p:sp>
      <p:sp>
        <p:nvSpPr>
          <p:cNvPr id="14" name="Shape 12"/>
          <p:cNvSpPr/>
          <p:nvPr/>
        </p:nvSpPr>
        <p:spPr>
          <a:xfrm>
            <a:off x="457200" y="4480560"/>
            <a:ext cx="8229600" cy="0"/>
          </a:xfrm>
          <a:prstGeom prst="line">
            <a:avLst/>
          </a:prstGeom>
          <a:noFill/>
          <a:ln w="12700">
            <a:solidFill>
              <a:srgbClr val="0F2A18"/>
            </a:solidFill>
            <a:prstDash val="solid"/>
          </a:ln>
        </p:spPr>
      </p:sp>
      <p:sp>
        <p:nvSpPr>
          <p:cNvPr id="15" name="Shape 13"/>
          <p:cNvSpPr/>
          <p:nvPr/>
        </p:nvSpPr>
        <p:spPr>
          <a:xfrm>
            <a:off x="457200" y="4736592"/>
            <a:ext cx="8229600" cy="0"/>
          </a:xfrm>
          <a:prstGeom prst="line">
            <a:avLst/>
          </a:prstGeom>
          <a:noFill/>
          <a:ln w="12700">
            <a:solidFill>
              <a:srgbClr val="0F2A18"/>
            </a:solidFill>
            <a:prstDash val="solid"/>
          </a:ln>
        </p:spPr>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Exit Ticket — Model Response and Scoring Guide</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5A7A65"/>
                </a:solidFill>
                <a:latin typeface="Calibri" pitchFamily="34" charset="0"/>
                <a:ea typeface="Calibri" pitchFamily="34" charset="-122"/>
                <a:cs typeface="Calibri" pitchFamily="34" charset="-120"/>
              </a:rPr>
              <a:t>Show after collecting cards. For your reference only.</a:t>
            </a:r>
            <a:endParaRPr lang="en-US" sz="1350" dirty="0"/>
          </a:p>
        </p:txBody>
      </p:sp>
      <p:sp>
        <p:nvSpPr>
          <p:cNvPr id="5" name="Shape 3"/>
          <p:cNvSpPr/>
          <p:nvPr/>
        </p:nvSpPr>
        <p:spPr>
          <a:xfrm>
            <a:off x="457200" y="1353312"/>
            <a:ext cx="8229600" cy="1389888"/>
          </a:xfrm>
          <a:prstGeom prst="roundRect">
            <a:avLst>
              <a:gd name="adj" fmla="val 526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7863840" cy="274320"/>
          </a:xfrm>
          <a:prstGeom prst="rect">
            <a:avLst/>
          </a:prstGeom>
          <a:noFill/>
          <a:ln/>
        </p:spPr>
        <p:txBody>
          <a:bodyPr wrap="square" rtlCol="0" anchor="ctr"/>
          <a:lstStyle/>
          <a:p>
            <a:pPr indent="0" marL="0">
              <a:buNone/>
            </a:pPr>
            <a:r>
              <a:rPr lang="en-US" sz="1150" b="1" dirty="0">
                <a:solidFill>
                  <a:srgbClr val="2D6A4F"/>
                </a:solidFill>
                <a:latin typeface="Calibri" pitchFamily="34" charset="0"/>
                <a:ea typeface="Calibri" pitchFamily="34" charset="-122"/>
                <a:cs typeface="Calibri" pitchFamily="34" charset="-120"/>
              </a:rPr>
              <a:t>Strong model response:</a:t>
            </a:r>
            <a:endParaRPr lang="en-US" sz="1150" dirty="0"/>
          </a:p>
        </p:txBody>
      </p:sp>
      <p:sp>
        <p:nvSpPr>
          <p:cNvPr id="7" name="Text 5"/>
          <p:cNvSpPr/>
          <p:nvPr/>
        </p:nvSpPr>
        <p:spPr>
          <a:xfrm>
            <a:off x="640080" y="1737360"/>
            <a:ext cx="7863840" cy="896112"/>
          </a:xfrm>
          <a:prstGeom prst="rect">
            <a:avLst/>
          </a:prstGeom>
          <a:noFill/>
          <a:ln/>
        </p:spPr>
        <p:txBody>
          <a:bodyPr wrap="square" rtlCol="0" anchor="ctr"/>
          <a:lstStyle/>
          <a:p>
            <a:pPr indent="0" marL="0">
              <a:buNone/>
            </a:pPr>
            <a:r>
              <a:rPr lang="en-US" sz="1100" i="1" dirty="0">
                <a:solidFill>
                  <a:srgbClr val="1C3424"/>
                </a:solidFill>
                <a:latin typeface="Calibri" pitchFamily="34" charset="0"/>
                <a:ea typeface="Calibri" pitchFamily="34" charset="-122"/>
                <a:cs typeface="Calibri" pitchFamily="34" charset="-120"/>
              </a:rPr>
              <a:t>"The word 'replaced' is the image's most analytically rich choice: it imports the chess vocabulary of Section A (pieces replace other pieces in the game) into the description of the father's absence, performing the poem's central argument — that the speaker has only the chess framework available to describe a loss the framework was never designed to address. The image does not simply describe silence where there was once a voice; it uses the chess logic of substitution to name a grief that exceeds that logic."</a:t>
            </a:r>
            <a:endParaRPr lang="en-US" sz="1100" dirty="0"/>
          </a:p>
        </p:txBody>
      </p:sp>
      <p:sp>
        <p:nvSpPr>
          <p:cNvPr id="8" name="Text 6"/>
          <p:cNvSpPr/>
          <p:nvPr/>
        </p:nvSpPr>
        <p:spPr>
          <a:xfrm>
            <a:off x="457200" y="2834640"/>
            <a:ext cx="8229600" cy="310896"/>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Quick scoring guide:</a:t>
            </a:r>
            <a:endParaRPr lang="en-US" sz="1200" dirty="0"/>
          </a:p>
        </p:txBody>
      </p:sp>
      <p:sp>
        <p:nvSpPr>
          <p:cNvPr id="9" name="Shape 7"/>
          <p:cNvSpPr/>
          <p:nvPr/>
        </p:nvSpPr>
        <p:spPr>
          <a:xfrm>
            <a:off x="457200" y="3218688"/>
            <a:ext cx="8229600" cy="475488"/>
          </a:xfrm>
          <a:prstGeom prst="roundRect">
            <a:avLst>
              <a:gd name="adj" fmla="val 15385"/>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3273552"/>
            <a:ext cx="1097280"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Strong:</a:t>
            </a:r>
            <a:endParaRPr lang="en-US" sz="1100" dirty="0"/>
          </a:p>
        </p:txBody>
      </p:sp>
      <p:sp>
        <p:nvSpPr>
          <p:cNvPr id="11" name="Text 9"/>
          <p:cNvSpPr/>
          <p:nvPr/>
        </p:nvSpPr>
        <p:spPr>
          <a:xfrm>
            <a:off x="1792224" y="3273552"/>
            <a:ext cx="6711696" cy="347472"/>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Names a specific word or feature + explains its function in relation to the poem's argument + could not have been written without reading this specific poem.</a:t>
            </a:r>
            <a:endParaRPr lang="en-US" sz="1050" dirty="0"/>
          </a:p>
        </p:txBody>
      </p:sp>
      <p:sp>
        <p:nvSpPr>
          <p:cNvPr id="12" name="Shape 10"/>
          <p:cNvSpPr/>
          <p:nvPr/>
        </p:nvSpPr>
        <p:spPr>
          <a:xfrm>
            <a:off x="457200" y="3749040"/>
            <a:ext cx="8229600" cy="475488"/>
          </a:xfrm>
          <a:prstGeom prst="roundRect">
            <a:avLst>
              <a:gd name="adj" fmla="val 15385"/>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3803904"/>
            <a:ext cx="1097280"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Developing:</a:t>
            </a:r>
            <a:endParaRPr lang="en-US" sz="1100" dirty="0"/>
          </a:p>
        </p:txBody>
      </p:sp>
      <p:sp>
        <p:nvSpPr>
          <p:cNvPr id="14" name="Text 12"/>
          <p:cNvSpPr/>
          <p:nvPr/>
        </p:nvSpPr>
        <p:spPr>
          <a:xfrm>
            <a:off x="1792224" y="3803904"/>
            <a:ext cx="6711696" cy="347472"/>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Names a specific word or feature + describes what it suggests or means, but doesn't explain what the formal choice accomplishes versus a different choice.</a:t>
            </a:r>
            <a:endParaRPr lang="en-US" sz="1050" dirty="0"/>
          </a:p>
        </p:txBody>
      </p:sp>
      <p:sp>
        <p:nvSpPr>
          <p:cNvPr id="15" name="Shape 13"/>
          <p:cNvSpPr/>
          <p:nvPr/>
        </p:nvSpPr>
        <p:spPr>
          <a:xfrm>
            <a:off x="457200" y="4279392"/>
            <a:ext cx="8229600" cy="475488"/>
          </a:xfrm>
          <a:prstGeom prst="roundRect">
            <a:avLst>
              <a:gd name="adj" fmla="val 15385"/>
            </a:avLst>
          </a:prstGeom>
          <a:solidFill>
            <a:srgbClr val="FDF0E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334256"/>
            <a:ext cx="1097280"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Beginning:</a:t>
            </a:r>
            <a:endParaRPr lang="en-US" sz="1100" dirty="0"/>
          </a:p>
        </p:txBody>
      </p:sp>
      <p:sp>
        <p:nvSpPr>
          <p:cNvPr id="17" name="Text 15"/>
          <p:cNvSpPr/>
          <p:nvPr/>
        </p:nvSpPr>
        <p:spPr>
          <a:xfrm>
            <a:off x="1792224" y="4334256"/>
            <a:ext cx="6711696" cy="347472"/>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Describes what the image means or what it shows about the speaker's feelings. Could have been written without reading the specific words of the image.</a:t>
            </a:r>
            <a:endParaRPr lang="en-US" sz="1050" dirty="0"/>
          </a:p>
        </p:txBody>
      </p:sp>
      <p:sp>
        <p:nvSpPr>
          <p:cNvPr id="18" name="Shape 16"/>
          <p:cNvSpPr/>
          <p:nvPr/>
        </p:nvSpPr>
        <p:spPr>
          <a:xfrm>
            <a:off x="457200" y="4828032"/>
            <a:ext cx="8229600" cy="237744"/>
          </a:xfrm>
          <a:prstGeom prst="roundRect">
            <a:avLst>
              <a:gd name="adj" fmla="val 30769"/>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640080" y="4864608"/>
            <a:ext cx="7863840" cy="182880"/>
          </a:xfrm>
          <a:prstGeom prst="rect">
            <a:avLst/>
          </a:prstGeom>
          <a:noFill/>
          <a:ln/>
        </p:spPr>
        <p:txBody>
          <a:bodyPr wrap="square" rtlCol="0" anchor="ctr"/>
          <a:lstStyle/>
          <a:p>
            <a:pPr indent="0" marL="0">
              <a:buNone/>
            </a:pPr>
            <a:r>
              <a:rPr lang="en-US" sz="1050" b="1" dirty="0">
                <a:solidFill>
                  <a:srgbClr val="B45309"/>
                </a:solidFill>
                <a:latin typeface="Calibri" pitchFamily="34" charset="0"/>
                <a:ea typeface="Calibri" pitchFamily="34" charset="-122"/>
                <a:cs typeface="Calibri" pitchFamily="34" charset="-120"/>
              </a:rPr>
              <a:t>Return cards with one written comment per card — even just: 'What does the word X accomplish that Y would not?'</a:t>
            </a:r>
            <a:endParaRPr lang="en-US" sz="105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MC</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AP-Style MC + Timed Write</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8 poetry passage-based questions · Full FRQ 1 with annotation space</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Why Poetry Requires a Different Reading Process</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The four habits that produce paraphrase instead of analysis — and their fixes</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0A1F0F"/>
          </a:solidFill>
          <a:ln w="12700">
            <a:solidFill>
              <a:srgbClr val="0A1F0F"/>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1–4  (passage on left)</a:t>
            </a:r>
            <a:endParaRPr lang="en-US" sz="1400" dirty="0"/>
          </a:p>
        </p:txBody>
      </p:sp>
      <p:sp>
        <p:nvSpPr>
          <p:cNvPr id="4" name="Shape 2"/>
          <p:cNvSpPr/>
          <p:nvPr/>
        </p:nvSpPr>
        <p:spPr>
          <a:xfrm>
            <a:off x="457200" y="603504"/>
            <a:ext cx="2834640" cy="4498848"/>
          </a:xfrm>
          <a:prstGeom prst="roundRect">
            <a:avLst>
              <a:gd name="adj" fmla="val 2581"/>
            </a:avLst>
          </a:prstGeom>
          <a:solidFill>
            <a:srgbClr val="F8F4E8"/>
          </a:solidFill>
          <a:ln w="12700">
            <a:solidFill>
              <a:srgbClr val="EDE8D5"/>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749808"/>
            <a:ext cx="2468880" cy="4206240"/>
          </a:xfrm>
          <a:prstGeom prst="rect">
            <a:avLst/>
          </a:prstGeom>
          <a:noFill/>
          <a:ln/>
        </p:spPr>
        <p:txBody>
          <a:bodyPr wrap="square" rtlCol="0" anchor="t"/>
          <a:lstStyle/>
          <a:p>
            <a:pPr indent="0" marL="0">
              <a:buNone/>
            </a:pPr>
            <a:r>
              <a:rPr lang="en-US" sz="1250" i="1" dirty="0">
                <a:solidFill>
                  <a:srgbClr val="0A1F0F"/>
                </a:solidFill>
                <a:latin typeface="Cambria" pitchFamily="34" charset="0"/>
                <a:ea typeface="Cambria" pitchFamily="34" charset="-122"/>
                <a:cs typeface="Cambria" pitchFamily="34" charset="-120"/>
              </a:rPr>
              <a:t>[1] The photographs my mother kept were not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[2] the ones you might expect — no weddings, no</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[3] occasions staged for the camera's eye. Instead,</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[4] she saved the blurred and accidental: hands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[5] gesturing to a point beyond the frame,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[6] a face mid-laugh caught between expressions,</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[7] a child asleep beneath a coat at noon.</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[8] I understand this now.</a:t>
            </a:r>
            <a:endParaRPr lang="en-US" sz="1250" dirty="0"/>
          </a:p>
          <a:p>
            <a:pPr indent="0" marL="0">
              <a:buNone/>
            </a:pP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[9] She was collecting evidence</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[10] of all the times we were not being watched —</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[11] the casual postures, the unguarded moment.</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[12] Of life as it was actually happening</a:t>
            </a:r>
            <a:endParaRPr lang="en-US" sz="1250" dirty="0"/>
          </a:p>
          <a:p>
            <a:pPr indent="0" marL="0">
              <a:buNone/>
            </a:pPr>
            <a:r>
              <a:rPr lang="en-US" sz="1250" i="1" dirty="0">
                <a:solidFill>
                  <a:srgbClr val="0A1F0F"/>
                </a:solidFill>
                <a:latin typeface="Cambria" pitchFamily="34" charset="0"/>
                <a:ea typeface="Cambria" pitchFamily="34" charset="-122"/>
                <a:cs typeface="Cambria" pitchFamily="34" charset="-120"/>
              </a:rPr>
              <a:t>[13] before we knew that it was being kept.</a:t>
            </a:r>
            <a:endParaRPr lang="en-US" sz="1250" dirty="0"/>
          </a:p>
        </p:txBody>
      </p:sp>
      <p:sp>
        <p:nvSpPr>
          <p:cNvPr id="6" name="Text 4"/>
          <p:cNvSpPr/>
          <p:nvPr/>
        </p:nvSpPr>
        <p:spPr>
          <a:xfrm>
            <a:off x="3401568" y="658368"/>
            <a:ext cx="5285232" cy="402336"/>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1.  The structural isolation of line 8 ('I understand this now.') as a one-line stanza primarily serves to</a:t>
            </a:r>
            <a:endParaRPr lang="en-US" sz="1050" dirty="0"/>
          </a:p>
        </p:txBody>
      </p:sp>
      <p:sp>
        <p:nvSpPr>
          <p:cNvPr id="7" name="Text 5"/>
          <p:cNvSpPr/>
          <p:nvPr/>
        </p:nvSpPr>
        <p:spPr>
          <a:xfrm>
            <a:off x="3566160" y="1097280"/>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A. provide a transition between the poem's two stanzas of equal length</a:t>
            </a:r>
            <a:endParaRPr lang="en-US" sz="1000" dirty="0"/>
          </a:p>
        </p:txBody>
      </p:sp>
      <p:sp>
        <p:nvSpPr>
          <p:cNvPr id="8" name="Text 6"/>
          <p:cNvSpPr/>
          <p:nvPr/>
        </p:nvSpPr>
        <p:spPr>
          <a:xfrm>
            <a:off x="3566160" y="1353312"/>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B. enact the quality of sudden recognition — the understanding arrives complete and separate from the sections it connects</a:t>
            </a:r>
            <a:endParaRPr lang="en-US" sz="1000" dirty="0"/>
          </a:p>
        </p:txBody>
      </p:sp>
      <p:sp>
        <p:nvSpPr>
          <p:cNvPr id="9" name="Text 7"/>
          <p:cNvSpPr/>
          <p:nvPr/>
        </p:nvSpPr>
        <p:spPr>
          <a:xfrm>
            <a:off x="3566160" y="1609344"/>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C. signal that the poem has shifted from free verse to formal meter</a:t>
            </a:r>
            <a:endParaRPr lang="en-US" sz="1000" dirty="0"/>
          </a:p>
        </p:txBody>
      </p:sp>
      <p:sp>
        <p:nvSpPr>
          <p:cNvPr id="10" name="Text 8"/>
          <p:cNvSpPr/>
          <p:nvPr/>
        </p:nvSpPr>
        <p:spPr>
          <a:xfrm>
            <a:off x="3566160" y="1865376"/>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D. mark the point at which the poem's speaker becomes unreliable</a:t>
            </a:r>
            <a:endParaRPr lang="en-US" sz="1000" dirty="0"/>
          </a:p>
        </p:txBody>
      </p:sp>
      <p:sp>
        <p:nvSpPr>
          <p:cNvPr id="11" name="Text 9"/>
          <p:cNvSpPr/>
          <p:nvPr/>
        </p:nvSpPr>
        <p:spPr>
          <a:xfrm>
            <a:off x="3401568" y="2231136"/>
            <a:ext cx="5285232" cy="402336"/>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2.  The catalogued photographs in lines 1–7 share a common characteristic best described as</a:t>
            </a:r>
            <a:endParaRPr lang="en-US" sz="1050" dirty="0"/>
          </a:p>
        </p:txBody>
      </p:sp>
      <p:sp>
        <p:nvSpPr>
          <p:cNvPr id="12" name="Text 10"/>
          <p:cNvSpPr/>
          <p:nvPr/>
        </p:nvSpPr>
        <p:spPr>
          <a:xfrm>
            <a:off x="3566160" y="2670048"/>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A. they are all images of loss and grief</a:t>
            </a:r>
            <a:endParaRPr lang="en-US" sz="1000" dirty="0"/>
          </a:p>
        </p:txBody>
      </p:sp>
      <p:sp>
        <p:nvSpPr>
          <p:cNvPr id="13" name="Text 11"/>
          <p:cNvSpPr/>
          <p:nvPr/>
        </p:nvSpPr>
        <p:spPr>
          <a:xfrm>
            <a:off x="3566160" y="2926080"/>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B. they record moments in which subjects were posing for the camera</a:t>
            </a:r>
            <a:endParaRPr lang="en-US" sz="1000" dirty="0"/>
          </a:p>
        </p:txBody>
      </p:sp>
      <p:sp>
        <p:nvSpPr>
          <p:cNvPr id="14" name="Text 12"/>
          <p:cNvSpPr/>
          <p:nvPr/>
        </p:nvSpPr>
        <p:spPr>
          <a:xfrm>
            <a:off x="3566160" y="3182112"/>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C. they capture subjects who were unaware of being observed — caught in genuine rather than performed moments</a:t>
            </a:r>
            <a:endParaRPr lang="en-US" sz="1000" dirty="0"/>
          </a:p>
        </p:txBody>
      </p:sp>
      <p:sp>
        <p:nvSpPr>
          <p:cNvPr id="15" name="Text 13"/>
          <p:cNvSpPr/>
          <p:nvPr/>
        </p:nvSpPr>
        <p:spPr>
          <a:xfrm>
            <a:off x="3566160" y="3438144"/>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D. they are all images that the speaker found disturbing</a:t>
            </a:r>
            <a:endParaRPr lang="en-US" sz="1000" dirty="0"/>
          </a:p>
        </p:txBody>
      </p:sp>
      <p:sp>
        <p:nvSpPr>
          <p:cNvPr id="16" name="Text 14"/>
          <p:cNvSpPr/>
          <p:nvPr/>
        </p:nvSpPr>
        <p:spPr>
          <a:xfrm>
            <a:off x="3401568" y="3803904"/>
            <a:ext cx="5285232" cy="402336"/>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3.  The phrase 'blurred and accidental' (line 4) creates a contrast with which other element of the poem?</a:t>
            </a:r>
            <a:endParaRPr lang="en-US" sz="1050" dirty="0"/>
          </a:p>
        </p:txBody>
      </p:sp>
      <p:sp>
        <p:nvSpPr>
          <p:cNvPr id="17" name="Text 15"/>
          <p:cNvSpPr/>
          <p:nvPr/>
        </p:nvSpPr>
        <p:spPr>
          <a:xfrm>
            <a:off x="3566160" y="4242816"/>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A. the word 'evidence' in line 9, which implies deliberate collection</a:t>
            </a:r>
            <a:endParaRPr lang="en-US" sz="1000" dirty="0"/>
          </a:p>
        </p:txBody>
      </p:sp>
      <p:sp>
        <p:nvSpPr>
          <p:cNvPr id="18" name="Text 16"/>
          <p:cNvSpPr/>
          <p:nvPr/>
        </p:nvSpPr>
        <p:spPr>
          <a:xfrm>
            <a:off x="3566160" y="4498848"/>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B. the word 'now' in line 8, which implies temporal precision</a:t>
            </a:r>
            <a:endParaRPr lang="en-US" sz="1000" dirty="0"/>
          </a:p>
        </p:txBody>
      </p:sp>
      <p:sp>
        <p:nvSpPr>
          <p:cNvPr id="19" name="Text 17"/>
          <p:cNvSpPr/>
          <p:nvPr/>
        </p:nvSpPr>
        <p:spPr>
          <a:xfrm>
            <a:off x="3566160" y="4754880"/>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C. the phrase 'actually happening' in line 12</a:t>
            </a:r>
            <a:endParaRPr lang="en-US" sz="1000" dirty="0"/>
          </a:p>
        </p:txBody>
      </p:sp>
      <p:sp>
        <p:nvSpPr>
          <p:cNvPr id="20" name="Text 18"/>
          <p:cNvSpPr/>
          <p:nvPr/>
        </p:nvSpPr>
        <p:spPr>
          <a:xfrm>
            <a:off x="3566160" y="5010912"/>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D. both A and C — the poem sets apparent accident against deliberate preservation throughout</a:t>
            </a:r>
            <a:endParaRPr lang="en-US" sz="1000" dirty="0"/>
          </a:p>
        </p:txBody>
      </p:sp>
      <p:sp>
        <p:nvSpPr>
          <p:cNvPr id="21" name="Text 19"/>
          <p:cNvSpPr/>
          <p:nvPr/>
        </p:nvSpPr>
        <p:spPr>
          <a:xfrm>
            <a:off x="3401568" y="5376672"/>
            <a:ext cx="5285232" cy="402336"/>
          </a:xfrm>
          <a:prstGeom prst="rect">
            <a:avLst/>
          </a:prstGeom>
          <a:noFill/>
          <a:ln/>
        </p:spPr>
        <p:txBody>
          <a:bodyPr wrap="square" rtlCol="0" anchor="ctr"/>
          <a:lstStyle/>
          <a:p>
            <a:pPr indent="0" marL="0">
              <a:buNone/>
            </a:pPr>
            <a:r>
              <a:rPr lang="en-US" sz="1050" b="1" dirty="0">
                <a:solidFill>
                  <a:srgbClr val="0A1F0F"/>
                </a:solidFill>
                <a:latin typeface="Calibri" pitchFamily="34" charset="0"/>
                <a:ea typeface="Calibri" pitchFamily="34" charset="-122"/>
                <a:cs typeface="Calibri" pitchFamily="34" charset="-120"/>
              </a:rPr>
              <a:t>4.  The final lines ('Of life as it was actually happening / before we knew that it was being kept') most directly suggest</a:t>
            </a:r>
            <a:endParaRPr lang="en-US" sz="1050" dirty="0"/>
          </a:p>
        </p:txBody>
      </p:sp>
      <p:sp>
        <p:nvSpPr>
          <p:cNvPr id="22" name="Text 20"/>
          <p:cNvSpPr/>
          <p:nvPr/>
        </p:nvSpPr>
        <p:spPr>
          <a:xfrm>
            <a:off x="3566160" y="5815584"/>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A. the speaker's regret that the photographs were not taken more carefully</a:t>
            </a:r>
            <a:endParaRPr lang="en-US" sz="1000" dirty="0"/>
          </a:p>
        </p:txBody>
      </p:sp>
      <p:sp>
        <p:nvSpPr>
          <p:cNvPr id="23" name="Text 21"/>
          <p:cNvSpPr/>
          <p:nvPr/>
        </p:nvSpPr>
        <p:spPr>
          <a:xfrm>
            <a:off x="3566160" y="6071616"/>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B. the mother's deception in secretly photographing her family</a:t>
            </a:r>
            <a:endParaRPr lang="en-US" sz="1000" dirty="0"/>
          </a:p>
        </p:txBody>
      </p:sp>
      <p:sp>
        <p:nvSpPr>
          <p:cNvPr id="24" name="Text 22"/>
          <p:cNvSpPr/>
          <p:nvPr/>
        </p:nvSpPr>
        <p:spPr>
          <a:xfrm>
            <a:off x="3566160" y="6327648"/>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C. a retroactive awareness that the preserved moments had a quality of authenticity that their preservation may have altered</a:t>
            </a:r>
            <a:endParaRPr lang="en-US" sz="1000" dirty="0"/>
          </a:p>
        </p:txBody>
      </p:sp>
      <p:sp>
        <p:nvSpPr>
          <p:cNvPr id="25" name="Text 23"/>
          <p:cNvSpPr/>
          <p:nvPr/>
        </p:nvSpPr>
        <p:spPr>
          <a:xfrm>
            <a:off x="3566160" y="6583680"/>
            <a:ext cx="5120640" cy="256032"/>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D. the impossibility of truly knowing the past</a:t>
            </a:r>
            <a:endParaRPr lang="en-US" sz="1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0A1F0F"/>
          </a:solidFill>
          <a:ln w="12700">
            <a:solidFill>
              <a:srgbClr val="0A1F0F"/>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5–8</a:t>
            </a:r>
            <a:endParaRPr lang="en-US" sz="1400" dirty="0"/>
          </a:p>
        </p:txBody>
      </p:sp>
      <p:sp>
        <p:nvSpPr>
          <p:cNvPr id="4" name="Text 2"/>
          <p:cNvSpPr/>
          <p:nvPr/>
        </p:nvSpPr>
        <p:spPr>
          <a:xfrm>
            <a:off x="457200" y="603504"/>
            <a:ext cx="8229600" cy="384048"/>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5.  The shift in the verb form from 'kept' and 'saved' (lines 1–4) to 'was collecting' (line 9) creates which effect?</a:t>
            </a:r>
            <a:endParaRPr lang="en-US" sz="1100" dirty="0"/>
          </a:p>
        </p:txBody>
      </p:sp>
      <p:sp>
        <p:nvSpPr>
          <p:cNvPr id="5" name="Text 3"/>
          <p:cNvSpPr/>
          <p:nvPr/>
        </p:nvSpPr>
        <p:spPr>
          <a:xfrm>
            <a:off x="713232" y="1024128"/>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It signals that the mother has died</a:t>
            </a:r>
            <a:endParaRPr lang="en-US" sz="1050" dirty="0"/>
          </a:p>
        </p:txBody>
      </p:sp>
      <p:sp>
        <p:nvSpPr>
          <p:cNvPr id="6" name="Text 4"/>
          <p:cNvSpPr/>
          <p:nvPr/>
        </p:nvSpPr>
        <p:spPr>
          <a:xfrm>
            <a:off x="713232" y="1261872"/>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B. It reframes the mother's action from a series of discrete events (past simple) to a continuous intentional project (past progressive) — suggesting accumulated purpose rather than casual accumulation</a:t>
            </a:r>
            <a:endParaRPr lang="en-US" sz="1050" dirty="0"/>
          </a:p>
        </p:txBody>
      </p:sp>
      <p:sp>
        <p:nvSpPr>
          <p:cNvPr id="7" name="Text 5"/>
          <p:cNvSpPr/>
          <p:nvPr/>
        </p:nvSpPr>
        <p:spPr>
          <a:xfrm>
            <a:off x="713232" y="1499616"/>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 It introduces a past-tense element into an otherwise present-tense poem</a:t>
            </a:r>
            <a:endParaRPr lang="en-US" sz="1050" dirty="0"/>
          </a:p>
        </p:txBody>
      </p:sp>
      <p:sp>
        <p:nvSpPr>
          <p:cNvPr id="8" name="Text 6"/>
          <p:cNvSpPr/>
          <p:nvPr/>
        </p:nvSpPr>
        <p:spPr>
          <a:xfrm>
            <a:off x="713232" y="1737360"/>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D. It provides grammatical contrast with the final stanza</a:t>
            </a:r>
            <a:endParaRPr lang="en-US" sz="1050" dirty="0"/>
          </a:p>
        </p:txBody>
      </p:sp>
      <p:sp>
        <p:nvSpPr>
          <p:cNvPr id="9" name="Text 7"/>
          <p:cNvSpPr/>
          <p:nvPr/>
        </p:nvSpPr>
        <p:spPr>
          <a:xfrm>
            <a:off x="457200" y="2084832"/>
            <a:ext cx="8229600" cy="384048"/>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6.  The phrase 'before we knew that it was being kept' (line 13) implies</a:t>
            </a:r>
            <a:endParaRPr lang="en-US" sz="1100" dirty="0"/>
          </a:p>
        </p:txBody>
      </p:sp>
      <p:sp>
        <p:nvSpPr>
          <p:cNvPr id="10" name="Text 8"/>
          <p:cNvSpPr/>
          <p:nvPr/>
        </p:nvSpPr>
        <p:spPr>
          <a:xfrm>
            <a:off x="713232" y="2505456"/>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the family members did not consent to being photographed</a:t>
            </a:r>
            <a:endParaRPr lang="en-US" sz="1050" dirty="0"/>
          </a:p>
        </p:txBody>
      </p:sp>
      <p:sp>
        <p:nvSpPr>
          <p:cNvPr id="11" name="Text 9"/>
          <p:cNvSpPr/>
          <p:nvPr/>
        </p:nvSpPr>
        <p:spPr>
          <a:xfrm>
            <a:off x="713232" y="2743200"/>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B. the photographs had no value until they were catalogued</a:t>
            </a:r>
            <a:endParaRPr lang="en-US" sz="1050" dirty="0"/>
          </a:p>
        </p:txBody>
      </p:sp>
      <p:sp>
        <p:nvSpPr>
          <p:cNvPr id="12" name="Text 10"/>
          <p:cNvSpPr/>
          <p:nvPr/>
        </p:nvSpPr>
        <p:spPr>
          <a:xfrm>
            <a:off x="713232" y="2980944"/>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 the authentic quality of the preserved moments depended on their subjects not knowing they were being preserved</a:t>
            </a:r>
            <a:endParaRPr lang="en-US" sz="1050" dirty="0"/>
          </a:p>
        </p:txBody>
      </p:sp>
      <p:sp>
        <p:nvSpPr>
          <p:cNvPr id="13" name="Text 11"/>
          <p:cNvSpPr/>
          <p:nvPr/>
        </p:nvSpPr>
        <p:spPr>
          <a:xfrm>
            <a:off x="713232" y="3218688"/>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D. the speaker resents having been photographed without consent</a:t>
            </a:r>
            <a:endParaRPr lang="en-US" sz="1050" dirty="0"/>
          </a:p>
        </p:txBody>
      </p:sp>
      <p:sp>
        <p:nvSpPr>
          <p:cNvPr id="14" name="Text 12"/>
          <p:cNvSpPr/>
          <p:nvPr/>
        </p:nvSpPr>
        <p:spPr>
          <a:xfrm>
            <a:off x="457200" y="3566160"/>
            <a:ext cx="8229600" cy="384048"/>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7.  A student writes: 'The speaker describes how her mother kept unusual photographs, which shows that the mother had a different relationship to memory than most people.' This sentence is best described as</a:t>
            </a:r>
            <a:endParaRPr lang="en-US" sz="1100" dirty="0"/>
          </a:p>
        </p:txBody>
      </p:sp>
      <p:sp>
        <p:nvSpPr>
          <p:cNvPr id="15" name="Text 13"/>
          <p:cNvSpPr/>
          <p:nvPr/>
        </p:nvSpPr>
        <p:spPr>
          <a:xfrm>
            <a:off x="713232" y="3986784"/>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analysis — it identifies a formal choice and explains its function</a:t>
            </a:r>
            <a:endParaRPr lang="en-US" sz="1050" dirty="0"/>
          </a:p>
        </p:txBody>
      </p:sp>
      <p:sp>
        <p:nvSpPr>
          <p:cNvPr id="16" name="Text 14"/>
          <p:cNvSpPr/>
          <p:nvPr/>
        </p:nvSpPr>
        <p:spPr>
          <a:xfrm>
            <a:off x="713232" y="4224528"/>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B. summary — it accurately describes what happens but does not analyze how the poem makes meaning</a:t>
            </a:r>
            <a:endParaRPr lang="en-US" sz="1050" dirty="0"/>
          </a:p>
        </p:txBody>
      </p:sp>
      <p:sp>
        <p:nvSpPr>
          <p:cNvPr id="17" name="Text 15"/>
          <p:cNvSpPr/>
          <p:nvPr/>
        </p:nvSpPr>
        <p:spPr>
          <a:xfrm>
            <a:off x="713232" y="4462272"/>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 sophisticated — it connects the poem to a broader cultural argument</a:t>
            </a:r>
            <a:endParaRPr lang="en-US" sz="1050" dirty="0"/>
          </a:p>
        </p:txBody>
      </p:sp>
      <p:sp>
        <p:nvSpPr>
          <p:cNvPr id="18" name="Text 16"/>
          <p:cNvSpPr/>
          <p:nvPr/>
        </p:nvSpPr>
        <p:spPr>
          <a:xfrm>
            <a:off x="713232" y="4700016"/>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D. evaluation — it judges the mother's behavior</a:t>
            </a:r>
            <a:endParaRPr lang="en-US" sz="1050" dirty="0"/>
          </a:p>
        </p:txBody>
      </p:sp>
      <p:sp>
        <p:nvSpPr>
          <p:cNvPr id="19" name="Text 17"/>
          <p:cNvSpPr/>
          <p:nvPr/>
        </p:nvSpPr>
        <p:spPr>
          <a:xfrm>
            <a:off x="457200" y="5047488"/>
            <a:ext cx="8229600" cy="384048"/>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8.  The poem's final word, 'kept,' echoes the poem's first word, which is 'kept.' This structural choice primarily functions to</a:t>
            </a:r>
            <a:endParaRPr lang="en-US" sz="1100" dirty="0"/>
          </a:p>
        </p:txBody>
      </p:sp>
      <p:sp>
        <p:nvSpPr>
          <p:cNvPr id="20" name="Text 18"/>
          <p:cNvSpPr/>
          <p:nvPr/>
        </p:nvSpPr>
        <p:spPr>
          <a:xfrm>
            <a:off x="713232" y="5468112"/>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 create a satisfying sense of formal closure</a:t>
            </a:r>
            <a:endParaRPr lang="en-US" sz="1050" dirty="0"/>
          </a:p>
        </p:txBody>
      </p:sp>
      <p:sp>
        <p:nvSpPr>
          <p:cNvPr id="21" name="Text 19"/>
          <p:cNvSpPr/>
          <p:nvPr/>
        </p:nvSpPr>
        <p:spPr>
          <a:xfrm>
            <a:off x="713232" y="5705856"/>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B. confirm that the poem is a sonnet</a:t>
            </a:r>
            <a:endParaRPr lang="en-US" sz="1050" dirty="0"/>
          </a:p>
        </p:txBody>
      </p:sp>
      <p:sp>
        <p:nvSpPr>
          <p:cNvPr id="22" name="Text 20"/>
          <p:cNvSpPr/>
          <p:nvPr/>
        </p:nvSpPr>
        <p:spPr>
          <a:xfrm>
            <a:off x="713232" y="5943600"/>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 enact the poem's argument that preservation — keeping — transforms what it preserves by closing the poem inside the same act it describes</a:t>
            </a:r>
            <a:endParaRPr lang="en-US" sz="1050" dirty="0"/>
          </a:p>
        </p:txBody>
      </p:sp>
      <p:sp>
        <p:nvSpPr>
          <p:cNvPr id="23" name="Text 21"/>
          <p:cNvSpPr/>
          <p:nvPr/>
        </p:nvSpPr>
        <p:spPr>
          <a:xfrm>
            <a:off x="713232" y="6181344"/>
            <a:ext cx="7973568" cy="237744"/>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D. create an ironic contrast between the two uses of the word</a:t>
            </a:r>
            <a:endParaRPr lang="en-US" sz="1050" dirty="0"/>
          </a:p>
        </p:txBody>
      </p:sp>
      <p:sp>
        <p:nvSpPr>
          <p:cNvPr id="24" name="Shape 22"/>
          <p:cNvSpPr/>
          <p:nvPr/>
        </p:nvSpPr>
        <p:spPr>
          <a:xfrm>
            <a:off x="457200" y="6528816"/>
            <a:ext cx="8229600" cy="-1499616"/>
          </a:xfrm>
          <a:prstGeom prst="roundRect">
            <a:avLst>
              <a:gd name="adj" fmla="val -4878"/>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5" name="Text 23"/>
          <p:cNvSpPr/>
          <p:nvPr/>
        </p:nvSpPr>
        <p:spPr>
          <a:xfrm>
            <a:off x="640080" y="6601968"/>
            <a:ext cx="7863840" cy="256032"/>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Post-MC Discussion Targets:</a:t>
            </a:r>
            <a:endParaRPr lang="en-US" sz="1150" dirty="0"/>
          </a:p>
        </p:txBody>
      </p:sp>
      <p:sp>
        <p:nvSpPr>
          <p:cNvPr id="26" name="Text 24"/>
          <p:cNvSpPr/>
          <p:nvPr/>
        </p:nvSpPr>
        <p:spPr>
          <a:xfrm>
            <a:off x="640080" y="6894576"/>
            <a:ext cx="7863840" cy="67665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Q7: Why is a sentence that accurately identifies a theme NOT analysis? (It could have been written without reading the specific language of this poem.) Q8: Why does 'kept' opening and closing the poem constitute a formal argument rather than just a stylistic choice? (Because the repetition enacts the content — the poem keeps what it describes keeping.)</a:t>
            </a:r>
            <a:endParaRPr lang="en-US" sz="105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457200" y="164592"/>
            <a:ext cx="8229600" cy="365760"/>
          </a:xfrm>
          <a:prstGeom prst="rect">
            <a:avLst/>
          </a:prstGeom>
          <a:noFill/>
          <a:ln/>
        </p:spPr>
        <p:txBody>
          <a:bodyPr wrap="square" rtlCol="0" anchor="ctr"/>
          <a:lstStyle/>
          <a:p>
            <a:pPr indent="0" marL="0">
              <a:buNone/>
            </a:pPr>
            <a:r>
              <a:rPr lang="en-US" sz="1150" b="1" spc="200" kern="0" dirty="0">
                <a:solidFill>
                  <a:srgbClr val="C47F17"/>
                </a:solidFill>
                <a:latin typeface="Calibri" pitchFamily="34" charset="0"/>
                <a:ea typeface="Calibri" pitchFamily="34" charset="-122"/>
                <a:cs typeface="Calibri" pitchFamily="34" charset="-120"/>
              </a:rPr>
              <a:t>TIMED WRITING PROMPT — FRQ 1 FORMAT  |  AP Literature &amp; Composition</a:t>
            </a:r>
            <a:endParaRPr lang="en-US" sz="1150" dirty="0"/>
          </a:p>
        </p:txBody>
      </p:sp>
      <p:sp>
        <p:nvSpPr>
          <p:cNvPr id="3" name="Shape 1"/>
          <p:cNvSpPr/>
          <p:nvPr/>
        </p:nvSpPr>
        <p:spPr>
          <a:xfrm>
            <a:off x="457200" y="585216"/>
            <a:ext cx="4754880" cy="3950208"/>
          </a:xfrm>
          <a:prstGeom prst="roundRect">
            <a:avLst>
              <a:gd name="adj" fmla="val 2315"/>
            </a:avLst>
          </a:prstGeom>
          <a:solidFill>
            <a:srgbClr val="060F08"/>
          </a:solidFill>
          <a:ln w="12700">
            <a:solidFill>
              <a:srgbClr val="2D6A4F"/>
            </a:solidFill>
            <a:prstDash val="solid"/>
          </a:ln>
        </p:spPr>
      </p:sp>
      <p:sp>
        <p:nvSpPr>
          <p:cNvPr id="4" name="Text 2"/>
          <p:cNvSpPr/>
          <p:nvPr/>
        </p:nvSpPr>
        <p:spPr>
          <a:xfrm>
            <a:off x="621792" y="658368"/>
            <a:ext cx="4425696" cy="237744"/>
          </a:xfrm>
          <a:prstGeom prst="rect">
            <a:avLst/>
          </a:prstGeom>
          <a:noFill/>
          <a:ln/>
        </p:spPr>
        <p:txBody>
          <a:bodyPr wrap="square" rtlCol="0" anchor="ctr"/>
          <a:lstStyle/>
          <a:p>
            <a:pPr indent="0" marL="0">
              <a:buNone/>
            </a:pPr>
            <a:r>
              <a:rPr lang="en-US" sz="1000" i="1" dirty="0">
                <a:solidFill>
                  <a:srgbClr val="B8DFC8"/>
                </a:solidFill>
                <a:latin typeface="Calibri" pitchFamily="34" charset="0"/>
                <a:ea typeface="Calibri" pitchFamily="34" charset="-122"/>
                <a:cs typeface="Calibri" pitchFamily="34" charset="-120"/>
              </a:rPr>
              <a:t>The Understory (original poem for this exam simulation)</a:t>
            </a:r>
            <a:endParaRPr lang="en-US" sz="1000" dirty="0"/>
          </a:p>
        </p:txBody>
      </p:sp>
      <p:sp>
        <p:nvSpPr>
          <p:cNvPr id="5" name="Text 3"/>
          <p:cNvSpPr/>
          <p:nvPr/>
        </p:nvSpPr>
        <p:spPr>
          <a:xfrm>
            <a:off x="640080" y="950976"/>
            <a:ext cx="4389120" cy="3511296"/>
          </a:xfrm>
          <a:prstGeom prst="rect">
            <a:avLst/>
          </a:prstGeom>
          <a:noFill/>
          <a:ln/>
        </p:spPr>
        <p:txBody>
          <a:bodyPr wrap="square" rtlCol="0" anchor="t"/>
          <a:lstStyle/>
          <a:p>
            <a:pPr indent="0" marL="0">
              <a:buNone/>
            </a:pPr>
            <a:r>
              <a:rPr lang="en-US" sz="1150" i="1" dirty="0">
                <a:solidFill>
                  <a:srgbClr val="F8F4E8"/>
                </a:solidFill>
                <a:latin typeface="Cambria" pitchFamily="34" charset="0"/>
                <a:ea typeface="Cambria" pitchFamily="34" charset="-122"/>
                <a:cs typeface="Cambria" pitchFamily="34" charset="-120"/>
              </a:rPr>
              <a:t>All summer the birches have been learning</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to make do with what remains of light —</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the understory, where the air holds still,</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where roots remember drought and grow toward water.</a:t>
            </a:r>
            <a:endParaRPr lang="en-US" sz="1150" dirty="0"/>
          </a:p>
          <a:p>
            <a:pPr indent="0" marL="0">
              <a:buNone/>
            </a:pP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I used to think patience was a form of faith.</a:t>
            </a:r>
            <a:endParaRPr lang="en-US" sz="1150" dirty="0"/>
          </a:p>
          <a:p>
            <a:pPr indent="0" marL="0">
              <a:buNone/>
            </a:pP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Now I understand it differently:</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the birch does not wait for the canopy to lift.</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It changes what it needs.</a:t>
            </a:r>
            <a:endParaRPr lang="en-US" sz="1150" dirty="0"/>
          </a:p>
          <a:p>
            <a:pPr indent="0" marL="0">
              <a:buNone/>
            </a:pP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By July the leaves had narrowed</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to the width of waiting,</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slant and silver,</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making something beautiful of deprivation,</a:t>
            </a:r>
            <a:endParaRPr lang="en-US" sz="1150" dirty="0"/>
          </a:p>
          <a:p>
            <a:pPr indent="0" marL="0">
              <a:buNone/>
            </a:pPr>
            <a:r>
              <a:rPr lang="en-US" sz="1150" i="1" dirty="0">
                <a:solidFill>
                  <a:srgbClr val="F8F4E8"/>
                </a:solidFill>
                <a:latin typeface="Cambria" pitchFamily="34" charset="0"/>
                <a:ea typeface="Cambria" pitchFamily="34" charset="-122"/>
                <a:cs typeface="Cambria" pitchFamily="34" charset="-120"/>
              </a:rPr>
              <a:t>unable to distinguish it from grace.</a:t>
            </a:r>
            <a:endParaRPr lang="en-US" sz="1150" dirty="0"/>
          </a:p>
        </p:txBody>
      </p:sp>
      <p:sp>
        <p:nvSpPr>
          <p:cNvPr id="6" name="Shape 4"/>
          <p:cNvSpPr/>
          <p:nvPr/>
        </p:nvSpPr>
        <p:spPr>
          <a:xfrm>
            <a:off x="5321808" y="585216"/>
            <a:ext cx="3364992" cy="3950208"/>
          </a:xfrm>
          <a:prstGeom prst="roundRect">
            <a:avLst>
              <a:gd name="adj" fmla="val 2717"/>
            </a:avLst>
          </a:prstGeom>
          <a:solidFill>
            <a:srgbClr val="060F08"/>
          </a:solidFill>
          <a:ln w="12700">
            <a:solidFill>
              <a:srgbClr val="2D6A4F"/>
            </a:solidFill>
            <a:prstDash val="solid"/>
          </a:ln>
        </p:spPr>
      </p:sp>
      <p:sp>
        <p:nvSpPr>
          <p:cNvPr id="7" name="Text 5"/>
          <p:cNvSpPr/>
          <p:nvPr/>
        </p:nvSpPr>
        <p:spPr>
          <a:xfrm>
            <a:off x="5486400" y="658368"/>
            <a:ext cx="3017520" cy="237744"/>
          </a:xfrm>
          <a:prstGeom prst="rect">
            <a:avLst/>
          </a:prstGeom>
          <a:noFill/>
          <a:ln/>
        </p:spPr>
        <p:txBody>
          <a:bodyPr wrap="square" rtlCol="0" anchor="ctr"/>
          <a:lstStyle/>
          <a:p>
            <a:pPr indent="0" marL="0">
              <a:buNone/>
            </a:pPr>
            <a:r>
              <a:rPr lang="en-US" sz="1000" b="1" dirty="0">
                <a:solidFill>
                  <a:srgbClr val="B8DFC8"/>
                </a:solidFill>
                <a:latin typeface="Calibri" pitchFamily="34" charset="0"/>
                <a:ea typeface="Calibri" pitchFamily="34" charset="-122"/>
                <a:cs typeface="Calibri" pitchFamily="34" charset="-120"/>
              </a:rPr>
              <a:t>Your annotation space:</a:t>
            </a:r>
            <a:endParaRPr lang="en-US" sz="1000" dirty="0"/>
          </a:p>
        </p:txBody>
      </p:sp>
      <p:sp>
        <p:nvSpPr>
          <p:cNvPr id="8" name="Shape 6"/>
          <p:cNvSpPr/>
          <p:nvPr/>
        </p:nvSpPr>
        <p:spPr>
          <a:xfrm>
            <a:off x="5486400" y="1005840"/>
            <a:ext cx="3017520" cy="0"/>
          </a:xfrm>
          <a:prstGeom prst="line">
            <a:avLst/>
          </a:prstGeom>
          <a:noFill/>
          <a:ln w="10160">
            <a:solidFill>
              <a:srgbClr val="1A3020"/>
            </a:solidFill>
            <a:prstDash val="solid"/>
          </a:ln>
        </p:spPr>
      </p:sp>
      <p:sp>
        <p:nvSpPr>
          <p:cNvPr id="9" name="Shape 7"/>
          <p:cNvSpPr/>
          <p:nvPr/>
        </p:nvSpPr>
        <p:spPr>
          <a:xfrm>
            <a:off x="5486400" y="1280160"/>
            <a:ext cx="3017520" cy="0"/>
          </a:xfrm>
          <a:prstGeom prst="line">
            <a:avLst/>
          </a:prstGeom>
          <a:noFill/>
          <a:ln w="10160">
            <a:solidFill>
              <a:srgbClr val="1A3020"/>
            </a:solidFill>
            <a:prstDash val="solid"/>
          </a:ln>
        </p:spPr>
      </p:sp>
      <p:sp>
        <p:nvSpPr>
          <p:cNvPr id="10" name="Shape 8"/>
          <p:cNvSpPr/>
          <p:nvPr/>
        </p:nvSpPr>
        <p:spPr>
          <a:xfrm>
            <a:off x="5486400" y="1554480"/>
            <a:ext cx="3017520" cy="0"/>
          </a:xfrm>
          <a:prstGeom prst="line">
            <a:avLst/>
          </a:prstGeom>
          <a:noFill/>
          <a:ln w="10160">
            <a:solidFill>
              <a:srgbClr val="1A3020"/>
            </a:solidFill>
            <a:prstDash val="solid"/>
          </a:ln>
        </p:spPr>
      </p:sp>
      <p:sp>
        <p:nvSpPr>
          <p:cNvPr id="11" name="Shape 9"/>
          <p:cNvSpPr/>
          <p:nvPr/>
        </p:nvSpPr>
        <p:spPr>
          <a:xfrm>
            <a:off x="5486400" y="1828800"/>
            <a:ext cx="3017520" cy="0"/>
          </a:xfrm>
          <a:prstGeom prst="line">
            <a:avLst/>
          </a:prstGeom>
          <a:noFill/>
          <a:ln w="10160">
            <a:solidFill>
              <a:srgbClr val="1A3020"/>
            </a:solidFill>
            <a:prstDash val="solid"/>
          </a:ln>
        </p:spPr>
      </p:sp>
      <p:sp>
        <p:nvSpPr>
          <p:cNvPr id="12" name="Shape 10"/>
          <p:cNvSpPr/>
          <p:nvPr/>
        </p:nvSpPr>
        <p:spPr>
          <a:xfrm>
            <a:off x="5486400" y="2103120"/>
            <a:ext cx="3017520" cy="0"/>
          </a:xfrm>
          <a:prstGeom prst="line">
            <a:avLst/>
          </a:prstGeom>
          <a:noFill/>
          <a:ln w="10160">
            <a:solidFill>
              <a:srgbClr val="1A3020"/>
            </a:solidFill>
            <a:prstDash val="solid"/>
          </a:ln>
        </p:spPr>
      </p:sp>
      <p:sp>
        <p:nvSpPr>
          <p:cNvPr id="13" name="Shape 11"/>
          <p:cNvSpPr/>
          <p:nvPr/>
        </p:nvSpPr>
        <p:spPr>
          <a:xfrm>
            <a:off x="5486400" y="2377440"/>
            <a:ext cx="3017520" cy="0"/>
          </a:xfrm>
          <a:prstGeom prst="line">
            <a:avLst/>
          </a:prstGeom>
          <a:noFill/>
          <a:ln w="10160">
            <a:solidFill>
              <a:srgbClr val="1A3020"/>
            </a:solidFill>
            <a:prstDash val="solid"/>
          </a:ln>
        </p:spPr>
      </p:sp>
      <p:sp>
        <p:nvSpPr>
          <p:cNvPr id="14" name="Shape 12"/>
          <p:cNvSpPr/>
          <p:nvPr/>
        </p:nvSpPr>
        <p:spPr>
          <a:xfrm>
            <a:off x="5486400" y="2651760"/>
            <a:ext cx="3017520" cy="0"/>
          </a:xfrm>
          <a:prstGeom prst="line">
            <a:avLst/>
          </a:prstGeom>
          <a:noFill/>
          <a:ln w="10160">
            <a:solidFill>
              <a:srgbClr val="1A3020"/>
            </a:solidFill>
            <a:prstDash val="solid"/>
          </a:ln>
        </p:spPr>
      </p:sp>
      <p:sp>
        <p:nvSpPr>
          <p:cNvPr id="15" name="Shape 13"/>
          <p:cNvSpPr/>
          <p:nvPr/>
        </p:nvSpPr>
        <p:spPr>
          <a:xfrm>
            <a:off x="5486400" y="2926080"/>
            <a:ext cx="3017520" cy="0"/>
          </a:xfrm>
          <a:prstGeom prst="line">
            <a:avLst/>
          </a:prstGeom>
          <a:noFill/>
          <a:ln w="10160">
            <a:solidFill>
              <a:srgbClr val="1A3020"/>
            </a:solidFill>
            <a:prstDash val="solid"/>
          </a:ln>
        </p:spPr>
      </p:sp>
      <p:sp>
        <p:nvSpPr>
          <p:cNvPr id="16" name="Shape 14"/>
          <p:cNvSpPr/>
          <p:nvPr/>
        </p:nvSpPr>
        <p:spPr>
          <a:xfrm>
            <a:off x="5486400" y="3200400"/>
            <a:ext cx="3017520" cy="0"/>
          </a:xfrm>
          <a:prstGeom prst="line">
            <a:avLst/>
          </a:prstGeom>
          <a:noFill/>
          <a:ln w="10160">
            <a:solidFill>
              <a:srgbClr val="1A3020"/>
            </a:solidFill>
            <a:prstDash val="solid"/>
          </a:ln>
        </p:spPr>
      </p:sp>
      <p:sp>
        <p:nvSpPr>
          <p:cNvPr id="17" name="Shape 15"/>
          <p:cNvSpPr/>
          <p:nvPr/>
        </p:nvSpPr>
        <p:spPr>
          <a:xfrm>
            <a:off x="5486400" y="3474720"/>
            <a:ext cx="3017520" cy="0"/>
          </a:xfrm>
          <a:prstGeom prst="line">
            <a:avLst/>
          </a:prstGeom>
          <a:noFill/>
          <a:ln w="10160">
            <a:solidFill>
              <a:srgbClr val="1A3020"/>
            </a:solidFill>
            <a:prstDash val="solid"/>
          </a:ln>
        </p:spPr>
      </p:sp>
      <p:sp>
        <p:nvSpPr>
          <p:cNvPr id="18" name="Shape 16"/>
          <p:cNvSpPr/>
          <p:nvPr/>
        </p:nvSpPr>
        <p:spPr>
          <a:xfrm>
            <a:off x="5486400" y="3749040"/>
            <a:ext cx="3017520" cy="0"/>
          </a:xfrm>
          <a:prstGeom prst="line">
            <a:avLst/>
          </a:prstGeom>
          <a:noFill/>
          <a:ln w="10160">
            <a:solidFill>
              <a:srgbClr val="1A3020"/>
            </a:solidFill>
            <a:prstDash val="solid"/>
          </a:ln>
        </p:spPr>
      </p:sp>
      <p:sp>
        <p:nvSpPr>
          <p:cNvPr id="19" name="Shape 17"/>
          <p:cNvSpPr/>
          <p:nvPr/>
        </p:nvSpPr>
        <p:spPr>
          <a:xfrm>
            <a:off x="5486400" y="4023360"/>
            <a:ext cx="3017520" cy="0"/>
          </a:xfrm>
          <a:prstGeom prst="line">
            <a:avLst/>
          </a:prstGeom>
          <a:noFill/>
          <a:ln w="10160">
            <a:solidFill>
              <a:srgbClr val="1A3020"/>
            </a:solidFill>
            <a:prstDash val="solid"/>
          </a:ln>
        </p:spPr>
      </p:sp>
      <p:sp>
        <p:nvSpPr>
          <p:cNvPr id="20" name="Shape 18"/>
          <p:cNvSpPr/>
          <p:nvPr/>
        </p:nvSpPr>
        <p:spPr>
          <a:xfrm>
            <a:off x="457200" y="4626864"/>
            <a:ext cx="8229600" cy="420624"/>
          </a:xfrm>
          <a:prstGeom prst="roundRect">
            <a:avLst>
              <a:gd name="adj" fmla="val 21739"/>
            </a:avLst>
          </a:prstGeom>
          <a:solidFill>
            <a:srgbClr val="0C1A10"/>
          </a:solidFill>
          <a:ln w="15240">
            <a:solidFill>
              <a:srgbClr val="C47F17"/>
            </a:solidFill>
            <a:prstDash val="solid"/>
          </a:ln>
        </p:spPr>
      </p:sp>
      <p:sp>
        <p:nvSpPr>
          <p:cNvPr id="21" name="Text 19"/>
          <p:cNvSpPr/>
          <p:nvPr/>
        </p:nvSpPr>
        <p:spPr>
          <a:xfrm>
            <a:off x="640080" y="4663440"/>
            <a:ext cx="5303520" cy="347472"/>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Prompt: In this poem, the speaker uses the image of birch trees adapting to limited light to explore a shift in understanding. Write an essay that analyzes how the poem uses literary techniques to convey this shift.</a:t>
            </a:r>
            <a:endParaRPr lang="en-US" sz="1050" dirty="0"/>
          </a:p>
        </p:txBody>
      </p:sp>
      <p:sp>
        <p:nvSpPr>
          <p:cNvPr id="22" name="Text 20"/>
          <p:cNvSpPr/>
          <p:nvPr/>
        </p:nvSpPr>
        <p:spPr>
          <a:xfrm>
            <a:off x="6016752" y="4681728"/>
            <a:ext cx="2487168" cy="292608"/>
          </a:xfrm>
          <a:prstGeom prst="rect">
            <a:avLst/>
          </a:prstGeom>
          <a:noFill/>
          <a:ln/>
        </p:spPr>
        <p:txBody>
          <a:bodyPr wrap="square" rtlCol="0" anchor="ctr"/>
          <a:lstStyle/>
          <a:p>
            <a:pPr indent="0" marL="0">
              <a:buNone/>
            </a:pPr>
            <a:r>
              <a:rPr lang="en-US" sz="900" b="1" dirty="0">
                <a:solidFill>
                  <a:srgbClr val="C47F17"/>
                </a:solidFill>
                <a:latin typeface="Calibri" pitchFamily="34" charset="0"/>
                <a:ea typeface="Calibri" pitchFamily="34" charset="-122"/>
                <a:cs typeface="Calibri" pitchFamily="34" charset="-120"/>
              </a:rPr>
              <a:t>⏱ 40 min  |  0–5: read+annotate  |  5–8: plan  |  8–37: write  |  37–40: review</a:t>
            </a:r>
            <a:endParaRPr lang="en-US" sz="9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AP Lit Poetry Rubric — Row B Annotated + 75-Min Pacing</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dirty="0">
                <a:solidFill>
                  <a:srgbClr val="1C3424"/>
                </a:solidFill>
                <a:latin typeface="Calibri" pitchFamily="34" charset="0"/>
                <a:ea typeface="Calibri" pitchFamily="34" charset="-122"/>
                <a:cs typeface="Calibri" pitchFamily="34" charset="-120"/>
              </a:rPr>
              <a:t>Row B is where poetry essays are won and lost. The annotations below are specific to poetry FRQ 1.</a:t>
            </a:r>
            <a:endParaRPr lang="en-US" sz="1350" dirty="0"/>
          </a:p>
        </p:txBody>
      </p:sp>
      <p:sp>
        <p:nvSpPr>
          <p:cNvPr id="5" name="Shape 3"/>
          <p:cNvSpPr/>
          <p:nvPr/>
        </p:nvSpPr>
        <p:spPr>
          <a:xfrm>
            <a:off x="457200" y="1389888"/>
            <a:ext cx="8229600" cy="274320"/>
          </a:xfrm>
          <a:prstGeom prst="roundRect">
            <a:avLst>
              <a:gd name="adj" fmla="val 26667"/>
            </a:avLst>
          </a:prstGeom>
          <a:solidFill>
            <a:srgbClr val="2D6A4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ROW B — EVIDENCE &amp; COMMENTARY (0–4 points) — Poetry FRQ 1 specific standards:</a:t>
            </a:r>
            <a:endParaRPr lang="en-US" sz="1100" dirty="0"/>
          </a:p>
        </p:txBody>
      </p:sp>
      <p:sp>
        <p:nvSpPr>
          <p:cNvPr id="7" name="Shape 5"/>
          <p:cNvSpPr/>
          <p:nvPr/>
        </p:nvSpPr>
        <p:spPr>
          <a:xfrm>
            <a:off x="457200" y="1737360"/>
            <a:ext cx="8229600" cy="475488"/>
          </a:xfrm>
          <a:prstGeom prst="roundRect">
            <a:avLst>
              <a:gd name="adj" fmla="val 15385"/>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1792224"/>
            <a:ext cx="694944"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4 pts:</a:t>
            </a:r>
            <a:endParaRPr lang="en-US" sz="1100" dirty="0"/>
          </a:p>
        </p:txBody>
      </p:sp>
      <p:sp>
        <p:nvSpPr>
          <p:cNvPr id="9" name="Text 7"/>
          <p:cNvSpPr/>
          <p:nvPr/>
        </p:nvSpPr>
        <p:spPr>
          <a:xfrm>
            <a:off x="1371600" y="1792224"/>
            <a:ext cx="5029200" cy="347472"/>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Commentary consistently analyzes how formal and linguistic choices create meaning — names specific words, images, structural features and explains what they accomplish. Includes at least one volta-level observation about the poem's structural movement. Evidence is precisely chosen from this specific poem.</a:t>
            </a:r>
            <a:endParaRPr lang="en-US" sz="950" dirty="0"/>
          </a:p>
        </p:txBody>
      </p:sp>
      <p:sp>
        <p:nvSpPr>
          <p:cNvPr id="10" name="Shape 8"/>
          <p:cNvSpPr/>
          <p:nvPr/>
        </p:nvSpPr>
        <p:spPr>
          <a:xfrm>
            <a:off x="6455664" y="1792224"/>
            <a:ext cx="2084832" cy="347472"/>
          </a:xfrm>
          <a:prstGeom prst="roundRect">
            <a:avLst>
              <a:gd name="adj" fmla="val 2105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547104" y="1810512"/>
            <a:ext cx="1901952" cy="310896"/>
          </a:xfrm>
          <a:prstGeom prst="rect">
            <a:avLst/>
          </a:prstGeom>
          <a:noFill/>
          <a:ln/>
        </p:spPr>
        <p:txBody>
          <a:bodyPr wrap="square" rtlCol="0" anchor="ctr"/>
          <a:lstStyle/>
          <a:p>
            <a:pPr indent="0" marL="0">
              <a:buNone/>
            </a:pPr>
            <a:r>
              <a:rPr lang="en-US" sz="850" i="1" dirty="0">
                <a:solidFill>
                  <a:srgbClr val="2D6A4F"/>
                </a:solidFill>
                <a:latin typeface="Calibri" pitchFamily="34" charset="0"/>
                <a:ea typeface="Calibri" pitchFamily="34" charset="-122"/>
                <a:cs typeface="Calibri" pitchFamily="34" charset="-120"/>
              </a:rPr>
              <a:t>Poetry check: could this essay have been written without reading the specific language of this poem? If yes → not 4 pts.</a:t>
            </a:r>
            <a:endParaRPr lang="en-US" sz="850" dirty="0"/>
          </a:p>
        </p:txBody>
      </p:sp>
      <p:sp>
        <p:nvSpPr>
          <p:cNvPr id="12" name="Shape 10"/>
          <p:cNvSpPr/>
          <p:nvPr/>
        </p:nvSpPr>
        <p:spPr>
          <a:xfrm>
            <a:off x="457200" y="2267712"/>
            <a:ext cx="8229600" cy="475488"/>
          </a:xfrm>
          <a:prstGeom prst="roundRect">
            <a:avLst>
              <a:gd name="adj" fmla="val 15385"/>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2322576"/>
            <a:ext cx="694944"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3 pts:</a:t>
            </a:r>
            <a:endParaRPr lang="en-US" sz="1100" dirty="0"/>
          </a:p>
        </p:txBody>
      </p:sp>
      <p:sp>
        <p:nvSpPr>
          <p:cNvPr id="14" name="Text 12"/>
          <p:cNvSpPr/>
          <p:nvPr/>
        </p:nvSpPr>
        <p:spPr>
          <a:xfrm>
            <a:off x="1371600" y="2322576"/>
            <a:ext cx="5029200" cy="347472"/>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Commentary analyzes specific language choices in most paragraphs. May occasionally describe an image rather than explaining what it accomplishes. Volta is identified and the before/after contrast is named, but the specific formal mechanism may not be analyzed.</a:t>
            </a:r>
            <a:endParaRPr lang="en-US" sz="950" dirty="0"/>
          </a:p>
        </p:txBody>
      </p:sp>
      <p:sp>
        <p:nvSpPr>
          <p:cNvPr id="15" name="Shape 13"/>
          <p:cNvSpPr/>
          <p:nvPr/>
        </p:nvSpPr>
        <p:spPr>
          <a:xfrm>
            <a:off x="6455664" y="2322576"/>
            <a:ext cx="2084832" cy="347472"/>
          </a:xfrm>
          <a:prstGeom prst="roundRect">
            <a:avLst>
              <a:gd name="adj" fmla="val 21053"/>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547104" y="2340864"/>
            <a:ext cx="1901952" cy="310896"/>
          </a:xfrm>
          <a:prstGeom prst="rect">
            <a:avLst/>
          </a:prstGeom>
          <a:noFill/>
          <a:ln/>
        </p:spPr>
        <p:txBody>
          <a:bodyPr wrap="square" rtlCol="0" anchor="ctr"/>
          <a:lstStyle/>
          <a:p>
            <a:pPr indent="0" marL="0">
              <a:buNone/>
            </a:pPr>
            <a:r>
              <a:rPr lang="en-US" sz="850" i="1" dirty="0">
                <a:solidFill>
                  <a:srgbClr val="2D6A4F"/>
                </a:solidFill>
                <a:latin typeface="Calibri" pitchFamily="34" charset="0"/>
                <a:ea typeface="Calibri" pitchFamily="34" charset="-122"/>
                <a:cs typeface="Calibri" pitchFamily="34" charset="-120"/>
              </a:rPr>
              <a:t>Poetry check: are images being analyzed (what they accomplish) or described (what they depict)?</a:t>
            </a:r>
            <a:endParaRPr lang="en-US" sz="850" dirty="0"/>
          </a:p>
        </p:txBody>
      </p:sp>
      <p:sp>
        <p:nvSpPr>
          <p:cNvPr id="17" name="Shape 15"/>
          <p:cNvSpPr/>
          <p:nvPr/>
        </p:nvSpPr>
        <p:spPr>
          <a:xfrm>
            <a:off x="457200" y="2798064"/>
            <a:ext cx="8229600" cy="475488"/>
          </a:xfrm>
          <a:prstGeom prst="roundRect">
            <a:avLst>
              <a:gd name="adj" fmla="val 15385"/>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 y="2852928"/>
            <a:ext cx="694944"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2 pts:</a:t>
            </a:r>
            <a:endParaRPr lang="en-US" sz="1100" dirty="0"/>
          </a:p>
        </p:txBody>
      </p:sp>
      <p:sp>
        <p:nvSpPr>
          <p:cNvPr id="19" name="Text 17"/>
          <p:cNvSpPr/>
          <p:nvPr/>
        </p:nvSpPr>
        <p:spPr>
          <a:xfrm>
            <a:off x="1371600" y="2852928"/>
            <a:ext cx="5029200" cy="347472"/>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Commentary mostly describes or paraphrases. Identifies images and devices by name ('metaphor,' 'imagery') without explaining what they accomplish in this specific poem. The poem is walked through sequentially rather than organized around an argument.</a:t>
            </a:r>
            <a:endParaRPr lang="en-US" sz="950" dirty="0"/>
          </a:p>
        </p:txBody>
      </p:sp>
      <p:sp>
        <p:nvSpPr>
          <p:cNvPr id="20" name="Shape 18"/>
          <p:cNvSpPr/>
          <p:nvPr/>
        </p:nvSpPr>
        <p:spPr>
          <a:xfrm>
            <a:off x="6455664" y="2852928"/>
            <a:ext cx="2084832" cy="347472"/>
          </a:xfrm>
          <a:prstGeom prst="roundRect">
            <a:avLst>
              <a:gd name="adj" fmla="val 21053"/>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6547104" y="2871216"/>
            <a:ext cx="1901952" cy="310896"/>
          </a:xfrm>
          <a:prstGeom prst="rect">
            <a:avLst/>
          </a:prstGeom>
          <a:noFill/>
          <a:ln/>
        </p:spPr>
        <p:txBody>
          <a:bodyPr wrap="square" rtlCol="0" anchor="ctr"/>
          <a:lstStyle/>
          <a:p>
            <a:pPr indent="0" marL="0">
              <a:buNone/>
            </a:pPr>
            <a:r>
              <a:rPr lang="en-US" sz="850" i="1" dirty="0">
                <a:solidFill>
                  <a:srgbClr val="2D6A4F"/>
                </a:solidFill>
                <a:latin typeface="Calibri" pitchFamily="34" charset="0"/>
                <a:ea typeface="Calibri" pitchFamily="34" charset="-122"/>
                <a:cs typeface="Calibri" pitchFamily="34" charset="-120"/>
              </a:rPr>
              <a:t>Poetry check: is the essay organized by 'what happens in the poem' or by 'what the poem does'?</a:t>
            </a:r>
            <a:endParaRPr lang="en-US" sz="850" dirty="0"/>
          </a:p>
        </p:txBody>
      </p:sp>
      <p:sp>
        <p:nvSpPr>
          <p:cNvPr id="22" name="Shape 20"/>
          <p:cNvSpPr/>
          <p:nvPr/>
        </p:nvSpPr>
        <p:spPr>
          <a:xfrm>
            <a:off x="457200" y="3328416"/>
            <a:ext cx="8229600" cy="475488"/>
          </a:xfrm>
          <a:prstGeom prst="roundRect">
            <a:avLst>
              <a:gd name="adj" fmla="val 15385"/>
            </a:avLst>
          </a:prstGeom>
          <a:solidFill>
            <a:srgbClr val="FDF0E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3" name="Text 21"/>
          <p:cNvSpPr/>
          <p:nvPr/>
        </p:nvSpPr>
        <p:spPr>
          <a:xfrm>
            <a:off x="640080" y="3383280"/>
            <a:ext cx="694944" cy="347472"/>
          </a:xfrm>
          <a:prstGeom prst="rect">
            <a:avLst/>
          </a:prstGeom>
          <a:noFill/>
          <a:ln/>
        </p:spPr>
        <p:txBody>
          <a:bodyPr wrap="square" rtlCol="0" anchor="ctr"/>
          <a:lstStyle/>
          <a:p>
            <a:pPr indent="0" marL="0">
              <a:buNone/>
            </a:pPr>
            <a:r>
              <a:rPr lang="en-US" sz="1100" b="1" dirty="0">
                <a:solidFill>
                  <a:srgbClr val="0A1F0F"/>
                </a:solidFill>
                <a:latin typeface="Calibri" pitchFamily="34" charset="0"/>
                <a:ea typeface="Calibri" pitchFamily="34" charset="-122"/>
                <a:cs typeface="Calibri" pitchFamily="34" charset="-120"/>
              </a:rPr>
              <a:t>1 pt:</a:t>
            </a:r>
            <a:endParaRPr lang="en-US" sz="1100" dirty="0"/>
          </a:p>
        </p:txBody>
      </p:sp>
      <p:sp>
        <p:nvSpPr>
          <p:cNvPr id="24" name="Text 22"/>
          <p:cNvSpPr/>
          <p:nvPr/>
        </p:nvSpPr>
        <p:spPr>
          <a:xfrm>
            <a:off x="1371600" y="3383280"/>
            <a:ext cx="5029200" cy="347472"/>
          </a:xfrm>
          <a:prstGeom prst="rect">
            <a:avLst/>
          </a:prstGeom>
          <a:noFill/>
          <a:ln/>
        </p:spPr>
        <p:txBody>
          <a:bodyPr wrap="square" rtlCol="0" anchor="ctr"/>
          <a:lstStyle/>
          <a:p>
            <a:pPr indent="0" marL="0">
              <a:buNone/>
            </a:pPr>
            <a:r>
              <a:rPr lang="en-US" sz="950" dirty="0">
                <a:solidFill>
                  <a:srgbClr val="1C3424"/>
                </a:solidFill>
                <a:latin typeface="Calibri" pitchFamily="34" charset="0"/>
                <a:ea typeface="Calibri" pitchFamily="34" charset="-122"/>
                <a:cs typeface="Calibri" pitchFamily="34" charset="-120"/>
              </a:rPr>
              <a:t>References poem content but commentary is essentially paraphrase — restates what the images depict rather than analyzing how the language creates meaning. May accurately identify the volta's location without analyzing what shifts or how the formal choice creates the shift.</a:t>
            </a:r>
            <a:endParaRPr lang="en-US" sz="950" dirty="0"/>
          </a:p>
        </p:txBody>
      </p:sp>
      <p:sp>
        <p:nvSpPr>
          <p:cNvPr id="25" name="Shape 23"/>
          <p:cNvSpPr/>
          <p:nvPr/>
        </p:nvSpPr>
        <p:spPr>
          <a:xfrm>
            <a:off x="6455664" y="3383280"/>
            <a:ext cx="2084832" cy="347472"/>
          </a:xfrm>
          <a:prstGeom prst="roundRect">
            <a:avLst>
              <a:gd name="adj" fmla="val 21053"/>
            </a:avLst>
          </a:prstGeom>
          <a:solidFill>
            <a:srgbClr val="FDF0E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6547104" y="3401568"/>
            <a:ext cx="1901952" cy="310896"/>
          </a:xfrm>
          <a:prstGeom prst="rect">
            <a:avLst/>
          </a:prstGeom>
          <a:noFill/>
          <a:ln/>
        </p:spPr>
        <p:txBody>
          <a:bodyPr wrap="square" rtlCol="0" anchor="ctr"/>
          <a:lstStyle/>
          <a:p>
            <a:pPr indent="0" marL="0">
              <a:buNone/>
            </a:pPr>
            <a:r>
              <a:rPr lang="en-US" sz="850" i="1" dirty="0">
                <a:solidFill>
                  <a:srgbClr val="2D6A4F"/>
                </a:solidFill>
                <a:latin typeface="Calibri" pitchFamily="34" charset="0"/>
                <a:ea typeface="Calibri" pitchFamily="34" charset="-122"/>
                <a:cs typeface="Calibri" pitchFamily="34" charset="-120"/>
              </a:rPr>
              <a:t>Poetry check: does the essay name specific language choices and explain their function?</a:t>
            </a:r>
            <a:endParaRPr lang="en-US" sz="850" dirty="0"/>
          </a:p>
        </p:txBody>
      </p:sp>
      <p:sp>
        <p:nvSpPr>
          <p:cNvPr id="27" name="Shape 25"/>
          <p:cNvSpPr/>
          <p:nvPr/>
        </p:nvSpPr>
        <p:spPr>
          <a:xfrm>
            <a:off x="457200" y="3877056"/>
            <a:ext cx="8229600" cy="1133856"/>
          </a:xfrm>
          <a:prstGeom prst="roundRect">
            <a:avLst>
              <a:gd name="adj" fmla="val 6452"/>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8" name="Text 26"/>
          <p:cNvSpPr/>
          <p:nvPr/>
        </p:nvSpPr>
        <p:spPr>
          <a:xfrm>
            <a:off x="640080" y="3950208"/>
            <a:ext cx="2743200" cy="256032"/>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75-Minute Period Pacing Map:</a:t>
            </a:r>
            <a:endParaRPr lang="en-US" sz="1150" dirty="0"/>
          </a:p>
        </p:txBody>
      </p:sp>
      <p:sp>
        <p:nvSpPr>
          <p:cNvPr id="29" name="Text 27"/>
          <p:cNvSpPr/>
          <p:nvPr/>
        </p:nvSpPr>
        <p:spPr>
          <a:xfrm>
            <a:off x="640080" y="4224528"/>
            <a:ext cx="7863840" cy="67665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First read + first-read protocol (5 min) → Volta identification and before/after sentence (5 min) → Annotation passes 1–3: structural, diction, sound (10 min) → Bell ringer discussion (5 min) → Paraphrase-to-analysis bridge practice (5 min) → Full timed write FRQ 1 (40 min) → Exit ticket (4 min) → Rubric self-assessment (1 min)</a:t>
            </a:r>
            <a:endParaRPr lang="en-US" sz="1050" dirty="0"/>
          </a:p>
        </p:txBody>
      </p:sp>
      <p:sp>
        <p:nvSpPr>
          <p:cNvPr id="30" name="Text 28"/>
          <p:cNvSpPr/>
          <p:nvPr/>
        </p:nvSpPr>
        <p:spPr>
          <a:xfrm>
            <a:off x="457200" y="4956048"/>
            <a:ext cx="8229600" cy="164592"/>
          </a:xfrm>
          <a:prstGeom prst="rect">
            <a:avLst/>
          </a:prstGeom>
          <a:noFill/>
          <a:ln/>
        </p:spPr>
        <p:txBody>
          <a:bodyPr wrap="square" rtlCol="0" anchor="ctr"/>
          <a:lstStyle/>
          <a:p>
            <a:pPr algn="ctr" indent="0" marL="0">
              <a:buNone/>
            </a:pPr>
            <a:r>
              <a:rPr lang="en-US" sz="1000" i="1" dirty="0">
                <a:solidFill>
                  <a:srgbClr val="5A7A65"/>
                </a:solidFill>
                <a:latin typeface="Calibri" pitchFamily="34" charset="0"/>
                <a:ea typeface="Calibri" pitchFamily="34" charset="-122"/>
                <a:cs typeface="Calibri" pitchFamily="34" charset="-120"/>
              </a:rPr>
              <a:t>APEnglishExamPrep.com/free-ap-english-teacher-powerpoints.html</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The Core Problem: Students Read Poetry Like Prose</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Prose is designed to be read left-to-right extracting meaning as you go. Poetry is not — and reading it that way produces paraphrase, not analysis.</a:t>
            </a:r>
            <a:endParaRPr lang="en-US" sz="1400" dirty="0"/>
          </a:p>
        </p:txBody>
      </p:sp>
      <p:sp>
        <p:nvSpPr>
          <p:cNvPr id="5" name="Shape 3"/>
          <p:cNvSpPr/>
          <p:nvPr/>
        </p:nvSpPr>
        <p:spPr>
          <a:xfrm>
            <a:off x="457200" y="1444752"/>
            <a:ext cx="8229600" cy="475488"/>
          </a:xfrm>
          <a:prstGeom prst="roundRect">
            <a:avLst>
              <a:gd name="adj" fmla="val 15385"/>
            </a:avLst>
          </a:prstGeom>
          <a:solidFill>
            <a:srgbClr val="0A1F0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292608"/>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deepest meaning in a poem is almost never in what it says. It is in how the specific form of the saying makes you feel or understand something you couldn't have felt from a summary.</a:t>
            </a:r>
            <a:endParaRPr lang="en-US" sz="1350" dirty="0"/>
          </a:p>
        </p:txBody>
      </p:sp>
      <p:sp>
        <p:nvSpPr>
          <p:cNvPr id="7" name="Shape 5"/>
          <p:cNvSpPr/>
          <p:nvPr/>
        </p:nvSpPr>
        <p:spPr>
          <a:xfrm>
            <a:off x="457200" y="2011680"/>
            <a:ext cx="4160520" cy="1371600"/>
          </a:xfrm>
          <a:prstGeom prst="roundRect">
            <a:avLst>
              <a:gd name="adj" fmla="val 5333"/>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8" name="Shape 6"/>
          <p:cNvSpPr/>
          <p:nvPr/>
        </p:nvSpPr>
        <p:spPr>
          <a:xfrm>
            <a:off x="585216" y="2121408"/>
            <a:ext cx="329184" cy="329184"/>
          </a:xfrm>
          <a:prstGeom prst="ellipse">
            <a:avLst/>
          </a:prstGeom>
          <a:solidFill>
            <a:srgbClr val="2D6A4F"/>
          </a:solidFill>
          <a:ln w="12700">
            <a:solidFill>
              <a:srgbClr val="2D6A4F"/>
            </a:solidFill>
            <a:prstDash val="solid"/>
          </a:ln>
        </p:spPr>
      </p:sp>
      <p:sp>
        <p:nvSpPr>
          <p:cNvPr id="9" name="Text 7"/>
          <p:cNvSpPr/>
          <p:nvPr/>
        </p:nvSpPr>
        <p:spPr>
          <a:xfrm>
            <a:off x="585216" y="2121408"/>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0" name="Text 8"/>
          <p:cNvSpPr/>
          <p:nvPr/>
        </p:nvSpPr>
        <p:spPr>
          <a:xfrm>
            <a:off x="987552" y="2103120"/>
            <a:ext cx="3502152" cy="329184"/>
          </a:xfrm>
          <a:prstGeom prst="rect">
            <a:avLst/>
          </a:prstGeom>
          <a:noFill/>
          <a:ln/>
        </p:spPr>
        <p:txBody>
          <a:bodyPr wrap="square" rtlCol="0" anchor="ctr"/>
          <a:lstStyle/>
          <a:p>
            <a:pPr indent="0" marL="0">
              <a:buNone/>
            </a:pPr>
            <a:r>
              <a:rPr lang="en-US" sz="1150" b="1" dirty="0">
                <a:solidFill>
                  <a:srgbClr val="0A1F0F"/>
                </a:solidFill>
                <a:latin typeface="Calibri" pitchFamily="34" charset="0"/>
                <a:ea typeface="Calibri" pitchFamily="34" charset="-122"/>
                <a:cs typeface="Calibri" pitchFamily="34" charset="-120"/>
              </a:rPr>
              <a:t>Reading line-by-line for content</a:t>
            </a:r>
            <a:endParaRPr lang="en-US" sz="1150" dirty="0"/>
          </a:p>
        </p:txBody>
      </p:sp>
      <p:sp>
        <p:nvSpPr>
          <p:cNvPr id="11" name="Text 9"/>
          <p:cNvSpPr/>
          <p:nvPr/>
        </p:nvSpPr>
        <p:spPr>
          <a:xfrm>
            <a:off x="585216" y="2505456"/>
            <a:ext cx="3904488" cy="438912"/>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Result: Produces a summary of what happens rather than analysis of what the poem does.</a:t>
            </a:r>
            <a:endParaRPr lang="en-US" sz="950" dirty="0"/>
          </a:p>
        </p:txBody>
      </p:sp>
      <p:sp>
        <p:nvSpPr>
          <p:cNvPr id="12" name="Text 10"/>
          <p:cNvSpPr/>
          <p:nvPr/>
        </p:nvSpPr>
        <p:spPr>
          <a:xfrm>
            <a:off x="585216" y="2962656"/>
            <a:ext cx="3904488" cy="347472"/>
          </a:xfrm>
          <a:prstGeom prst="rect">
            <a:avLst/>
          </a:prstGeom>
          <a:noFill/>
          <a:ln/>
        </p:spPr>
        <p:txBody>
          <a:bodyPr wrap="square" rtlCol="0" anchor="ctr"/>
          <a:lstStyle/>
          <a:p>
            <a:pPr indent="0" marL="0">
              <a:buNone/>
            </a:pPr>
            <a:r>
              <a:rPr lang="en-US" sz="950" b="1" dirty="0">
                <a:solidFill>
                  <a:srgbClr val="2D6A4F"/>
                </a:solidFill>
                <a:latin typeface="Calibri" pitchFamily="34" charset="0"/>
                <a:ea typeface="Calibri" pitchFamily="34" charset="-122"/>
                <a:cs typeface="Calibri" pitchFamily="34" charset="-120"/>
              </a:rPr>
              <a:t>Fix: Read the whole poem once before annotating anything. First task is the overall arc.</a:t>
            </a:r>
            <a:endParaRPr lang="en-US" sz="950" dirty="0"/>
          </a:p>
        </p:txBody>
      </p:sp>
      <p:sp>
        <p:nvSpPr>
          <p:cNvPr id="13" name="Shape 11"/>
          <p:cNvSpPr/>
          <p:nvPr/>
        </p:nvSpPr>
        <p:spPr>
          <a:xfrm>
            <a:off x="4800600" y="2011680"/>
            <a:ext cx="4160520" cy="1371600"/>
          </a:xfrm>
          <a:prstGeom prst="roundRect">
            <a:avLst>
              <a:gd name="adj" fmla="val 5333"/>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4" name="Shape 12"/>
          <p:cNvSpPr/>
          <p:nvPr/>
        </p:nvSpPr>
        <p:spPr>
          <a:xfrm>
            <a:off x="4928616" y="2121408"/>
            <a:ext cx="329184" cy="329184"/>
          </a:xfrm>
          <a:prstGeom prst="ellipse">
            <a:avLst/>
          </a:prstGeom>
          <a:solidFill>
            <a:srgbClr val="2D6A4F"/>
          </a:solidFill>
          <a:ln w="12700">
            <a:solidFill>
              <a:srgbClr val="2D6A4F"/>
            </a:solidFill>
            <a:prstDash val="solid"/>
          </a:ln>
        </p:spPr>
      </p:sp>
      <p:sp>
        <p:nvSpPr>
          <p:cNvPr id="15" name="Text 13"/>
          <p:cNvSpPr/>
          <p:nvPr/>
        </p:nvSpPr>
        <p:spPr>
          <a:xfrm>
            <a:off x="4928616" y="2121408"/>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6" name="Text 14"/>
          <p:cNvSpPr/>
          <p:nvPr/>
        </p:nvSpPr>
        <p:spPr>
          <a:xfrm>
            <a:off x="5330952" y="2103120"/>
            <a:ext cx="3502152" cy="329184"/>
          </a:xfrm>
          <a:prstGeom prst="rect">
            <a:avLst/>
          </a:prstGeom>
          <a:noFill/>
          <a:ln/>
        </p:spPr>
        <p:txBody>
          <a:bodyPr wrap="square" rtlCol="0" anchor="ctr"/>
          <a:lstStyle/>
          <a:p>
            <a:pPr indent="0" marL="0">
              <a:buNone/>
            </a:pPr>
            <a:r>
              <a:rPr lang="en-US" sz="1150" b="1" dirty="0">
                <a:solidFill>
                  <a:srgbClr val="0A1F0F"/>
                </a:solidFill>
                <a:latin typeface="Calibri" pitchFamily="34" charset="0"/>
                <a:ea typeface="Calibri" pitchFamily="34" charset="-122"/>
                <a:cs typeface="Calibri" pitchFamily="34" charset="-120"/>
              </a:rPr>
              <a:t>Treating paraphrase as the analysis goal</a:t>
            </a:r>
            <a:endParaRPr lang="en-US" sz="1150" dirty="0"/>
          </a:p>
        </p:txBody>
      </p:sp>
      <p:sp>
        <p:nvSpPr>
          <p:cNvPr id="17" name="Text 15"/>
          <p:cNvSpPr/>
          <p:nvPr/>
        </p:nvSpPr>
        <p:spPr>
          <a:xfrm>
            <a:off x="4928616" y="2505456"/>
            <a:ext cx="3904488" cy="438912"/>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Result: Students write 'the speaker describes X, which shows Y.' The reader learns what the poem says, not how it works.</a:t>
            </a:r>
            <a:endParaRPr lang="en-US" sz="950" dirty="0"/>
          </a:p>
        </p:txBody>
      </p:sp>
      <p:sp>
        <p:nvSpPr>
          <p:cNvPr id="18" name="Text 16"/>
          <p:cNvSpPr/>
          <p:nvPr/>
        </p:nvSpPr>
        <p:spPr>
          <a:xfrm>
            <a:off x="4928616" y="2962656"/>
            <a:ext cx="3904488" cy="347472"/>
          </a:xfrm>
          <a:prstGeom prst="rect">
            <a:avLst/>
          </a:prstGeom>
          <a:noFill/>
          <a:ln/>
        </p:spPr>
        <p:txBody>
          <a:bodyPr wrap="square" rtlCol="0" anchor="ctr"/>
          <a:lstStyle/>
          <a:p>
            <a:pPr indent="0" marL="0">
              <a:buNone/>
            </a:pPr>
            <a:r>
              <a:rPr lang="en-US" sz="950" b="1" dirty="0">
                <a:solidFill>
                  <a:srgbClr val="2D6A4F"/>
                </a:solidFill>
                <a:latin typeface="Calibri" pitchFamily="34" charset="0"/>
                <a:ea typeface="Calibri" pitchFamily="34" charset="-122"/>
                <a:cs typeface="Calibri" pitchFamily="34" charset="-120"/>
              </a:rPr>
              <a:t>Fix: Paraphrase is scaffolding — build it to confirm understanding, then set it aside. The essay analyzes specific language choices.</a:t>
            </a:r>
            <a:endParaRPr lang="en-US" sz="950" dirty="0"/>
          </a:p>
        </p:txBody>
      </p:sp>
      <p:sp>
        <p:nvSpPr>
          <p:cNvPr id="19" name="Shape 17"/>
          <p:cNvSpPr/>
          <p:nvPr/>
        </p:nvSpPr>
        <p:spPr>
          <a:xfrm>
            <a:off x="457200" y="3493008"/>
            <a:ext cx="4160520" cy="1371600"/>
          </a:xfrm>
          <a:prstGeom prst="roundRect">
            <a:avLst>
              <a:gd name="adj" fmla="val 5333"/>
            </a:avLst>
          </a:prstGeom>
          <a:solidFill>
            <a:srgbClr val="FEF3C7"/>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0" name="Shape 18"/>
          <p:cNvSpPr/>
          <p:nvPr/>
        </p:nvSpPr>
        <p:spPr>
          <a:xfrm>
            <a:off x="585216" y="3602736"/>
            <a:ext cx="329184" cy="329184"/>
          </a:xfrm>
          <a:prstGeom prst="ellipse">
            <a:avLst/>
          </a:prstGeom>
          <a:solidFill>
            <a:srgbClr val="2D6A4F"/>
          </a:solidFill>
          <a:ln w="12700">
            <a:solidFill>
              <a:srgbClr val="2D6A4F"/>
            </a:solidFill>
            <a:prstDash val="solid"/>
          </a:ln>
        </p:spPr>
      </p:sp>
      <p:sp>
        <p:nvSpPr>
          <p:cNvPr id="21" name="Text 19"/>
          <p:cNvSpPr/>
          <p:nvPr/>
        </p:nvSpPr>
        <p:spPr>
          <a:xfrm>
            <a:off x="585216" y="360273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2" name="Text 20"/>
          <p:cNvSpPr/>
          <p:nvPr/>
        </p:nvSpPr>
        <p:spPr>
          <a:xfrm>
            <a:off x="987552" y="3584448"/>
            <a:ext cx="3502152" cy="329184"/>
          </a:xfrm>
          <a:prstGeom prst="rect">
            <a:avLst/>
          </a:prstGeom>
          <a:noFill/>
          <a:ln/>
        </p:spPr>
        <p:txBody>
          <a:bodyPr wrap="square" rtlCol="0" anchor="ctr"/>
          <a:lstStyle/>
          <a:p>
            <a:pPr indent="0" marL="0">
              <a:buNone/>
            </a:pPr>
            <a:r>
              <a:rPr lang="en-US" sz="1150" b="1" dirty="0">
                <a:solidFill>
                  <a:srgbClr val="0A1F0F"/>
                </a:solidFill>
                <a:latin typeface="Calibri" pitchFamily="34" charset="0"/>
                <a:ea typeface="Calibri" pitchFamily="34" charset="-122"/>
                <a:cs typeface="Calibri" pitchFamily="34" charset="-120"/>
              </a:rPr>
              <a:t>Ignoring form (meter, lineation, sound)</a:t>
            </a:r>
            <a:endParaRPr lang="en-US" sz="1150" dirty="0"/>
          </a:p>
        </p:txBody>
      </p:sp>
      <p:sp>
        <p:nvSpPr>
          <p:cNvPr id="23" name="Text 21"/>
          <p:cNvSpPr/>
          <p:nvPr/>
        </p:nvSpPr>
        <p:spPr>
          <a:xfrm>
            <a:off x="585216" y="3986784"/>
            <a:ext cx="3904488" cy="438912"/>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Result: Half the poem's meaning is in its formal choices. Students who ignore form analyze half the poem.</a:t>
            </a:r>
            <a:endParaRPr lang="en-US" sz="950" dirty="0"/>
          </a:p>
        </p:txBody>
      </p:sp>
      <p:sp>
        <p:nvSpPr>
          <p:cNvPr id="24" name="Text 22"/>
          <p:cNvSpPr/>
          <p:nvPr/>
        </p:nvSpPr>
        <p:spPr>
          <a:xfrm>
            <a:off x="585216" y="4443984"/>
            <a:ext cx="3904488" cy="347472"/>
          </a:xfrm>
          <a:prstGeom prst="rect">
            <a:avLst/>
          </a:prstGeom>
          <a:noFill/>
          <a:ln/>
        </p:spPr>
        <p:txBody>
          <a:bodyPr wrap="square" rtlCol="0" anchor="ctr"/>
          <a:lstStyle/>
          <a:p>
            <a:pPr indent="0" marL="0">
              <a:buNone/>
            </a:pPr>
            <a:r>
              <a:rPr lang="en-US" sz="950" b="1" dirty="0">
                <a:solidFill>
                  <a:srgbClr val="2D6A4F"/>
                </a:solidFill>
                <a:latin typeface="Calibri" pitchFamily="34" charset="0"/>
                <a:ea typeface="Calibri" pitchFamily="34" charset="-122"/>
                <a:cs typeface="Calibri" pitchFamily="34" charset="-120"/>
              </a:rPr>
              <a:t>Fix: Form is not decoration. It is the mechanism by which the poem makes meaning felt rather than stated.</a:t>
            </a:r>
            <a:endParaRPr lang="en-US" sz="950" dirty="0"/>
          </a:p>
        </p:txBody>
      </p:sp>
      <p:sp>
        <p:nvSpPr>
          <p:cNvPr id="25" name="Shape 23"/>
          <p:cNvSpPr/>
          <p:nvPr/>
        </p:nvSpPr>
        <p:spPr>
          <a:xfrm>
            <a:off x="4800600" y="3493008"/>
            <a:ext cx="4160520" cy="1371600"/>
          </a:xfrm>
          <a:prstGeom prst="roundRect">
            <a:avLst>
              <a:gd name="adj" fmla="val 5333"/>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6" name="Shape 24"/>
          <p:cNvSpPr/>
          <p:nvPr/>
        </p:nvSpPr>
        <p:spPr>
          <a:xfrm>
            <a:off x="4928616" y="3602736"/>
            <a:ext cx="329184" cy="329184"/>
          </a:xfrm>
          <a:prstGeom prst="ellipse">
            <a:avLst/>
          </a:prstGeom>
          <a:solidFill>
            <a:srgbClr val="2D6A4F"/>
          </a:solidFill>
          <a:ln w="12700">
            <a:solidFill>
              <a:srgbClr val="2D6A4F"/>
            </a:solidFill>
            <a:prstDash val="solid"/>
          </a:ln>
        </p:spPr>
      </p:sp>
      <p:sp>
        <p:nvSpPr>
          <p:cNvPr id="27" name="Text 25"/>
          <p:cNvSpPr/>
          <p:nvPr/>
        </p:nvSpPr>
        <p:spPr>
          <a:xfrm>
            <a:off x="4928616" y="360273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8" name="Text 26"/>
          <p:cNvSpPr/>
          <p:nvPr/>
        </p:nvSpPr>
        <p:spPr>
          <a:xfrm>
            <a:off x="5330952" y="3584448"/>
            <a:ext cx="3502152" cy="329184"/>
          </a:xfrm>
          <a:prstGeom prst="rect">
            <a:avLst/>
          </a:prstGeom>
          <a:noFill/>
          <a:ln/>
        </p:spPr>
        <p:txBody>
          <a:bodyPr wrap="square" rtlCol="0" anchor="ctr"/>
          <a:lstStyle/>
          <a:p>
            <a:pPr indent="0" marL="0">
              <a:buNone/>
            </a:pPr>
            <a:r>
              <a:rPr lang="en-US" sz="1150" b="1" dirty="0">
                <a:solidFill>
                  <a:srgbClr val="0A1F0F"/>
                </a:solidFill>
                <a:latin typeface="Calibri" pitchFamily="34" charset="0"/>
                <a:ea typeface="Calibri" pitchFamily="34" charset="-122"/>
                <a:cs typeface="Calibri" pitchFamily="34" charset="-120"/>
              </a:rPr>
              <a:t>Skipping the volta and reading sequentially</a:t>
            </a:r>
            <a:endParaRPr lang="en-US" sz="1150" dirty="0"/>
          </a:p>
        </p:txBody>
      </p:sp>
      <p:sp>
        <p:nvSpPr>
          <p:cNvPr id="29" name="Text 27"/>
          <p:cNvSpPr/>
          <p:nvPr/>
        </p:nvSpPr>
        <p:spPr>
          <a:xfrm>
            <a:off x="4928616" y="3986784"/>
            <a:ext cx="3904488" cy="438912"/>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Result: Students analyze images in order and miss the structural logic. The turn is the poem's most analytically productive moment.</a:t>
            </a:r>
            <a:endParaRPr lang="en-US" sz="950" dirty="0"/>
          </a:p>
        </p:txBody>
      </p:sp>
      <p:sp>
        <p:nvSpPr>
          <p:cNvPr id="30" name="Text 28"/>
          <p:cNvSpPr/>
          <p:nvPr/>
        </p:nvSpPr>
        <p:spPr>
          <a:xfrm>
            <a:off x="4928616" y="4443984"/>
            <a:ext cx="3904488" cy="347472"/>
          </a:xfrm>
          <a:prstGeom prst="rect">
            <a:avLst/>
          </a:prstGeom>
          <a:noFill/>
          <a:ln/>
        </p:spPr>
        <p:txBody>
          <a:bodyPr wrap="square" rtlCol="0" anchor="ctr"/>
          <a:lstStyle/>
          <a:p>
            <a:pPr indent="0" marL="0">
              <a:buNone/>
            </a:pPr>
            <a:r>
              <a:rPr lang="en-US" sz="950" b="1" dirty="0">
                <a:solidFill>
                  <a:srgbClr val="2D6A4F"/>
                </a:solidFill>
                <a:latin typeface="Calibri" pitchFamily="34" charset="0"/>
                <a:ea typeface="Calibri" pitchFamily="34" charset="-122"/>
                <a:cs typeface="Calibri" pitchFamily="34" charset="-120"/>
              </a:rPr>
              <a:t>Fix: Find the volta first, before any other annotation. The entire structure organizes around it once you know where the turn is.</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What Poetry Analysis Actually Requires: Three Questions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Every AP Lit poetry FRQ is ultimately asking you to answer one or more of these. If your essay is not answering them, it is summarizing.</a:t>
            </a:r>
            <a:endParaRPr lang="en-US" sz="1400" dirty="0"/>
          </a:p>
        </p:txBody>
      </p:sp>
      <p:sp>
        <p:nvSpPr>
          <p:cNvPr id="5" name="Shape 3"/>
          <p:cNvSpPr/>
          <p:nvPr/>
        </p:nvSpPr>
        <p:spPr>
          <a:xfrm>
            <a:off x="457200" y="1417320"/>
            <a:ext cx="8229600" cy="1152144"/>
          </a:xfrm>
          <a:prstGeom prst="roundRect">
            <a:avLst>
              <a:gd name="adj" fmla="val 6349"/>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490472"/>
            <a:ext cx="384048" cy="384048"/>
          </a:xfrm>
          <a:prstGeom prst="ellipse">
            <a:avLst/>
          </a:prstGeom>
          <a:solidFill>
            <a:srgbClr val="2D6A4F"/>
          </a:solidFill>
          <a:ln w="12700">
            <a:solidFill>
              <a:srgbClr val="2D6A4F"/>
            </a:solidFill>
            <a:prstDash val="solid"/>
          </a:ln>
        </p:spPr>
      </p:sp>
      <p:sp>
        <p:nvSpPr>
          <p:cNvPr id="7" name="Text 5"/>
          <p:cNvSpPr/>
          <p:nvPr/>
        </p:nvSpPr>
        <p:spPr>
          <a:xfrm>
            <a:off x="621792" y="1490472"/>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78992" y="1472184"/>
            <a:ext cx="7424928" cy="347472"/>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How does this poem make its meaning felt rather than just stated?</a:t>
            </a:r>
            <a:endParaRPr lang="en-US" sz="1200" dirty="0"/>
          </a:p>
        </p:txBody>
      </p:sp>
      <p:sp>
        <p:nvSpPr>
          <p:cNvPr id="9" name="Text 7"/>
          <p:cNvSpPr/>
          <p:nvPr/>
        </p:nvSpPr>
        <p:spPr>
          <a:xfrm>
            <a:off x="1078992" y="1828800"/>
            <a:ext cx="4114800" cy="658368"/>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A poem that says 'I feel sad' is less powerful than one whose line breaks, caesuras, and withheld punctuation make the reader feel the rhythm of grief. The analysis question is not 'what does the poem mean?' but 'how does its specific form create that meaning in the reader's experience?'</a:t>
            </a:r>
            <a:endParaRPr lang="en-US" sz="1000" dirty="0"/>
          </a:p>
        </p:txBody>
      </p:sp>
      <p:sp>
        <p:nvSpPr>
          <p:cNvPr id="10" name="Text 8"/>
          <p:cNvSpPr/>
          <p:nvPr/>
        </p:nvSpPr>
        <p:spPr>
          <a:xfrm>
            <a:off x="5266944" y="1490472"/>
            <a:ext cx="3236976" cy="10058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Not: 'The speaker describes feeling isolated.' → But: 'The repeated enjambment across syntactic boundaries prevents the reader from settling into any stable emotional resolution, enacting the speaker's own inability to find closure.'</a:t>
            </a:r>
            <a:endParaRPr lang="en-US" sz="950" dirty="0"/>
          </a:p>
        </p:txBody>
      </p:sp>
      <p:sp>
        <p:nvSpPr>
          <p:cNvPr id="11" name="Shape 9"/>
          <p:cNvSpPr/>
          <p:nvPr/>
        </p:nvSpPr>
        <p:spPr>
          <a:xfrm>
            <a:off x="457200" y="2660904"/>
            <a:ext cx="8229600" cy="1152144"/>
          </a:xfrm>
          <a:prstGeom prst="roundRect">
            <a:avLst>
              <a:gd name="adj" fmla="val 6349"/>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734056"/>
            <a:ext cx="384048" cy="384048"/>
          </a:xfrm>
          <a:prstGeom prst="ellipse">
            <a:avLst/>
          </a:prstGeom>
          <a:solidFill>
            <a:srgbClr val="B45309"/>
          </a:solidFill>
          <a:ln w="12700">
            <a:solidFill>
              <a:srgbClr val="B45309"/>
            </a:solidFill>
            <a:prstDash val="solid"/>
          </a:ln>
        </p:spPr>
      </p:sp>
      <p:sp>
        <p:nvSpPr>
          <p:cNvPr id="13" name="Text 11"/>
          <p:cNvSpPr/>
          <p:nvPr/>
        </p:nvSpPr>
        <p:spPr>
          <a:xfrm>
            <a:off x="621792" y="2734056"/>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14" name="Text 12"/>
          <p:cNvSpPr/>
          <p:nvPr/>
        </p:nvSpPr>
        <p:spPr>
          <a:xfrm>
            <a:off x="1078992" y="2715768"/>
            <a:ext cx="7424928" cy="347472"/>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What does the volta reveal about the poem's central argument or emotional movement?</a:t>
            </a:r>
            <a:endParaRPr lang="en-US" sz="1200" dirty="0"/>
          </a:p>
        </p:txBody>
      </p:sp>
      <p:sp>
        <p:nvSpPr>
          <p:cNvPr id="15" name="Text 13"/>
          <p:cNvSpPr/>
          <p:nvPr/>
        </p:nvSpPr>
        <p:spPr>
          <a:xfrm>
            <a:off x="1078992" y="3072384"/>
            <a:ext cx="4114800" cy="658368"/>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The volta is where the poem changes its mind, deepens its claim, or reveals the tension it has been building toward. Finding it precisely and explaining what it opens is the most analytically rich move in poetry analysis.</a:t>
            </a:r>
            <a:endParaRPr lang="en-US" sz="1000" dirty="0"/>
          </a:p>
        </p:txBody>
      </p:sp>
      <p:sp>
        <p:nvSpPr>
          <p:cNvPr id="16" name="Text 14"/>
          <p:cNvSpPr/>
          <p:nvPr/>
        </p:nvSpPr>
        <p:spPr>
          <a:xfrm>
            <a:off x="5266944" y="2734056"/>
            <a:ext cx="3236976" cy="10058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Not: 'In line 9, the poem shifts.' → But: 'The turn in line 9 from external enumeration to a single inward question retroactively reframes the entire octave as accumulation toward a point of collapse the speaker has been avoiding.'</a:t>
            </a:r>
            <a:endParaRPr lang="en-US" sz="950" dirty="0"/>
          </a:p>
        </p:txBody>
      </p:sp>
      <p:sp>
        <p:nvSpPr>
          <p:cNvPr id="17" name="Shape 15"/>
          <p:cNvSpPr/>
          <p:nvPr/>
        </p:nvSpPr>
        <p:spPr>
          <a:xfrm>
            <a:off x="457200" y="3904488"/>
            <a:ext cx="8229600" cy="1152144"/>
          </a:xfrm>
          <a:prstGeom prst="roundRect">
            <a:avLst>
              <a:gd name="adj" fmla="val 6349"/>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977640"/>
            <a:ext cx="384048" cy="384048"/>
          </a:xfrm>
          <a:prstGeom prst="ellipse">
            <a:avLst/>
          </a:prstGeom>
          <a:solidFill>
            <a:srgbClr val="4A1D96"/>
          </a:solidFill>
          <a:ln w="12700">
            <a:solidFill>
              <a:srgbClr val="4A1D96"/>
            </a:solidFill>
            <a:prstDash val="solid"/>
          </a:ln>
        </p:spPr>
      </p:sp>
      <p:sp>
        <p:nvSpPr>
          <p:cNvPr id="19" name="Text 17"/>
          <p:cNvSpPr/>
          <p:nvPr/>
        </p:nvSpPr>
        <p:spPr>
          <a:xfrm>
            <a:off x="621792" y="3977640"/>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3</a:t>
            </a:r>
            <a:endParaRPr lang="en-US" sz="1400" dirty="0"/>
          </a:p>
        </p:txBody>
      </p:sp>
      <p:sp>
        <p:nvSpPr>
          <p:cNvPr id="20" name="Text 18"/>
          <p:cNvSpPr/>
          <p:nvPr/>
        </p:nvSpPr>
        <p:spPr>
          <a:xfrm>
            <a:off x="1078992" y="3959352"/>
            <a:ext cx="7424928" cy="347472"/>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What does the poem do that prose could not do?</a:t>
            </a:r>
            <a:endParaRPr lang="en-US" sz="1200" dirty="0"/>
          </a:p>
        </p:txBody>
      </p:sp>
      <p:sp>
        <p:nvSpPr>
          <p:cNvPr id="21" name="Text 19"/>
          <p:cNvSpPr/>
          <p:nvPr/>
        </p:nvSpPr>
        <p:spPr>
          <a:xfrm>
            <a:off x="1078992" y="4315968"/>
            <a:ext cx="4114800" cy="658368"/>
          </a:xfrm>
          <a:prstGeom prst="rect">
            <a:avLst/>
          </a:prstGeom>
          <a:noFill/>
          <a:ln/>
        </p:spPr>
        <p:txBody>
          <a:bodyPr wrap="square" rtlCol="0" anchor="ctr"/>
          <a:lstStyle/>
          <a:p>
            <a:pPr indent="0" marL="0">
              <a:buNone/>
            </a:pPr>
            <a:r>
              <a:rPr lang="en-US" sz="1000" dirty="0">
                <a:solidFill>
                  <a:srgbClr val="1C3424"/>
                </a:solidFill>
                <a:latin typeface="Calibri" pitchFamily="34" charset="0"/>
                <a:ea typeface="Calibri" pitchFamily="34" charset="-122"/>
                <a:cs typeface="Calibri" pitchFamily="34" charset="-120"/>
              </a:rPr>
              <a:t>If you could say everything analytically significant about a poem in plain prose, the poem did not need to be a poem. What the poem makes felt through sound, rhythm, lineation, and imagery that a prose paraphrase cannot capture is exactly what AP Lit analysis is looking for.</a:t>
            </a:r>
            <a:endParaRPr lang="en-US" sz="1000" dirty="0"/>
          </a:p>
        </p:txBody>
      </p:sp>
      <p:sp>
        <p:nvSpPr>
          <p:cNvPr id="22" name="Text 20"/>
          <p:cNvSpPr/>
          <p:nvPr/>
        </p:nvSpPr>
        <p:spPr>
          <a:xfrm>
            <a:off x="5266944" y="3977640"/>
            <a:ext cx="3236976" cy="1005840"/>
          </a:xfrm>
          <a:prstGeom prst="rect">
            <a:avLst/>
          </a:prstGeom>
          <a:noFill/>
          <a:ln/>
        </p:spPr>
        <p:txBody>
          <a:bodyPr wrap="square" rtlCol="0" anchor="ctr"/>
          <a:lstStyle/>
          <a:p>
            <a:pPr indent="0" marL="0">
              <a:buNone/>
            </a:pPr>
            <a:r>
              <a:rPr lang="en-US" sz="950" i="1" dirty="0">
                <a:solidFill>
                  <a:srgbClr val="1C3424"/>
                </a:solidFill>
                <a:latin typeface="Calibri" pitchFamily="34" charset="0"/>
                <a:ea typeface="Calibri" pitchFamily="34" charset="-122"/>
                <a:cs typeface="Calibri" pitchFamily="34" charset="-120"/>
              </a:rPr>
              <a:t>Not: 'The poet uses imagery to convey grief.' → But: 'The fricative consonance across lines 6–8 creates a grinding, effortful quality that makes the act of speaking about loss seem physically costly — something prose description of the same grief would not produce.'</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Paraphrase Is Scaffolding — Not the Analysis</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The most consistent error in AP Lit poetry essays: the student walks through the poem line by line explaining what each part means. This is a paraphrase essay, not an analysis essay.</a:t>
            </a:r>
            <a:endParaRPr lang="en-US" sz="1400" dirty="0"/>
          </a:p>
        </p:txBody>
      </p:sp>
      <p:sp>
        <p:nvSpPr>
          <p:cNvPr id="5" name="Shape 3"/>
          <p:cNvSpPr/>
          <p:nvPr/>
        </p:nvSpPr>
        <p:spPr>
          <a:xfrm>
            <a:off x="457200" y="1508760"/>
            <a:ext cx="3931920" cy="3493008"/>
          </a:xfrm>
          <a:prstGeom prst="roundRect">
            <a:avLst>
              <a:gd name="adj" fmla="val 2094"/>
            </a:avLst>
          </a:prstGeom>
          <a:solidFill>
            <a:srgbClr val="FDF0EF"/>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627632"/>
            <a:ext cx="274320" cy="274320"/>
          </a:xfrm>
          <a:prstGeom prst="rect">
            <a:avLst/>
          </a:prstGeom>
        </p:spPr>
      </p:pic>
      <p:sp>
        <p:nvSpPr>
          <p:cNvPr id="7" name="Text 4"/>
          <p:cNvSpPr/>
          <p:nvPr/>
        </p:nvSpPr>
        <p:spPr>
          <a:xfrm>
            <a:off x="987552" y="1627632"/>
            <a:ext cx="3218688" cy="274320"/>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Paraphrase essay (fails Row B):</a:t>
            </a:r>
            <a:endParaRPr lang="en-US" sz="1150" dirty="0"/>
          </a:p>
        </p:txBody>
      </p:sp>
      <p:sp>
        <p:nvSpPr>
          <p:cNvPr id="8" name="Text 5"/>
          <p:cNvSpPr/>
          <p:nvPr/>
        </p:nvSpPr>
        <p:spPr>
          <a:xfrm>
            <a:off x="640080" y="1956816"/>
            <a:ext cx="3566160" cy="1463040"/>
          </a:xfrm>
          <a:prstGeom prst="rect">
            <a:avLst/>
          </a:prstGeom>
          <a:noFill/>
          <a:ln/>
        </p:spPr>
        <p:txBody>
          <a:bodyPr wrap="square" rtlCol="0" anchor="ctr"/>
          <a:lstStyle/>
          <a:p>
            <a:pPr indent="0" marL="0">
              <a:buNone/>
            </a:pPr>
            <a:r>
              <a:rPr lang="en-US" sz="1050" i="1" dirty="0">
                <a:solidFill>
                  <a:srgbClr val="1C3424"/>
                </a:solidFill>
                <a:latin typeface="Calibri" pitchFamily="34" charset="0"/>
                <a:ea typeface="Calibri" pitchFamily="34" charset="-122"/>
                <a:cs typeface="Calibri" pitchFamily="34" charset="-120"/>
              </a:rPr>
              <a:t>"In the first stanza, the speaker describes a field in autumn. The leaves are falling, which represents the passage of time. In line 5, the speaker mentions a gate, which shows the speaker is thinking about endings. In the final lines, the speaker accepts that change is inevitable."</a:t>
            </a:r>
            <a:endParaRPr lang="en-US" sz="1050" dirty="0"/>
          </a:p>
        </p:txBody>
      </p:sp>
      <p:sp>
        <p:nvSpPr>
          <p:cNvPr id="9" name="Text 6"/>
          <p:cNvSpPr/>
          <p:nvPr/>
        </p:nvSpPr>
        <p:spPr>
          <a:xfrm>
            <a:off x="640080" y="3474720"/>
            <a:ext cx="3566160" cy="140817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What is wrong: this essay could have been written without reading the specific language of the poem. Every sentence could be about any autumn poem. It describes what happens rather than how the poem makes it happen.</a:t>
            </a:r>
            <a:endParaRPr lang="en-US" sz="1050" dirty="0"/>
          </a:p>
        </p:txBody>
      </p:sp>
      <p:sp>
        <p:nvSpPr>
          <p:cNvPr id="10" name="Shape 7"/>
          <p:cNvSpPr/>
          <p:nvPr/>
        </p:nvSpPr>
        <p:spPr>
          <a:xfrm>
            <a:off x="4754880" y="1508760"/>
            <a:ext cx="3931920" cy="3493008"/>
          </a:xfrm>
          <a:prstGeom prst="roundRect">
            <a:avLst>
              <a:gd name="adj" fmla="val 2094"/>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pic>
        <p:nvPicPr>
          <p:cNvPr id="11" name="Image 1" descr="preencoded.png">    </p:cNvPr>
          <p:cNvPicPr>
            <a:picLocks noChangeAspect="1"/>
          </p:cNvPicPr>
          <p:nvPr/>
        </p:nvPicPr>
        <p:blipFill>
          <a:blip r:embed="rId2"/>
          <a:stretch>
            <a:fillRect/>
          </a:stretch>
        </p:blipFill>
        <p:spPr>
          <a:xfrm>
            <a:off x="4937760" y="1627632"/>
            <a:ext cx="274320" cy="274320"/>
          </a:xfrm>
          <a:prstGeom prst="rect">
            <a:avLst/>
          </a:prstGeom>
        </p:spPr>
      </p:pic>
      <p:sp>
        <p:nvSpPr>
          <p:cNvPr id="12" name="Text 8"/>
          <p:cNvSpPr/>
          <p:nvPr/>
        </p:nvSpPr>
        <p:spPr>
          <a:xfrm>
            <a:off x="5285232" y="1627632"/>
            <a:ext cx="3218688" cy="274320"/>
          </a:xfrm>
          <a:prstGeom prst="rect">
            <a:avLst/>
          </a:prstGeom>
          <a:noFill/>
          <a:ln/>
        </p:spPr>
        <p:txBody>
          <a:bodyPr wrap="square" rtlCol="0" anchor="ctr"/>
          <a:lstStyle/>
          <a:p>
            <a:pPr indent="0" marL="0">
              <a:buNone/>
            </a:pPr>
            <a:r>
              <a:rPr lang="en-US" sz="1150" b="1" dirty="0">
                <a:solidFill>
                  <a:srgbClr val="2D6A4F"/>
                </a:solidFill>
                <a:latin typeface="Calibri" pitchFamily="34" charset="0"/>
                <a:ea typeface="Calibri" pitchFamily="34" charset="-122"/>
                <a:cs typeface="Calibri" pitchFamily="34" charset="-120"/>
              </a:rPr>
              <a:t>Analysis essay (earns Row B):</a:t>
            </a:r>
            <a:endParaRPr lang="en-US" sz="1150" dirty="0"/>
          </a:p>
        </p:txBody>
      </p:sp>
      <p:sp>
        <p:nvSpPr>
          <p:cNvPr id="13" name="Text 9"/>
          <p:cNvSpPr/>
          <p:nvPr/>
        </p:nvSpPr>
        <p:spPr>
          <a:xfrm>
            <a:off x="4937760" y="1956816"/>
            <a:ext cx="3566160" cy="1719072"/>
          </a:xfrm>
          <a:prstGeom prst="rect">
            <a:avLst/>
          </a:prstGeom>
          <a:noFill/>
          <a:ln/>
        </p:spPr>
        <p:txBody>
          <a:bodyPr wrap="square" rtlCol="0" anchor="ctr"/>
          <a:lstStyle/>
          <a:p>
            <a:pPr indent="0" marL="0">
              <a:buNone/>
            </a:pPr>
            <a:r>
              <a:rPr lang="en-US" sz="1050" i="1" dirty="0">
                <a:solidFill>
                  <a:srgbClr val="1C3424"/>
                </a:solidFill>
                <a:latin typeface="Calibri" pitchFamily="34" charset="0"/>
                <a:ea typeface="Calibri" pitchFamily="34" charset="-122"/>
                <a:cs typeface="Calibri" pitchFamily="34" charset="-120"/>
              </a:rPr>
              <a:t>"The poem's paratactic structure — short, grammatically complete images stacked without causal or temporal connectives — resists the linear progression that autumn conventionally invites. The speaker can describe the field, the leaves, the gate, but the syntax refuses to make them into a narrative of decline: each image exists in isolated present-tense completeness, enacting the refusal to accept sequence that the final question names explicitly."</a:t>
            </a:r>
            <a:endParaRPr lang="en-US" sz="1050" dirty="0"/>
          </a:p>
        </p:txBody>
      </p:sp>
      <p:sp>
        <p:nvSpPr>
          <p:cNvPr id="14" name="Text 10"/>
          <p:cNvSpPr/>
          <p:nvPr/>
        </p:nvSpPr>
        <p:spPr>
          <a:xfrm>
            <a:off x="4937760" y="3730752"/>
            <a:ext cx="3566160" cy="1170432"/>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What is right: this essay could not have been written without reading the specific syntactic choices of this poem. It names a formal feature, explains the mechanism, and connects it to what the poem enacts rather than what it describes.</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0A1F0F"/>
                </a:solidFill>
                <a:latin typeface="Cambria" pitchFamily="34" charset="0"/>
                <a:ea typeface="Cambria" pitchFamily="34" charset="-122"/>
                <a:cs typeface="Cambria" pitchFamily="34" charset="-120"/>
              </a:rPr>
              <a:t>Before Annotation: The First-Read Protocol</a:t>
            </a:r>
            <a:endParaRPr lang="en-US" sz="2100" dirty="0"/>
          </a:p>
        </p:txBody>
      </p:sp>
      <p:sp>
        <p:nvSpPr>
          <p:cNvPr id="3" name="Shape 1"/>
          <p:cNvSpPr/>
          <p:nvPr/>
        </p:nvSpPr>
        <p:spPr>
          <a:xfrm>
            <a:off x="457200" y="841248"/>
            <a:ext cx="8229600" cy="0"/>
          </a:xfrm>
          <a:prstGeom prst="line">
            <a:avLst/>
          </a:prstGeom>
          <a:noFill/>
          <a:ln w="15240">
            <a:solidFill>
              <a:srgbClr val="C8DDD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3424"/>
                </a:solidFill>
                <a:latin typeface="Calibri" pitchFamily="34" charset="0"/>
                <a:ea typeface="Calibri" pitchFamily="34" charset="-122"/>
                <a:cs typeface="Calibri" pitchFamily="34" charset="-120"/>
              </a:rPr>
              <a:t>The first read through any poem should produce four things — and none of them should be an annotation mark.</a:t>
            </a:r>
            <a:endParaRPr lang="en-US" sz="1400" dirty="0"/>
          </a:p>
        </p:txBody>
      </p:sp>
      <p:sp>
        <p:nvSpPr>
          <p:cNvPr id="5" name="Shape 3"/>
          <p:cNvSpPr/>
          <p:nvPr/>
        </p:nvSpPr>
        <p:spPr>
          <a:xfrm>
            <a:off x="457200" y="1426464"/>
            <a:ext cx="4160520" cy="1664208"/>
          </a:xfrm>
          <a:prstGeom prst="roundRect">
            <a:avLst>
              <a:gd name="adj" fmla="val 4396"/>
            </a:avLst>
          </a:prstGeom>
          <a:solidFill>
            <a:srgbClr val="D8F3DC"/>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85216" y="1554480"/>
            <a:ext cx="384048" cy="384048"/>
          </a:xfrm>
          <a:prstGeom prst="ellipse">
            <a:avLst/>
          </a:prstGeom>
          <a:solidFill>
            <a:srgbClr val="2D6A4F"/>
          </a:solidFill>
          <a:ln w="12700">
            <a:solidFill>
              <a:srgbClr val="2D6A4F"/>
            </a:solidFill>
            <a:prstDash val="solid"/>
          </a:ln>
        </p:spPr>
      </p:sp>
      <p:sp>
        <p:nvSpPr>
          <p:cNvPr id="7" name="Text 5"/>
          <p:cNvSpPr/>
          <p:nvPr/>
        </p:nvSpPr>
        <p:spPr>
          <a:xfrm>
            <a:off x="585216" y="1554480"/>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42416" y="1536192"/>
            <a:ext cx="34472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Register the overall emotional register</a:t>
            </a:r>
            <a:endParaRPr lang="en-US" sz="1200" dirty="0"/>
          </a:p>
        </p:txBody>
      </p:sp>
      <p:sp>
        <p:nvSpPr>
          <p:cNvPr id="9" name="Text 7"/>
          <p:cNvSpPr/>
          <p:nvPr/>
        </p:nvSpPr>
        <p:spPr>
          <a:xfrm>
            <a:off x="585216" y="1956816"/>
            <a:ext cx="3904488" cy="10424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Before you can analyze specific tone words, you need to know the dominant mood of the whole poem. Hold the general feeling without labeling it yet — it is the baseline against which every specific word choice will be evaluated.</a:t>
            </a:r>
            <a:endParaRPr lang="en-US" sz="1050" dirty="0"/>
          </a:p>
        </p:txBody>
      </p:sp>
      <p:sp>
        <p:nvSpPr>
          <p:cNvPr id="10" name="Shape 8"/>
          <p:cNvSpPr/>
          <p:nvPr/>
        </p:nvSpPr>
        <p:spPr>
          <a:xfrm>
            <a:off x="4800600" y="1426464"/>
            <a:ext cx="4160520" cy="1664208"/>
          </a:xfrm>
          <a:prstGeom prst="roundRect">
            <a:avLst>
              <a:gd name="adj" fmla="val 4396"/>
            </a:avLst>
          </a:prstGeom>
          <a:solidFill>
            <a:srgbClr val="FDF3E3"/>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4928616" y="1554480"/>
            <a:ext cx="384048" cy="384048"/>
          </a:xfrm>
          <a:prstGeom prst="ellipse">
            <a:avLst/>
          </a:prstGeom>
          <a:solidFill>
            <a:srgbClr val="B45309"/>
          </a:solidFill>
          <a:ln w="12700">
            <a:solidFill>
              <a:srgbClr val="B45309"/>
            </a:solidFill>
            <a:prstDash val="solid"/>
          </a:ln>
        </p:spPr>
      </p:sp>
      <p:sp>
        <p:nvSpPr>
          <p:cNvPr id="12" name="Text 10"/>
          <p:cNvSpPr/>
          <p:nvPr/>
        </p:nvSpPr>
        <p:spPr>
          <a:xfrm>
            <a:off x="4928616" y="1554480"/>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13" name="Text 11"/>
          <p:cNvSpPr/>
          <p:nvPr/>
        </p:nvSpPr>
        <p:spPr>
          <a:xfrm>
            <a:off x="5385816" y="1536192"/>
            <a:ext cx="34472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Feel where something shifts</a:t>
            </a:r>
            <a:endParaRPr lang="en-US" sz="1200" dirty="0"/>
          </a:p>
        </p:txBody>
      </p:sp>
      <p:sp>
        <p:nvSpPr>
          <p:cNvPr id="14" name="Text 12"/>
          <p:cNvSpPr/>
          <p:nvPr/>
        </p:nvSpPr>
        <p:spPr>
          <a:xfrm>
            <a:off x="4928616" y="1956816"/>
            <a:ext cx="3904488" cy="10424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Every poem worth analyzing has at least one moment where something changes. You will often feel this shift before you can name it. Mark it with a simple bracket. This is almost always the volta.</a:t>
            </a:r>
            <a:endParaRPr lang="en-US" sz="1050" dirty="0"/>
          </a:p>
        </p:txBody>
      </p:sp>
      <p:sp>
        <p:nvSpPr>
          <p:cNvPr id="15" name="Shape 13"/>
          <p:cNvSpPr/>
          <p:nvPr/>
        </p:nvSpPr>
        <p:spPr>
          <a:xfrm>
            <a:off x="457200" y="3200400"/>
            <a:ext cx="4160520" cy="1664208"/>
          </a:xfrm>
          <a:prstGeom prst="roundRect">
            <a:avLst>
              <a:gd name="adj" fmla="val 4396"/>
            </a:avLst>
          </a:prstGeom>
          <a:solidFill>
            <a:srgbClr val="E8F5FA"/>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585216" y="3328416"/>
            <a:ext cx="384048" cy="384048"/>
          </a:xfrm>
          <a:prstGeom prst="ellipse">
            <a:avLst/>
          </a:prstGeom>
          <a:solidFill>
            <a:srgbClr val="0E6B8A"/>
          </a:solidFill>
          <a:ln w="12700">
            <a:solidFill>
              <a:srgbClr val="0E6B8A"/>
            </a:solidFill>
            <a:prstDash val="solid"/>
          </a:ln>
        </p:spPr>
      </p:sp>
      <p:sp>
        <p:nvSpPr>
          <p:cNvPr id="17" name="Text 15"/>
          <p:cNvSpPr/>
          <p:nvPr/>
        </p:nvSpPr>
        <p:spPr>
          <a:xfrm>
            <a:off x="585216" y="3328416"/>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3</a:t>
            </a:r>
            <a:endParaRPr lang="en-US" sz="1400" dirty="0"/>
          </a:p>
        </p:txBody>
      </p:sp>
      <p:sp>
        <p:nvSpPr>
          <p:cNvPr id="18" name="Text 16"/>
          <p:cNvSpPr/>
          <p:nvPr/>
        </p:nvSpPr>
        <p:spPr>
          <a:xfrm>
            <a:off x="1042416" y="3310128"/>
            <a:ext cx="34472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Write a rough before-and-after sentence</a:t>
            </a:r>
            <a:endParaRPr lang="en-US" sz="1200" dirty="0"/>
          </a:p>
        </p:txBody>
      </p:sp>
      <p:sp>
        <p:nvSpPr>
          <p:cNvPr id="19" name="Text 17"/>
          <p:cNvSpPr/>
          <p:nvPr/>
        </p:nvSpPr>
        <p:spPr>
          <a:xfrm>
            <a:off x="585216" y="3730752"/>
            <a:ext cx="3904488" cy="10424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Complete: 'Before the shift, the speaker [emotion/situation]. After the shift, the speaker [different emotion/situation].' This is not your thesis — it is a provisional structural map.</a:t>
            </a:r>
            <a:endParaRPr lang="en-US" sz="1050" dirty="0"/>
          </a:p>
        </p:txBody>
      </p:sp>
      <p:sp>
        <p:nvSpPr>
          <p:cNvPr id="20" name="Shape 18"/>
          <p:cNvSpPr/>
          <p:nvPr/>
        </p:nvSpPr>
        <p:spPr>
          <a:xfrm>
            <a:off x="4800600" y="3200400"/>
            <a:ext cx="4160520" cy="1664208"/>
          </a:xfrm>
          <a:prstGeom prst="roundRect">
            <a:avLst>
              <a:gd name="adj" fmla="val 4396"/>
            </a:avLst>
          </a:prstGeom>
          <a:solidFill>
            <a:srgbClr val="F5F0FF"/>
          </a:solidFill>
          <a:ln w="10160">
            <a:solidFill>
              <a:srgbClr val="C8DDD0"/>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4928616" y="3328416"/>
            <a:ext cx="384048" cy="384048"/>
          </a:xfrm>
          <a:prstGeom prst="ellipse">
            <a:avLst/>
          </a:prstGeom>
          <a:solidFill>
            <a:srgbClr val="4A1D96"/>
          </a:solidFill>
          <a:ln w="12700">
            <a:solidFill>
              <a:srgbClr val="4A1D96"/>
            </a:solidFill>
            <a:prstDash val="solid"/>
          </a:ln>
        </p:spPr>
      </p:sp>
      <p:sp>
        <p:nvSpPr>
          <p:cNvPr id="22" name="Text 20"/>
          <p:cNvSpPr/>
          <p:nvPr/>
        </p:nvSpPr>
        <p:spPr>
          <a:xfrm>
            <a:off x="4928616" y="3328416"/>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4</a:t>
            </a:r>
            <a:endParaRPr lang="en-US" sz="1400" dirty="0"/>
          </a:p>
        </p:txBody>
      </p:sp>
      <p:sp>
        <p:nvSpPr>
          <p:cNvPr id="23" name="Text 21"/>
          <p:cNvSpPr/>
          <p:nvPr/>
        </p:nvSpPr>
        <p:spPr>
          <a:xfrm>
            <a:off x="5385816" y="3310128"/>
            <a:ext cx="3447288" cy="329184"/>
          </a:xfrm>
          <a:prstGeom prst="rect">
            <a:avLst/>
          </a:prstGeom>
          <a:noFill/>
          <a:ln/>
        </p:spPr>
        <p:txBody>
          <a:bodyPr wrap="square" rtlCol="0" anchor="ctr"/>
          <a:lstStyle/>
          <a:p>
            <a:pPr indent="0" marL="0">
              <a:buNone/>
            </a:pPr>
            <a:r>
              <a:rPr lang="en-US" sz="1200" b="1" dirty="0">
                <a:solidFill>
                  <a:srgbClr val="0A1F0F"/>
                </a:solidFill>
                <a:latin typeface="Calibri" pitchFamily="34" charset="0"/>
                <a:ea typeface="Calibri" pitchFamily="34" charset="-122"/>
                <a:cs typeface="Calibri" pitchFamily="34" charset="-120"/>
              </a:rPr>
              <a:t>Note what surprised you</a:t>
            </a:r>
            <a:endParaRPr lang="en-US" sz="1200" dirty="0"/>
          </a:p>
        </p:txBody>
      </p:sp>
      <p:sp>
        <p:nvSpPr>
          <p:cNvPr id="24" name="Text 22"/>
          <p:cNvSpPr/>
          <p:nvPr/>
        </p:nvSpPr>
        <p:spPr>
          <a:xfrm>
            <a:off x="4928616" y="3730752"/>
            <a:ext cx="3904488" cy="1042416"/>
          </a:xfrm>
          <a:prstGeom prst="rect">
            <a:avLst/>
          </a:prstGeom>
          <a:noFill/>
          <a:ln/>
        </p:spPr>
        <p:txBody>
          <a:bodyPr wrap="square" rtlCol="0" anchor="ctr"/>
          <a:lstStyle/>
          <a:p>
            <a:pPr indent="0" marL="0">
              <a:buNone/>
            </a:pPr>
            <a:r>
              <a:rPr lang="en-US" sz="1050" dirty="0">
                <a:solidFill>
                  <a:srgbClr val="1C3424"/>
                </a:solidFill>
                <a:latin typeface="Calibri" pitchFamily="34" charset="0"/>
                <a:ea typeface="Calibri" pitchFamily="34" charset="-122"/>
                <a:cs typeface="Calibri" pitchFamily="34" charset="-120"/>
              </a:rPr>
              <a:t>Any moment that surprised you on first read is analytically significant. Surprise indicates a choice that violated your expectation — and violated expectation in a well-crafted poem is almost always deliberate.</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1F0F"/>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a:t>
            </a:r>
            <a:endParaRPr lang="en-US" sz="20000" dirty="0"/>
          </a:p>
        </p:txBody>
      </p:sp>
      <p:sp>
        <p:nvSpPr>
          <p:cNvPr id="3" name="Shape 1"/>
          <p:cNvSpPr/>
          <p:nvPr/>
        </p:nvSpPr>
        <p:spPr>
          <a:xfrm>
            <a:off x="-731520" y="-731520"/>
            <a:ext cx="4114800" cy="4114800"/>
          </a:xfrm>
          <a:prstGeom prst="ellipse">
            <a:avLst/>
          </a:prstGeom>
          <a:solidFill>
            <a:srgbClr val="2D6A4F">
              <a:alpha val="12000"/>
            </a:srgbClr>
          </a:solidFill>
          <a:ln w="12700">
            <a:solidFill>
              <a:srgbClr val="2D6A4F">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Volta-First Protocol</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B8DFC8"/>
                </a:solidFill>
                <a:latin typeface="Calibri" pitchFamily="34" charset="0"/>
                <a:ea typeface="Calibri" pitchFamily="34" charset="-122"/>
                <a:cs typeface="Calibri" pitchFamily="34" charset="-120"/>
              </a:rPr>
              <a:t>Finding the structural hinge before annotating anything else</a:t>
            </a:r>
            <a:endParaRPr lang="en-US" sz="1650" dirty="0"/>
          </a:p>
        </p:txBody>
      </p:sp>
      <p:sp>
        <p:nvSpPr>
          <p:cNvPr id="6" name="Shape 4"/>
          <p:cNvSpPr/>
          <p:nvPr/>
        </p:nvSpPr>
        <p:spPr>
          <a:xfrm>
            <a:off x="594360" y="4517136"/>
            <a:ext cx="182880" cy="182880"/>
          </a:xfrm>
          <a:prstGeom prst="ellipse">
            <a:avLst/>
          </a:prstGeom>
          <a:solidFill>
            <a:srgbClr val="2D6A4F"/>
          </a:solidFill>
          <a:ln w="12700">
            <a:solidFill>
              <a:srgbClr val="2D6A4F"/>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52B788"/>
          </a:solidFill>
          <a:ln w="12700">
            <a:solidFill>
              <a:srgbClr val="52B788"/>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43</Slides>
  <Notes>43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English Poetry Analysis — Complete Classroom Kit</dc:title>
  <dc:subject>AP Lit FRQ 1 Poetry</dc:subject>
  <dc:creator>AP English Exam Prep — Diane Powers</dc:creator>
  <cp:lastModifiedBy>AP English Exam Prep — Diane Powers</cp:lastModifiedBy>
  <cp:revision>1</cp:revision>
  <dcterms:created xsi:type="dcterms:W3CDTF">2026-07-04T16:56:17Z</dcterms:created>
  <dcterms:modified xsi:type="dcterms:W3CDTF">2026-07-04T16:56:17Z</dcterms:modified>
</cp:coreProperties>
</file>