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slideMasters/slideMaster21.xml" ContentType="application/vnd.openxmlformats-officedocument.presentationml.slideMaster+xml"/>
  <Override PartName="/ppt/slides/slide21.xml" ContentType="application/vnd.openxmlformats-officedocument.presentationml.slide+xml"/>
  <Override PartName="/ppt/slideMasters/slideMaster22.xml" ContentType="application/vnd.openxmlformats-officedocument.presentationml.slideMaster+xml"/>
  <Override PartName="/ppt/slides/slide22.xml" ContentType="application/vnd.openxmlformats-officedocument.presentationml.slide+xml"/>
  <Override PartName="/ppt/slideMasters/slideMaster23.xml" ContentType="application/vnd.openxmlformats-officedocument.presentationml.slideMaster+xml"/>
  <Override PartName="/ppt/slides/slide23.xml" ContentType="application/vnd.openxmlformats-officedocument.presentationml.slide+xml"/>
  <Override PartName="/ppt/slideMasters/slideMaster24.xml" ContentType="application/vnd.openxmlformats-officedocument.presentationml.slideMaster+xml"/>
  <Override PartName="/ppt/slides/slide24.xml" ContentType="application/vnd.openxmlformats-officedocument.presentationml.slide+xml"/>
  <Override PartName="/ppt/slideMasters/slideMaster25.xml" ContentType="application/vnd.openxmlformats-officedocument.presentationml.slideMaster+xml"/>
  <Override PartName="/ppt/slides/slide25.xml" ContentType="application/vnd.openxmlformats-officedocument.presentationml.slide+xml"/>
  <Override PartName="/ppt/slideMasters/slideMaster26.xml" ContentType="application/vnd.openxmlformats-officedocument.presentationml.slideMaster+xml"/>
  <Override PartName="/ppt/slides/slide26.xml" ContentType="application/vnd.openxmlformats-officedocument.presentationml.slide+xml"/>
  <Override PartName="/ppt/slideMasters/slideMaster27.xml" ContentType="application/vnd.openxmlformats-officedocument.presentationml.slideMaster+xml"/>
  <Override PartName="/ppt/slides/slide27.xml" ContentType="application/vnd.openxmlformats-officedocument.presentationml.slide+xml"/>
  <Override PartName="/ppt/slideMasters/slideMaster28.xml" ContentType="application/vnd.openxmlformats-officedocument.presentationml.slideMaster+xml"/>
  <Override PartName="/ppt/slides/slide28.xml" ContentType="application/vnd.openxmlformats-officedocument.presentationml.slide+xml"/>
  <Override PartName="/ppt/slideMasters/slideMaster29.xml" ContentType="application/vnd.openxmlformats-officedocument.presentationml.slideMaster+xml"/>
  <Override PartName="/ppt/slides/slide29.xml" ContentType="application/vnd.openxmlformats-officedocument.presentationml.slide+xml"/>
  <Override PartName="/ppt/slideMasters/slideMaster30.xml" ContentType="application/vnd.openxmlformats-officedocument.presentationml.slideMaster+xml"/>
  <Override PartName="/ppt/slides/slide30.xml" ContentType="application/vnd.openxmlformats-officedocument.presentationml.slide+xml"/>
  <Override PartName="/ppt/slideMasters/slideMaster31.xml" ContentType="application/vnd.openxmlformats-officedocument.presentationml.slideMaster+xml"/>
  <Override PartName="/ppt/slides/slide31.xml" ContentType="application/vnd.openxmlformats-officedocument.presentationml.slide+xml"/>
  <Override PartName="/ppt/slideMasters/slideMaster32.xml" ContentType="application/vnd.openxmlformats-officedocument.presentationml.slideMaster+xml"/>
  <Override PartName="/ppt/slides/slide32.xml" ContentType="application/vnd.openxmlformats-officedocument.presentationml.slide+xml"/>
  <Override PartName="/ppt/slideMasters/slideMaster33.xml" ContentType="application/vnd.openxmlformats-officedocument.presentationml.slideMaster+xml"/>
  <Override PartName="/ppt/slides/slide33.xml" ContentType="application/vnd.openxmlformats-officedocument.presentationml.slide+xml"/>
  <Override PartName="/ppt/slideMasters/slideMaster34.xml" ContentType="application/vnd.openxmlformats-officedocument.presentationml.slideMaster+xml"/>
  <Override PartName="/ppt/slides/slide34.xml" ContentType="application/vnd.openxmlformats-officedocument.presentationml.slide+xml"/>
  <Override PartName="/ppt/slideMasters/slideMaster35.xml" ContentType="application/vnd.openxmlformats-officedocument.presentationml.slideMaster+xml"/>
  <Override PartName="/ppt/slides/slide35.xml" ContentType="application/vnd.openxmlformats-officedocument.presentationml.slide+xml"/>
  <Override PartName="/ppt/slideMasters/slideMaster36.xml" ContentType="application/vnd.openxmlformats-officedocument.presentationml.slideMaster+xml"/>
  <Override PartName="/ppt/slides/slide36.xml" ContentType="application/vnd.openxmlformats-officedocument.presentationml.slide+xml"/>
  <Override PartName="/ppt/slideMasters/slideMaster37.xml" ContentType="application/vnd.openxmlformats-officedocument.presentationml.slideMaster+xml"/>
  <Override PartName="/ppt/slides/slide37.xml" ContentType="application/vnd.openxmlformats-officedocument.presentationml.slide+xml"/>
  <Override PartName="/ppt/slideMasters/slideMaster38.xml" ContentType="application/vnd.openxmlformats-officedocument.presentationml.slideMaster+xml"/>
  <Override PartName="/ppt/slides/slide38.xml" ContentType="application/vnd.openxmlformats-officedocument.presentationml.slide+xml"/>
  <Override PartName="/ppt/slideMasters/slideMaster39.xml" ContentType="application/vnd.openxmlformats-officedocument.presentationml.slideMaster+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Lst>
  <p:notesMasterIdLst>
    <p:notesMasterId r:id="rId41"/>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notesMaster" Target="notesMasters/notesMaster1.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2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7.xml"/>
		</Relationships>
</file>

<file path=ppt/notesSlides/_rels/notesSlide2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8.xml"/>
		</Relationships>
</file>

<file path=ppt/notesSlides/_rels/notesSlide2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9.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0.xml"/>
		</Relationships>
</file>

<file path=ppt/notesSlides/_rels/notesSlide3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1.xml"/>
		</Relationships>
</file>

<file path=ppt/notesSlides/_rels/notesSlide3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2.xml"/>
		</Relationships>
</file>

<file path=ppt/notesSlides/_rels/notesSlide3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3.xml"/>
		</Relationships>
</file>

<file path=ppt/notesSlides/_rels/notesSlide3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_rels/notesSlide3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5.xml"/>
		</Relationships>
</file>

<file path=ppt/notesSlides/_rels/notesSlide3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3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7.xml"/>
		</Relationships>
</file>

<file path=ppt/notesSlides/_rels/notesSlide3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8.xml"/>
		</Relationships>
</file>

<file path=ppt/notesSlides/_rels/notesSlide3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9.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Prose Fiction Analysis kit — AP Lit FRQ 2. Core teaching challenge: students treat the narrator as a transparent window onto the story rather than as a constructed perspective with limits, biases, and motives. Free indirect discourse is the most powerful and least taught concept here.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Level 4 (free indirect discourse) is the most important and the one students most consistently fail to identify. The absence of a reporting verb is the marker — 'Would she come back?' is not John saying this aloud; it is John thinking it, rendered in the narrator's prose without the frame of 'he thought' or 'he wondered.' The analytical consequence: whose language is this? This question is the key to slides 21–24.</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retreat from FID (Line 4) back to behaviorist distance (Line 5) is the most analytically productive shift in this passage. Ask students: why does the narrator pull back from Daniel's consciousness at this moment? What does the retreat from intimacy perform? The answer — that the exterior shot of Daniel looking at an unrecognizable reflection performs his self-estrangement — is a Level 4 analytical observation about how form creates meaning.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rightmost column — 'Analytical claim it enables' — is the most useful for students. Ask them to use the sentence frames with a passage they have just read. The frames work as diagnostic tools: if a student cannot fill in the blank, they have not yet identified the analytical content that the distance level makes available.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second case (narrator/focalizer divergence) is the most analytically productive because it is where free indirect irony lives. The narrator has lent the character their voice while positioning the reader to see through it. This is how much of Jane Austen, Henry James, and contemporary literary fiction creates its analytical richness. Students who can identify where the narrator 'goes along' with a character's perspective while the context undercuts it are reading at the highest analytical level.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annotation exercise is the key bridge between naming distance levels and analyzing their function. The discussion question at the bottom — what does 'Typical.' accomplish that 'She thought it was typical' would not — is the paraphrase-to-analysis bridge applied to narrative distance. It should take 3 minutes and will generate the most productive discussion in the lesson.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Type 2 (motivated distortion) is the most common in AP Lit passages and the most analytically productive. The narrator's self-interest is not hidden — it is encoded in their diction choices, their selective emphasis, and what they choose to explain vs. simply report. Students who can identify the narrator's investment and trace it through specific language choices are writing strong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Signal 4 (conspicuous gaps) is the hardest for students to identify because they are reading what is there rather than what is absent. Practice explicitly: ask students to identify what events the narrator describes in detail, what events the narrator summarizes or glosses over, and whether there is any pattern to the selection. The pattern is almost always interpretable.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students: what did Robert actually do, and what did this narrator actually do to Robert? The passage tells us almost nothing directly — but the density of the narrator's self-justification implies the answer. The narrator who says 'I don't think about it anymore' in the last line of a twelve-line self-defense has given us everything we need to know. The AP Lit analytical move: 'The narrator's account of X is complicated by [specific signal], which suggests [what the passage implies about the narrator's actual position].'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analytical claim in the full-credit example does two things the others don't: (1) it explains the mechanism of each specific signal (what the grammatical symmetry does, why the final claim contradicts the passage's existence), and (2) it states what the gap reveals — the narrator's awareness of their own agency, suppressed but visible through the intensity of the denial.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Orientation. Point out that slides 20–24 (Free Indirect Discourse) are the highest-leverage instruction — FID is almost never taught explicitly at the secondary level and is the technique students most consistently miss in AP Lit prose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FID is the concept students most need and most lack explicit instruction on. It is the technique behind the 'intimacy' of much contemporary and modernist literary fiction — the sense that you are inside a character's head without the formal framing of interior monologue. Once students can identify it, they can make the most analytically rich claim available in prose analysis: 'whose language is this, and why does the narrator adopt this character's register at this moment?'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analytically interesting sentences are [10–12] — 'She was getting old. Not that she minded. She had always known it would happen.' All three are FID, and the characteristic move 'Not that she minded' is Sarah's register — a kind of preemptive self-reassurance that the narrator has adopted without framing it as reporting. The analytical claim: the sustained FID in [10–12] allows the reader to be inside Sarah's self-protective equanimity without the narrator endorsing or undercutting it — the reader must decide whether to believe her.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analytical consequence is the most sophisticated and the one that produces the strongest AP Lit analysis. 'The narrator has left the room' means the reader is alone with the character's thought, which means the reader's response to it is part of the analytical data. Students who can say 'the FID at [location] leaves the reader without a narrator's evaluative frame, which [produces ambiguity / invites the reader to supply the irony / requires the reader to take the character's statement at face value]' are at the highest analytical level.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strong example does three things: (1) identifies the FID precisely (the specific sentences and the linguistic feature — understatement); (2) explains the mechanism (adopts without evaluative frame → leaves reader responsible); (3) states what the unanswerable quality of the question reveals (the passage makes the question unanswerable, which is its most significant analytical gesture). Students who reach this level of precision are writing at the AP 5 level for prose analysis.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'what does the narrator have the vocabulary for?' question is the most diagnostically useful of the three. A narrator who can describe financial transactions with technical precision but collapses into vague generalities when describing emotional experience is revealing their priorities and evasions through the linguistic register itself. This is style as characterization — not decoration, but diagnostic.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passage comparison centerpiece. Before showing the analysis slide, ask: what can you analyze in version 1 that you can't in version 2? What can you analyze in version 3 that you can't in version 1? The 14 seconds is present in all three — but what it does analytically differs. In version 1, it is a selected detail whose significance must be inferred. In version 2, 'fourteen seconds' is precise in a passage where everything else is experienced as blurred — the precision is the character's grip on the measurable. In version 3, the narrator's metacommentary ('I don't know why I remember the exact number') turns the detail into a self-analytical observation that opens onto the narrator's own process of making meaning from the event.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productive discussion question from this slide: which version of this passage produces the most analytically rich prose? The answer is version 2 (third-limited) for most AP Lit contexts — it provides access to interiority, it creates FID opportunities, and the selection of detail (the 14-second precision) carries analytical weight that can be explained through the character's consciousness. First-person is often more 'readable' but analytically closes off more than it opens.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three examples all use the same analytical structure: (1) name the word, (2) name the connotative field it imports, (3) explain what that connotative field does to the characterization of the subject. The exit ticket asks for this structure in one sentence. Practice the structure here before the exit ticket by having students try 'allowed' and 'occupied' on their own.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Obj 1 = bell ringer target. Obj 2 = narrative distance (slides 10–14). Obj 3 = unreliable narration (slides 16–19). Obj 4 = free indirect discourse (slides 21–24). Obj 5 = prose style (slides 26–29). Exit ticket targets Obj 5.</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The narration is third-limited, focused on Thomas. The evidence: 'his daughter was watching him with an expression he could not identify' — we do not have access to the daughter's interiority; we only know what Thomas observes and cannot read. 'His brother-in-law was explaining something... everyone was pretending to find interesting' — we know Thomas's perception of others' pretense, but we cannot verify what the others actually feel. What is withheld: every other character's interiority. The analytical consequence: Thomas's inability to read his daughter's expression is the passage's emotional center — it is what the narration has built toward. The evasion into 'he almost certainly had [locked the car]' is FID and signals his avoidance of the thing he cannot read.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teaching from this debrief: 'everyone noticed' in line 1 is the most deceptive sentence in the passage because it sounds omniscient. But the narration is actually reporting Thomas's acute social perception — he is the kind of person who notices when everyone notices something. The analytical consequence: Thomas's social hypervigilance (he notices the noticing) is in tension with his refusal to engage with his daughter's expression. The passage characterizes through the pattern of attention and avoidance simultaneously.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Strong target words in this passage: 'maintained' (connotations of engineering, upkeep, systems management — applied to a house, it imports the register of labor and monitoring rather than love or care); 'reflected' (double meaning — literal mirror reflection, and something more troubling — the house shows her image back at her, but 'reflected' also means 'represented,' and the question is whether the precision is self-expression or self-erasure); 'examine' (clinical, retrospective register — 'a period she preferred not to examine' frames her own past as a site of investigation she has chosen to avoid, which the analytical sentence can unpack).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Return cards with one written comment. The most useful feedback for developing responses: 'What connotative field does this word import from outside the sentence?' For beginning responses: 'What would change about your understanding of this sentence if the narrator had used [simpler synonym] instead?' The counterfactual question is the analytical move they need to practice.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1-B, 2-C, 3-B, 4-B. Q4 is the most analytically sophisticated — it asks students to notice how the sentence achieves its effect through structural position (isolation after accumulation) rather than content alone. This is the prose equivalent of analyzing a volta: the contrast between the preceding material and the isolated sentence is the analytical move.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Answer key: 5-C, 6-B, 7-B, 8-B. Q8 is the most important — it asks for the passage's primary analytical concern, which is not 'grief' (too broad) or 'distraction' (too narrow) but the relationship between emotional experience and the forms through which it becomes legible. Students who can articulate this are reading at the analytical level the FRQ 2 essay requires.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FID moments in this passage: 'She was aware that she was angry... but she was not, she noticed, surprised' — the 'she noticed' is a reporting phrase applied to Eleanor noticing her own surprise, which creates a kind of meta-FID where Eleanor is both the focalizer and the observer of her own reaction. 'The house had never quite believed in her either' — this is FID at full development: the attribution of belief to a house is Eleanor's perspective rendered in the narrator's prose without a reporting verb. The 'too' in 'either' is analytically rich — it implies Eleanor also doesn't quite believe in herself.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Distribute this rubric after the timed write. The 'Prose check' column in the right works the same way as the 'Poetry check' in the previous kit — it is a single yes/no diagnostic that students can apply to each of their body paragraphs to determine whether they are writing analysis or description. Students who can answer all four checks accurately have demonstrated rubric literacy.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most important teaching here is the third pair — students who read 'the narrator describes X as generous' are already doing less analytical work than those who read 'the narrator characterizes X as generous and we should ask why and for whom.' Spend 2 minutes on this distinction before moving 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analytical consequence row is the most important. Students who can name the mode and then immediately state the analytical consequence — not 'what it is' but 'what it means for what the reader can and cannot trust' — are already doing strong analysis. Make this the exit question before moving to slide 7.</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omission type (gap between event and meaning) is the most common in contemporary AP Lit prose passages. Writers like Elizabeth Strout, Marilynne Robinson, and Edward P. Jones build entire scenes around what their narrators will not say directly. Students who have learned to read the gap are reading at the level the exam is testing.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each version and ask: what analytical claims can you make that you cannot make in the other two? Objective: you can analyze the narrator's selective attention (what gets shown, in what order, with what detail). Third-limited: you can analyze Margaret's self-consciousness, her misreading of her own feelings ('something being taken' rather than 'I miss him'). First-person: you can analyze the narrator's self-awareness, her identification with her mother, the irony of the repeated promise. The point: narrator mode determines analytical possibility, not just 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4.png"/><Relationship Id="rId5" Type="http://schemas.openxmlformats.org/officeDocument/2006/relationships/image" Target="../media/image-2-5.png"/><Relationship Id="rId6" Type="http://schemas.openxmlformats.org/officeDocument/2006/relationships/image" Target="../media/image-2-6.png"/><Relationship Id="rId7" Type="http://schemas.openxmlformats.org/officeDocument/2006/relationships/slideLayout" Target="../slideLayouts/slideLayout1.xml"/><Relationship Id="rId8"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image" Target="../media/image-21-1.png"/><Relationship Id="rId2" Type="http://schemas.openxmlformats.org/officeDocument/2006/relationships/slideLayout" Target="../slideLayouts/slideLayout1.xml"/><Relationship Id="rId3"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image" Target="../media/image-5-6.png"/><Relationship Id="rId7" Type="http://schemas.openxmlformats.org/officeDocument/2006/relationships/slideLayout" Target="../slideLayouts/slideLayout1.xml"/><Relationship Id="rId8"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51C2E"/>
        </a:solidFill>
      </p:bgPr>
    </p:bg>
    <p:spTree>
      <p:nvGrpSpPr>
        <p:cNvPr id="1" name=""/>
        <p:cNvGrpSpPr/>
        <p:nvPr/>
      </p:nvGrpSpPr>
      <p:grpSpPr>
        <a:xfrm>
          <a:off x="0" y="0"/>
          <a:ext cx="0" cy="0"/>
          <a:chOff x="0" y="0"/>
          <a:chExt cx="0" cy="0"/>
        </a:xfrm>
      </p:grpSpPr>
      <p:sp>
        <p:nvSpPr>
          <p:cNvPr id="2" name="Shape 0"/>
          <p:cNvSpPr/>
          <p:nvPr/>
        </p:nvSpPr>
        <p:spPr>
          <a:xfrm>
            <a:off x="5486400" y="-1645920"/>
            <a:ext cx="6583680" cy="6583680"/>
          </a:xfrm>
          <a:prstGeom prst="ellipse">
            <a:avLst/>
          </a:prstGeom>
          <a:solidFill>
            <a:srgbClr val="2563A8">
              <a:alpha val="10000"/>
            </a:srgbClr>
          </a:solidFill>
          <a:ln w="12700">
            <a:solidFill>
              <a:srgbClr val="2563A8">
                <a:alpha val="10000"/>
              </a:srgbClr>
            </a:solidFill>
            <a:prstDash val="solid"/>
          </a:ln>
        </p:spPr>
      </p:sp>
      <p:sp>
        <p:nvSpPr>
          <p:cNvPr id="3" name="Shape 1"/>
          <p:cNvSpPr/>
          <p:nvPr/>
        </p:nvSpPr>
        <p:spPr>
          <a:xfrm>
            <a:off x="6766560" y="3200400"/>
            <a:ext cx="3657600" cy="3657600"/>
          </a:xfrm>
          <a:prstGeom prst="ellipse">
            <a:avLst/>
          </a:prstGeom>
          <a:solidFill>
            <a:srgbClr val="C47F17">
              <a:alpha val="9000"/>
            </a:srgbClr>
          </a:solidFill>
          <a:ln w="12700">
            <a:solidFill>
              <a:srgbClr val="C47F17">
                <a:alpha val="9000"/>
              </a:srgbClr>
            </a:solidFill>
            <a:prstDash val="solid"/>
          </a:ln>
        </p:spPr>
      </p:sp>
      <p:sp>
        <p:nvSpPr>
          <p:cNvPr id="4" name="Text 2"/>
          <p:cNvSpPr/>
          <p:nvPr/>
        </p:nvSpPr>
        <p:spPr>
          <a:xfrm>
            <a:off x="548640" y="548640"/>
            <a:ext cx="7315200" cy="438912"/>
          </a:xfrm>
          <a:prstGeom prst="rect">
            <a:avLst/>
          </a:prstGeom>
          <a:noFill/>
          <a:ln/>
        </p:spPr>
        <p:txBody>
          <a:bodyPr wrap="square" rtlCol="0" anchor="ctr"/>
          <a:lstStyle/>
          <a:p>
            <a:pPr indent="0" marL="0">
              <a:buNone/>
            </a:pPr>
            <a:r>
              <a:rPr lang="en-US" sz="1300" spc="200" kern="0" dirty="0">
                <a:solidFill>
                  <a:srgbClr val="B8CDE8"/>
                </a:solidFill>
                <a:latin typeface="Calibri" pitchFamily="34" charset="0"/>
                <a:ea typeface="Calibri" pitchFamily="34" charset="-122"/>
                <a:cs typeface="Calibri" pitchFamily="34" charset="-120"/>
              </a:rPr>
              <a:t>AP English Literature &amp; Composition</a:t>
            </a:r>
            <a:endParaRPr lang="en-US" sz="1300" dirty="0"/>
          </a:p>
        </p:txBody>
      </p:sp>
      <p:sp>
        <p:nvSpPr>
          <p:cNvPr id="5" name="Text 3"/>
          <p:cNvSpPr/>
          <p:nvPr/>
        </p:nvSpPr>
        <p:spPr>
          <a:xfrm>
            <a:off x="548640" y="1005840"/>
            <a:ext cx="7863840" cy="1463040"/>
          </a:xfrm>
          <a:prstGeom prst="rect">
            <a:avLst/>
          </a:prstGeom>
          <a:noFill/>
          <a:ln/>
        </p:spPr>
        <p:txBody>
          <a:bodyPr wrap="square" rtlCol="0" anchor="ctr"/>
          <a:lstStyle/>
          <a:p>
            <a:pPr indent="0" marL="0">
              <a:buNone/>
            </a:pPr>
            <a:r>
              <a:rPr lang="en-US" sz="5000" b="1" dirty="0">
                <a:solidFill>
                  <a:srgbClr val="FFFFFF"/>
                </a:solidFill>
                <a:latin typeface="Cambria" pitchFamily="34" charset="0"/>
                <a:ea typeface="Cambria" pitchFamily="34" charset="-122"/>
                <a:cs typeface="Cambria" pitchFamily="34" charset="-120"/>
              </a:rPr>
              <a:t>Prose Fiction Analysis</a:t>
            </a:r>
            <a:endParaRPr lang="en-US" sz="5000" dirty="0"/>
          </a:p>
        </p:txBody>
      </p:sp>
      <p:sp>
        <p:nvSpPr>
          <p:cNvPr id="6" name="Text 4"/>
          <p:cNvSpPr/>
          <p:nvPr/>
        </p:nvSpPr>
        <p:spPr>
          <a:xfrm>
            <a:off x="548640" y="2523744"/>
            <a:ext cx="6400800" cy="530352"/>
          </a:xfrm>
          <a:prstGeom prst="rect">
            <a:avLst/>
          </a:prstGeom>
          <a:noFill/>
          <a:ln/>
        </p:spPr>
        <p:txBody>
          <a:bodyPr wrap="square" rtlCol="0" anchor="ctr"/>
          <a:lstStyle/>
          <a:p>
            <a:pPr indent="0" marL="0">
              <a:buNone/>
            </a:pPr>
            <a:r>
              <a:rPr lang="en-US" sz="2200" dirty="0">
                <a:solidFill>
                  <a:srgbClr val="B8CDE8"/>
                </a:solidFill>
                <a:latin typeface="Calibri" pitchFamily="34" charset="0"/>
                <a:ea typeface="Calibri" pitchFamily="34" charset="-122"/>
                <a:cs typeface="Calibri" pitchFamily="34" charset="-120"/>
              </a:rPr>
              <a:t>Complete Classroom Kit</a:t>
            </a:r>
            <a:endParaRPr lang="en-US" sz="2200" dirty="0"/>
          </a:p>
        </p:txBody>
      </p:sp>
      <p:sp>
        <p:nvSpPr>
          <p:cNvPr id="7" name="Shape 5"/>
          <p:cNvSpPr/>
          <p:nvPr/>
        </p:nvSpPr>
        <p:spPr>
          <a:xfrm>
            <a:off x="548640" y="3127248"/>
            <a:ext cx="1536192" cy="384048"/>
          </a:xfrm>
          <a:prstGeom prst="roundRect">
            <a:avLst>
              <a:gd name="adj" fmla="val 14286"/>
            </a:avLst>
          </a:prstGeom>
          <a:solidFill>
            <a:srgbClr val="2563A8"/>
          </a:solidFill>
          <a:ln w="12700">
            <a:solidFill>
              <a:srgbClr val="2563A8"/>
            </a:solidFill>
            <a:prstDash val="solid"/>
          </a:ln>
        </p:spPr>
      </p:sp>
      <p:sp>
        <p:nvSpPr>
          <p:cNvPr id="8" name="Text 6"/>
          <p:cNvSpPr/>
          <p:nvPr/>
        </p:nvSpPr>
        <p:spPr>
          <a:xfrm>
            <a:off x="548640"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36 Slides</a:t>
            </a:r>
            <a:endParaRPr lang="en-US" sz="1000" dirty="0"/>
          </a:p>
        </p:txBody>
      </p:sp>
      <p:sp>
        <p:nvSpPr>
          <p:cNvPr id="9" name="Shape 7"/>
          <p:cNvSpPr/>
          <p:nvPr/>
        </p:nvSpPr>
        <p:spPr>
          <a:xfrm>
            <a:off x="2231136" y="3127248"/>
            <a:ext cx="1536192" cy="384048"/>
          </a:xfrm>
          <a:prstGeom prst="roundRect">
            <a:avLst>
              <a:gd name="adj" fmla="val 14286"/>
            </a:avLst>
          </a:prstGeom>
          <a:solidFill>
            <a:srgbClr val="0D6F66"/>
          </a:solidFill>
          <a:ln w="12700">
            <a:solidFill>
              <a:srgbClr val="0D6F66"/>
            </a:solidFill>
            <a:prstDash val="solid"/>
          </a:ln>
        </p:spPr>
      </p:sp>
      <p:sp>
        <p:nvSpPr>
          <p:cNvPr id="10" name="Text 8"/>
          <p:cNvSpPr/>
          <p:nvPr/>
        </p:nvSpPr>
        <p:spPr>
          <a:xfrm>
            <a:off x="2231136"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Narrator Analysis</a:t>
            </a:r>
            <a:endParaRPr lang="en-US" sz="1000" dirty="0"/>
          </a:p>
        </p:txBody>
      </p:sp>
      <p:sp>
        <p:nvSpPr>
          <p:cNvPr id="11" name="Shape 9"/>
          <p:cNvSpPr/>
          <p:nvPr/>
        </p:nvSpPr>
        <p:spPr>
          <a:xfrm>
            <a:off x="3913632" y="3127248"/>
            <a:ext cx="1536192" cy="384048"/>
          </a:xfrm>
          <a:prstGeom prst="roundRect">
            <a:avLst>
              <a:gd name="adj" fmla="val 14286"/>
            </a:avLst>
          </a:prstGeom>
          <a:solidFill>
            <a:srgbClr val="C47F17"/>
          </a:solidFill>
          <a:ln w="12700">
            <a:solidFill>
              <a:srgbClr val="C47F17"/>
            </a:solidFill>
            <a:prstDash val="solid"/>
          </a:ln>
        </p:spPr>
      </p:sp>
      <p:sp>
        <p:nvSpPr>
          <p:cNvPr id="12" name="Text 10"/>
          <p:cNvSpPr/>
          <p:nvPr/>
        </p:nvSpPr>
        <p:spPr>
          <a:xfrm>
            <a:off x="3913632"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Passage Comparison</a:t>
            </a:r>
            <a:endParaRPr lang="en-US" sz="1000" dirty="0"/>
          </a:p>
        </p:txBody>
      </p:sp>
      <p:sp>
        <p:nvSpPr>
          <p:cNvPr id="13" name="Shape 11"/>
          <p:cNvSpPr/>
          <p:nvPr/>
        </p:nvSpPr>
        <p:spPr>
          <a:xfrm>
            <a:off x="5596128" y="3127248"/>
            <a:ext cx="1536192" cy="384048"/>
          </a:xfrm>
          <a:prstGeom prst="roundRect">
            <a:avLst>
              <a:gd name="adj" fmla="val 14286"/>
            </a:avLst>
          </a:prstGeom>
          <a:solidFill>
            <a:srgbClr val="5B21B6"/>
          </a:solidFill>
          <a:ln w="12700">
            <a:solidFill>
              <a:srgbClr val="5B21B6"/>
            </a:solidFill>
            <a:prstDash val="solid"/>
          </a:ln>
        </p:spPr>
      </p:sp>
      <p:sp>
        <p:nvSpPr>
          <p:cNvPr id="14" name="Text 12"/>
          <p:cNvSpPr/>
          <p:nvPr/>
        </p:nvSpPr>
        <p:spPr>
          <a:xfrm>
            <a:off x="5596128"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FRQ 2 Prompt</a:t>
            </a:r>
            <a:endParaRPr lang="en-US" sz="1000" dirty="0"/>
          </a:p>
        </p:txBody>
      </p:sp>
      <p:sp>
        <p:nvSpPr>
          <p:cNvPr id="15" name="Shape 13"/>
          <p:cNvSpPr/>
          <p:nvPr/>
        </p:nvSpPr>
        <p:spPr>
          <a:xfrm>
            <a:off x="7278624" y="3127248"/>
            <a:ext cx="1536192" cy="384048"/>
          </a:xfrm>
          <a:prstGeom prst="roundRect">
            <a:avLst>
              <a:gd name="adj" fmla="val 14286"/>
            </a:avLst>
          </a:prstGeom>
          <a:solidFill>
            <a:srgbClr val="0E6B8A"/>
          </a:solidFill>
          <a:ln w="12700">
            <a:solidFill>
              <a:srgbClr val="0E6B8A"/>
            </a:solidFill>
            <a:prstDash val="solid"/>
          </a:ln>
        </p:spPr>
      </p:sp>
      <p:sp>
        <p:nvSpPr>
          <p:cNvPr id="16" name="Text 14"/>
          <p:cNvSpPr/>
          <p:nvPr/>
        </p:nvSpPr>
        <p:spPr>
          <a:xfrm>
            <a:off x="7278624" y="3127248"/>
            <a:ext cx="1536192" cy="384048"/>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AP Lit Rubric</a:t>
            </a:r>
            <a:endParaRPr lang="en-US" sz="1000" dirty="0"/>
          </a:p>
        </p:txBody>
      </p:sp>
      <p:sp>
        <p:nvSpPr>
          <p:cNvPr id="17" name="Text 15"/>
          <p:cNvSpPr/>
          <p:nvPr/>
        </p:nvSpPr>
        <p:spPr>
          <a:xfrm>
            <a:off x="548640" y="4626864"/>
            <a:ext cx="8046720" cy="347472"/>
          </a:xfrm>
          <a:prstGeom prst="rect">
            <a:avLst/>
          </a:prstGeom>
          <a:noFill/>
          <a:ln/>
        </p:spPr>
        <p:txBody>
          <a:bodyPr wrap="square" rtlCol="0" anchor="ctr"/>
          <a:lstStyle/>
          <a:p>
            <a:pPr indent="0" marL="0">
              <a:buNone/>
            </a:pPr>
            <a:r>
              <a:rPr lang="en-US" sz="1000" i="1" dirty="0">
                <a:solidFill>
                  <a:srgbClr val="64748B"/>
                </a:solidFill>
                <a:latin typeface="Calibri" pitchFamily="34" charset="0"/>
                <a:ea typeface="Calibri" pitchFamily="34" charset="-122"/>
                <a:cs typeface="Calibri" pitchFamily="34" charset="-120"/>
              </a:rPr>
              <a:t>Free, editable classroom material — APEnglishExamPrep.com | Diane Powers, AP English Educator</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Narrative Distance: The Five Levels of Psychic Proximity</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Narrative distance measures how close the prose voice is to a character's consciousness at any given moment. It can shift within a single paragraph.</a:t>
            </a:r>
            <a:endParaRPr lang="en-US" sz="1400" dirty="0"/>
          </a:p>
        </p:txBody>
      </p:sp>
      <p:sp>
        <p:nvSpPr>
          <p:cNvPr id="5" name="Text 3"/>
          <p:cNvSpPr/>
          <p:nvPr/>
        </p:nvSpPr>
        <p:spPr>
          <a:xfrm>
            <a:off x="457200" y="1389888"/>
            <a:ext cx="8229600" cy="237744"/>
          </a:xfrm>
          <a:prstGeom prst="rect">
            <a:avLst/>
          </a:prstGeom>
          <a:noFill/>
          <a:ln/>
        </p:spPr>
        <p:txBody>
          <a:bodyPr wrap="square" rtlCol="0" anchor="ctr"/>
          <a:lstStyle/>
          <a:p>
            <a:pPr indent="0" marL="0">
              <a:buNone/>
            </a:pPr>
            <a:r>
              <a:rPr lang="en-US" sz="1050" i="1" dirty="0">
                <a:solidFill>
                  <a:srgbClr val="64748B"/>
                </a:solidFill>
                <a:latin typeface="Calibri" pitchFamily="34" charset="0"/>
                <a:ea typeface="Calibri" pitchFamily="34" charset="-122"/>
                <a:cs typeface="Calibri" pitchFamily="34" charset="-120"/>
              </a:rPr>
              <a:t>(Based on John Gardner's formulation — adapted for AP Lit analysis)</a:t>
            </a:r>
            <a:endParaRPr lang="en-US" sz="1050" dirty="0"/>
          </a:p>
        </p:txBody>
      </p:sp>
      <p:sp>
        <p:nvSpPr>
          <p:cNvPr id="6" name="Shape 4"/>
          <p:cNvSpPr/>
          <p:nvPr/>
        </p:nvSpPr>
        <p:spPr>
          <a:xfrm>
            <a:off x="457200" y="1682496"/>
            <a:ext cx="8229600" cy="603504"/>
          </a:xfrm>
          <a:prstGeom prst="roundRect">
            <a:avLst>
              <a:gd name="adj" fmla="val 12121"/>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7" name="Shape 5"/>
          <p:cNvSpPr/>
          <p:nvPr/>
        </p:nvSpPr>
        <p:spPr>
          <a:xfrm>
            <a:off x="621792" y="1773936"/>
            <a:ext cx="347472" cy="347472"/>
          </a:xfrm>
          <a:prstGeom prst="ellipse">
            <a:avLst/>
          </a:prstGeom>
          <a:solidFill>
            <a:srgbClr val="FFFFFF"/>
          </a:solidFill>
          <a:ln w="12700">
            <a:solidFill>
              <a:srgbClr val="FFFFFF"/>
            </a:solidFill>
            <a:prstDash val="solid"/>
          </a:ln>
        </p:spPr>
      </p:sp>
      <p:sp>
        <p:nvSpPr>
          <p:cNvPr id="8" name="Text 6"/>
          <p:cNvSpPr/>
          <p:nvPr/>
        </p:nvSpPr>
        <p:spPr>
          <a:xfrm>
            <a:off x="621792" y="1773936"/>
            <a:ext cx="347472" cy="347472"/>
          </a:xfrm>
          <a:prstGeom prst="rect">
            <a:avLst/>
          </a:prstGeom>
          <a:noFill/>
          <a:ln/>
        </p:spPr>
        <p:txBody>
          <a:bodyPr wrap="square" rtlCol="0" anchor="ctr"/>
          <a:lstStyle/>
          <a:p>
            <a:pPr algn="ctr" indent="0" marL="0">
              <a:buNone/>
            </a:pPr>
            <a:r>
              <a:rPr lang="en-US" sz="1200" b="1" dirty="0">
                <a:solidFill>
                  <a:srgbClr val="151C2E"/>
                </a:solidFill>
                <a:latin typeface="Calibri" pitchFamily="34" charset="0"/>
                <a:ea typeface="Calibri" pitchFamily="34" charset="-122"/>
                <a:cs typeface="Calibri" pitchFamily="34" charset="-120"/>
              </a:rPr>
              <a:t>1</a:t>
            </a:r>
            <a:endParaRPr lang="en-US" sz="1200" dirty="0"/>
          </a:p>
        </p:txBody>
      </p:sp>
      <p:sp>
        <p:nvSpPr>
          <p:cNvPr id="9" name="Text 7"/>
          <p:cNvSpPr/>
          <p:nvPr/>
        </p:nvSpPr>
        <p:spPr>
          <a:xfrm>
            <a:off x="1042416" y="1755648"/>
            <a:ext cx="2560320" cy="329184"/>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Narrator's remote summary</a:t>
            </a:r>
            <a:endParaRPr lang="en-US" sz="1100" dirty="0"/>
          </a:p>
        </p:txBody>
      </p:sp>
      <p:sp>
        <p:nvSpPr>
          <p:cNvPr id="10" name="Text 8"/>
          <p:cNvSpPr/>
          <p:nvPr/>
        </p:nvSpPr>
        <p:spPr>
          <a:xfrm>
            <a:off x="2743200" y="1773936"/>
            <a:ext cx="2926080" cy="457200"/>
          </a:xfrm>
          <a:prstGeom prst="rect">
            <a:avLst/>
          </a:prstGeom>
          <a:noFill/>
          <a:ln/>
        </p:spPr>
        <p:txBody>
          <a:bodyPr wrap="square" rtlCol="0" anchor="ctr"/>
          <a:lstStyle/>
          <a:p>
            <a:pPr indent="0" marL="0">
              <a:buNone/>
            </a:pPr>
            <a:r>
              <a:rPr lang="en-US" sz="1050" i="1" dirty="0">
                <a:solidFill>
                  <a:srgbClr val="CADCFC"/>
                </a:solidFill>
                <a:latin typeface="Cambria" pitchFamily="34" charset="0"/>
                <a:ea typeface="Cambria" pitchFamily="34" charset="-122"/>
                <a:cs typeface="Cambria" pitchFamily="34" charset="-120"/>
              </a:rPr>
              <a:t>"It was winter, and the town was very quiet."</a:t>
            </a:r>
            <a:endParaRPr lang="en-US" sz="1050" dirty="0"/>
          </a:p>
        </p:txBody>
      </p:sp>
      <p:sp>
        <p:nvSpPr>
          <p:cNvPr id="11" name="Text 9"/>
          <p:cNvSpPr/>
          <p:nvPr/>
        </p:nvSpPr>
        <p:spPr>
          <a:xfrm>
            <a:off x="5742432" y="1773936"/>
            <a:ext cx="2761488" cy="457200"/>
          </a:xfrm>
          <a:prstGeom prst="rect">
            <a:avLst/>
          </a:prstGeom>
          <a:noFill/>
          <a:ln/>
        </p:spPr>
        <p:txBody>
          <a:bodyPr wrap="square" rtlCol="0" anchor="ctr"/>
          <a:lstStyle/>
          <a:p>
            <a:pPr indent="0" marL="0">
              <a:buNone/>
            </a:pPr>
            <a:r>
              <a:rPr lang="en-US" sz="950" dirty="0">
                <a:solidFill>
                  <a:srgbClr val="B8CDE8"/>
                </a:solidFill>
                <a:latin typeface="Calibri" pitchFamily="34" charset="0"/>
                <a:ea typeface="Calibri" pitchFamily="34" charset="-122"/>
                <a:cs typeface="Calibri" pitchFamily="34" charset="-120"/>
              </a:rPr>
              <a:t>Maximum distance — narrator's language, narrator's perspective, no specific character's consciousness in view. Pure narrative.</a:t>
            </a:r>
            <a:endParaRPr lang="en-US" sz="950" dirty="0"/>
          </a:p>
        </p:txBody>
      </p:sp>
      <p:sp>
        <p:nvSpPr>
          <p:cNvPr id="12" name="Shape 10"/>
          <p:cNvSpPr/>
          <p:nvPr/>
        </p:nvSpPr>
        <p:spPr>
          <a:xfrm>
            <a:off x="457200" y="2359152"/>
            <a:ext cx="8229600" cy="603504"/>
          </a:xfrm>
          <a:prstGeom prst="roundRect">
            <a:avLst>
              <a:gd name="adj" fmla="val 12121"/>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Shape 11"/>
          <p:cNvSpPr/>
          <p:nvPr/>
        </p:nvSpPr>
        <p:spPr>
          <a:xfrm>
            <a:off x="621792" y="2450592"/>
            <a:ext cx="347472" cy="347472"/>
          </a:xfrm>
          <a:prstGeom prst="ellipse">
            <a:avLst/>
          </a:prstGeom>
          <a:solidFill>
            <a:srgbClr val="2563A8"/>
          </a:solidFill>
          <a:ln w="12700">
            <a:solidFill>
              <a:srgbClr val="2563A8"/>
            </a:solidFill>
            <a:prstDash val="solid"/>
          </a:ln>
        </p:spPr>
      </p:sp>
      <p:sp>
        <p:nvSpPr>
          <p:cNvPr id="14" name="Text 12"/>
          <p:cNvSpPr/>
          <p:nvPr/>
        </p:nvSpPr>
        <p:spPr>
          <a:xfrm>
            <a:off x="621792" y="2450592"/>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5" name="Text 13"/>
          <p:cNvSpPr/>
          <p:nvPr/>
        </p:nvSpPr>
        <p:spPr>
          <a:xfrm>
            <a:off x="1042416" y="2432304"/>
            <a:ext cx="2560320" cy="329184"/>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Character observed from outside</a:t>
            </a:r>
            <a:endParaRPr lang="en-US" sz="1100" dirty="0"/>
          </a:p>
        </p:txBody>
      </p:sp>
      <p:sp>
        <p:nvSpPr>
          <p:cNvPr id="16" name="Text 14"/>
          <p:cNvSpPr/>
          <p:nvPr/>
        </p:nvSpPr>
        <p:spPr>
          <a:xfrm>
            <a:off x="2743200" y="2450592"/>
            <a:ext cx="2926080" cy="457200"/>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"John walked to the window and looked out at the street."</a:t>
            </a:r>
            <a:endParaRPr lang="en-US" sz="1050" dirty="0"/>
          </a:p>
        </p:txBody>
      </p:sp>
      <p:sp>
        <p:nvSpPr>
          <p:cNvPr id="17" name="Text 15"/>
          <p:cNvSpPr/>
          <p:nvPr/>
        </p:nvSpPr>
        <p:spPr>
          <a:xfrm>
            <a:off x="5742432" y="2450592"/>
            <a:ext cx="2761488" cy="45720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Behaviorist distance — we see the character's action but have no access to interiority. Camera angle on the outside.</a:t>
            </a:r>
            <a:endParaRPr lang="en-US" sz="950" dirty="0"/>
          </a:p>
        </p:txBody>
      </p:sp>
      <p:sp>
        <p:nvSpPr>
          <p:cNvPr id="18" name="Shape 16"/>
          <p:cNvSpPr/>
          <p:nvPr/>
        </p:nvSpPr>
        <p:spPr>
          <a:xfrm>
            <a:off x="457200" y="3035808"/>
            <a:ext cx="8229600" cy="603504"/>
          </a:xfrm>
          <a:prstGeom prst="roundRect">
            <a:avLst>
              <a:gd name="adj" fmla="val 12121"/>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9" name="Shape 17"/>
          <p:cNvSpPr/>
          <p:nvPr/>
        </p:nvSpPr>
        <p:spPr>
          <a:xfrm>
            <a:off x="621792" y="3127248"/>
            <a:ext cx="347472" cy="347472"/>
          </a:xfrm>
          <a:prstGeom prst="ellipse">
            <a:avLst/>
          </a:prstGeom>
          <a:solidFill>
            <a:srgbClr val="B45309"/>
          </a:solidFill>
          <a:ln w="12700">
            <a:solidFill>
              <a:srgbClr val="B45309"/>
            </a:solidFill>
            <a:prstDash val="solid"/>
          </a:ln>
        </p:spPr>
      </p:sp>
      <p:sp>
        <p:nvSpPr>
          <p:cNvPr id="20" name="Text 18"/>
          <p:cNvSpPr/>
          <p:nvPr/>
        </p:nvSpPr>
        <p:spPr>
          <a:xfrm>
            <a:off x="621792" y="3127248"/>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1" name="Text 19"/>
          <p:cNvSpPr/>
          <p:nvPr/>
        </p:nvSpPr>
        <p:spPr>
          <a:xfrm>
            <a:off x="1042416" y="3108960"/>
            <a:ext cx="2560320" cy="329184"/>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Character's conscious thought (reported)</a:t>
            </a:r>
            <a:endParaRPr lang="en-US" sz="1100" dirty="0"/>
          </a:p>
        </p:txBody>
      </p:sp>
      <p:sp>
        <p:nvSpPr>
          <p:cNvPr id="22" name="Text 20"/>
          <p:cNvSpPr/>
          <p:nvPr/>
        </p:nvSpPr>
        <p:spPr>
          <a:xfrm>
            <a:off x="2743200" y="3127248"/>
            <a:ext cx="2926080" cy="457200"/>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"John wondered if she would come back."</a:t>
            </a:r>
            <a:endParaRPr lang="en-US" sz="1050" dirty="0"/>
          </a:p>
        </p:txBody>
      </p:sp>
      <p:sp>
        <p:nvSpPr>
          <p:cNvPr id="23" name="Text 21"/>
          <p:cNvSpPr/>
          <p:nvPr/>
        </p:nvSpPr>
        <p:spPr>
          <a:xfrm>
            <a:off x="5742432" y="3127248"/>
            <a:ext cx="2761488" cy="45720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The narrator reports the character's thought with a reporting verb ('wondered'). We know what John thinks, but the language remains the narrator's.</a:t>
            </a:r>
            <a:endParaRPr lang="en-US" sz="950" dirty="0"/>
          </a:p>
        </p:txBody>
      </p:sp>
      <p:sp>
        <p:nvSpPr>
          <p:cNvPr id="24" name="Shape 22"/>
          <p:cNvSpPr/>
          <p:nvPr/>
        </p:nvSpPr>
        <p:spPr>
          <a:xfrm>
            <a:off x="457200" y="3712464"/>
            <a:ext cx="8229600" cy="603504"/>
          </a:xfrm>
          <a:prstGeom prst="roundRect">
            <a:avLst>
              <a:gd name="adj" fmla="val 12121"/>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5" name="Shape 23"/>
          <p:cNvSpPr/>
          <p:nvPr/>
        </p:nvSpPr>
        <p:spPr>
          <a:xfrm>
            <a:off x="621792" y="3803904"/>
            <a:ext cx="347472" cy="347472"/>
          </a:xfrm>
          <a:prstGeom prst="ellipse">
            <a:avLst/>
          </a:prstGeom>
          <a:solidFill>
            <a:srgbClr val="0D6F66"/>
          </a:solidFill>
          <a:ln w="12700">
            <a:solidFill>
              <a:srgbClr val="0D6F66"/>
            </a:solidFill>
            <a:prstDash val="solid"/>
          </a:ln>
        </p:spPr>
      </p:sp>
      <p:sp>
        <p:nvSpPr>
          <p:cNvPr id="26" name="Text 24"/>
          <p:cNvSpPr/>
          <p:nvPr/>
        </p:nvSpPr>
        <p:spPr>
          <a:xfrm>
            <a:off x="621792" y="3803904"/>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7" name="Text 25"/>
          <p:cNvSpPr/>
          <p:nvPr/>
        </p:nvSpPr>
        <p:spPr>
          <a:xfrm>
            <a:off x="1042416" y="3785616"/>
            <a:ext cx="2560320" cy="329184"/>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Free indirect discourse</a:t>
            </a:r>
            <a:endParaRPr lang="en-US" sz="1100" dirty="0"/>
          </a:p>
        </p:txBody>
      </p:sp>
      <p:sp>
        <p:nvSpPr>
          <p:cNvPr id="28" name="Text 26"/>
          <p:cNvSpPr/>
          <p:nvPr/>
        </p:nvSpPr>
        <p:spPr>
          <a:xfrm>
            <a:off x="2743200" y="3803904"/>
            <a:ext cx="2926080" cy="457200"/>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"Would she come back? He had no way of knowing."</a:t>
            </a:r>
            <a:endParaRPr lang="en-US" sz="1050" dirty="0"/>
          </a:p>
        </p:txBody>
      </p:sp>
      <p:sp>
        <p:nvSpPr>
          <p:cNvPr id="29" name="Text 27"/>
          <p:cNvSpPr/>
          <p:nvPr/>
        </p:nvSpPr>
        <p:spPr>
          <a:xfrm>
            <a:off x="5742432" y="3803904"/>
            <a:ext cx="2761488" cy="45720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No reporting verb — the narrator's language blends with the character's perspective. This is the most analytically complex mode. (Full treatment: slides 21–24)</a:t>
            </a:r>
            <a:endParaRPr lang="en-US" sz="950" dirty="0"/>
          </a:p>
        </p:txBody>
      </p:sp>
      <p:sp>
        <p:nvSpPr>
          <p:cNvPr id="30" name="Shape 28"/>
          <p:cNvSpPr/>
          <p:nvPr/>
        </p:nvSpPr>
        <p:spPr>
          <a:xfrm>
            <a:off x="457200" y="4389120"/>
            <a:ext cx="8229600" cy="603504"/>
          </a:xfrm>
          <a:prstGeom prst="roundRect">
            <a:avLst>
              <a:gd name="adj" fmla="val 12121"/>
            </a:avLst>
          </a:prstGeom>
          <a:solidFill>
            <a:srgbClr val="F5F3F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31" name="Shape 29"/>
          <p:cNvSpPr/>
          <p:nvPr/>
        </p:nvSpPr>
        <p:spPr>
          <a:xfrm>
            <a:off x="621792" y="4480560"/>
            <a:ext cx="347472" cy="347472"/>
          </a:xfrm>
          <a:prstGeom prst="ellipse">
            <a:avLst/>
          </a:prstGeom>
          <a:solidFill>
            <a:srgbClr val="5B21B6"/>
          </a:solidFill>
          <a:ln w="12700">
            <a:solidFill>
              <a:srgbClr val="5B21B6"/>
            </a:solidFill>
            <a:prstDash val="solid"/>
          </a:ln>
        </p:spPr>
      </p:sp>
      <p:sp>
        <p:nvSpPr>
          <p:cNvPr id="32" name="Text 30"/>
          <p:cNvSpPr/>
          <p:nvPr/>
        </p:nvSpPr>
        <p:spPr>
          <a:xfrm>
            <a:off x="621792" y="4480560"/>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5</a:t>
            </a:r>
            <a:endParaRPr lang="en-US" sz="1200" dirty="0"/>
          </a:p>
        </p:txBody>
      </p:sp>
      <p:sp>
        <p:nvSpPr>
          <p:cNvPr id="33" name="Text 31"/>
          <p:cNvSpPr/>
          <p:nvPr/>
        </p:nvSpPr>
        <p:spPr>
          <a:xfrm>
            <a:off x="1042416" y="4462272"/>
            <a:ext cx="2560320" cy="329184"/>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Interior monologue / direct thought</a:t>
            </a:r>
            <a:endParaRPr lang="en-US" sz="1100" dirty="0"/>
          </a:p>
        </p:txBody>
      </p:sp>
      <p:sp>
        <p:nvSpPr>
          <p:cNvPr id="34" name="Text 32"/>
          <p:cNvSpPr/>
          <p:nvPr/>
        </p:nvSpPr>
        <p:spPr>
          <a:xfrm>
            <a:off x="2743200" y="4480560"/>
            <a:ext cx="2926080" cy="457200"/>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"She's not coming back, John thought. I should have known."</a:t>
            </a:r>
            <a:endParaRPr lang="en-US" sz="1050" dirty="0"/>
          </a:p>
        </p:txBody>
      </p:sp>
      <p:sp>
        <p:nvSpPr>
          <p:cNvPr id="35" name="Text 33"/>
          <p:cNvSpPr/>
          <p:nvPr/>
        </p:nvSpPr>
        <p:spPr>
          <a:xfrm>
            <a:off x="5742432" y="4480560"/>
            <a:ext cx="2761488" cy="457200"/>
          </a:xfrm>
          <a:prstGeom prst="rect">
            <a:avLst/>
          </a:prstGeom>
          <a:noFill/>
          <a:ln/>
        </p:spPr>
        <p:txBody>
          <a:bodyPr wrap="square" rtlCol="0" anchor="ctr"/>
          <a:lstStyle/>
          <a:p>
            <a:pPr indent="0" marL="0">
              <a:buNone/>
            </a:pPr>
            <a:r>
              <a:rPr lang="en-US" sz="950" dirty="0">
                <a:solidFill>
                  <a:srgbClr val="64748B"/>
                </a:solidFill>
                <a:latin typeface="Calibri" pitchFamily="34" charset="0"/>
                <a:ea typeface="Calibri" pitchFamily="34" charset="-122"/>
                <a:cs typeface="Calibri" pitchFamily="34" charset="-120"/>
              </a:rPr>
              <a:t>Maximum intimacy — the character's language, in quotation or close approximation. The narrator has nearly disappeared.</a:t>
            </a: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Why Distance Shifts Matter: The Analytical Significance of Proximity Changes</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A prose passage that maintains constant narrative distance is unusual. Most literary fiction shifts distance within scenes and even within paragraphs. The shifts are interpretive acts.</a:t>
            </a:r>
            <a:endParaRPr lang="en-US" sz="1400" dirty="0"/>
          </a:p>
        </p:txBody>
      </p:sp>
      <p:sp>
        <p:nvSpPr>
          <p:cNvPr id="5" name="Shape 3"/>
          <p:cNvSpPr/>
          <p:nvPr/>
        </p:nvSpPr>
        <p:spPr>
          <a:xfrm>
            <a:off x="457200" y="1444752"/>
            <a:ext cx="8229600" cy="1810512"/>
          </a:xfrm>
          <a:prstGeom prst="roundRect">
            <a:avLst>
              <a:gd name="adj" fmla="val 4040"/>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21792" y="1536192"/>
            <a:ext cx="7900416"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PASSAGE WITH SHIFTING NARRATIVE DISTANCE</a:t>
            </a:r>
            <a:endParaRPr lang="en-US" sz="1000" dirty="0"/>
          </a:p>
        </p:txBody>
      </p:sp>
      <p:sp>
        <p:nvSpPr>
          <p:cNvPr id="7" name="Text 5"/>
          <p:cNvSpPr/>
          <p:nvPr/>
        </p:nvSpPr>
        <p:spPr>
          <a:xfrm>
            <a:off x="640080" y="1792224"/>
            <a:ext cx="7863840" cy="1353312"/>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The town had changed since he left — or perhaps he had changed, and the town was simply the same.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Daniel walked down the main street, hands in his pockets, looking at nothing in particular.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He noticed the old pharmacy was now a coffee shop. He wondered who had made that decision, and why.</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A coffee shop. Of all things.</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He stopped in front of it and looked at his reflection in the glass. He barely recognized the face.</a:t>
            </a:r>
            <a:endParaRPr lang="en-US" sz="1150" dirty="0"/>
          </a:p>
        </p:txBody>
      </p:sp>
      <p:sp>
        <p:nvSpPr>
          <p:cNvPr id="8" name="Shape 6"/>
          <p:cNvSpPr/>
          <p:nvPr/>
        </p:nvSpPr>
        <p:spPr>
          <a:xfrm>
            <a:off x="457200" y="3346704"/>
            <a:ext cx="8229600" cy="384048"/>
          </a:xfrm>
          <a:prstGeom prst="roundRect">
            <a:avLst>
              <a:gd name="adj" fmla="val 19048"/>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640080" y="3383280"/>
            <a:ext cx="7863840" cy="310896"/>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Line 1: Remote summary → philosophical generalization: Narrator's voice, narrator's irony ('or perhaps he had changed'). Establishes the analytical frame of the passage: this is about subjective perception, not objective change.</a:t>
            </a:r>
            <a:endParaRPr lang="en-US" sz="1000" dirty="0"/>
          </a:p>
        </p:txBody>
      </p:sp>
      <p:sp>
        <p:nvSpPr>
          <p:cNvPr id="10" name="Shape 8"/>
          <p:cNvSpPr/>
          <p:nvPr/>
        </p:nvSpPr>
        <p:spPr>
          <a:xfrm>
            <a:off x="457200" y="3785616"/>
            <a:ext cx="8229600" cy="384048"/>
          </a:xfrm>
          <a:prstGeom prst="roundRect">
            <a:avLst>
              <a:gd name="adj" fmla="val 19048"/>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3822192"/>
            <a:ext cx="7863840" cy="310896"/>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Lines 2–3: Outside → reported thought: The shift to 'he noticed' and 'he wondered' pulls us into Daniel's consciousness while keeping the narrator's reporting frame. The narrator is mediating.</a:t>
            </a:r>
            <a:endParaRPr lang="en-US" sz="1000" dirty="0"/>
          </a:p>
        </p:txBody>
      </p:sp>
      <p:sp>
        <p:nvSpPr>
          <p:cNvPr id="12" name="Shape 10"/>
          <p:cNvSpPr/>
          <p:nvPr/>
        </p:nvSpPr>
        <p:spPr>
          <a:xfrm>
            <a:off x="457200" y="4224528"/>
            <a:ext cx="8229600" cy="384048"/>
          </a:xfrm>
          <a:prstGeom prst="roundRect">
            <a:avLst>
              <a:gd name="adj" fmla="val 19048"/>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4261104"/>
            <a:ext cx="7863840" cy="310896"/>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Line 4: Free indirect discourse — 'A coffee shop. Of all things.': No reporting verb. The fragment and the register ('Of all things') are Daniel's — not the narrator's cool irony from Line 1. The narrator has momentarily disappeared into Daniel's irritation or bewilderment.</a:t>
            </a:r>
            <a:endParaRPr lang="en-US" sz="1000" dirty="0"/>
          </a:p>
        </p:txBody>
      </p:sp>
      <p:sp>
        <p:nvSpPr>
          <p:cNvPr id="14" name="Shape 12"/>
          <p:cNvSpPr/>
          <p:nvPr/>
        </p:nvSpPr>
        <p:spPr>
          <a:xfrm>
            <a:off x="457200" y="4663440"/>
            <a:ext cx="8229600" cy="384048"/>
          </a:xfrm>
          <a:prstGeom prst="roundRect">
            <a:avLst>
              <a:gd name="adj" fmla="val 19048"/>
            </a:avLst>
          </a:prstGeom>
          <a:solidFill>
            <a:srgbClr val="F5F3F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640080" y="4700016"/>
            <a:ext cx="7863840" cy="310896"/>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Line 5: Back to outside — behaviorist distance: The retreat to external observation after the intimacy of Line 4 creates pathos: we were just inside Daniel's consciousness, and now we are watching him from the outside, looking at a reflection he doesn't recognize. The distance performs his self-estrangement.</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Close vs. Distant: What Each Distance Reveals — and Withholds</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Narrative distance is not a quality judgment — close is not better than distant. Each distance makes a different kind of analytical claim available.</a:t>
            </a:r>
            <a:endParaRPr lang="en-US" sz="1400" dirty="0"/>
          </a:p>
        </p:txBody>
      </p:sp>
      <p:graphicFrame>
        <p:nvGraphicFramePr>
          <p:cNvPr id="13" name="Table 0"/>
          <p:cNvGraphicFramePr>
            <a:graphicFrameLocks noGrp="1"/>
          </p:cNvGraphicFramePr>
          <p:nvPr>
            <p:extLst>
              <p:ext uri="{D42A27DB-BD31-4B8C-83A1-F6EECF244321}">
                <p14:modId xmlns:p14="http://schemas.microsoft.com/office/powerpoint/2010/main" val="1579011935"/>
              </p:ext>
            </p:extLst>
          </p:nvPr>
        </p:nvGraphicFramePr>
        <p:xfrm>
          <a:off x="457200" y="1417320"/>
          <a:ext cx="8229600" cy="3657600"/>
        </p:xfrm>
        <a:graphic>
          <a:graphicData uri="http://schemas.openxmlformats.org/drawingml/2006/table">
            <a:tbl>
              <a:tblPr/>
              <a:tblGrid>
                <a:gridCol w="1371600"/>
                <a:gridCol w="1737360"/>
                <a:gridCol w="1645920"/>
                <a:gridCol w="3474720"/>
              </a:tblGrid>
              <a:tr h="609600">
                <a:tc>
                  <a:txBody>
                    <a:bodyPr/>
                    <a:lstStyle/>
                    <a:p>
                      <a:pPr algn="ctr" indent="0" marL="0">
                        <a:buNone/>
                      </a:pPr>
                      <a:r>
                        <a:rPr lang="en-US" sz="1100" b="1" dirty="0">
                          <a:solidFill>
                            <a:srgbClr val="FFFFFF"/>
                          </a:solidFill>
                        </a:rPr>
                        <a:t>Distance Level</a:t>
                      </a:r>
                      <a:endParaRPr lang="en-US" sz="11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151C2E"/>
                    </a:solidFill>
                  </a:tcPr>
                </a:tc>
                <a:tc>
                  <a:txBody>
                    <a:bodyPr/>
                    <a:lstStyle/>
                    <a:p>
                      <a:pPr indent="0" marL="0">
                        <a:buNone/>
                      </a:pPr>
                      <a:r>
                        <a:rPr lang="en-US" sz="1100" b="1" dirty="0">
                          <a:solidFill>
                            <a:srgbClr val="FFFFFF"/>
                          </a:solidFill>
                        </a:rPr>
                        <a:t>What it reveals</a:t>
                      </a:r>
                      <a:endParaRPr lang="en-US" sz="11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151C2E"/>
                    </a:solidFill>
                  </a:tcPr>
                </a:tc>
                <a:tc>
                  <a:txBody>
                    <a:bodyPr/>
                    <a:lstStyle/>
                    <a:p>
                      <a:pPr indent="0" marL="0">
                        <a:buNone/>
                      </a:pPr>
                      <a:r>
                        <a:rPr lang="en-US" sz="1100" b="1" dirty="0">
                          <a:solidFill>
                            <a:srgbClr val="FFFFFF"/>
                          </a:solidFill>
                        </a:rPr>
                        <a:t>What it withholds</a:t>
                      </a:r>
                      <a:endParaRPr lang="en-US" sz="11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151C2E"/>
                    </a:solidFill>
                  </a:tcPr>
                </a:tc>
                <a:tc>
                  <a:txBody>
                    <a:bodyPr/>
                    <a:lstStyle/>
                    <a:p>
                      <a:pPr indent="0" marL="0">
                        <a:buNone/>
                      </a:pPr>
                      <a:r>
                        <a:rPr lang="en-US" sz="1100" b="1" dirty="0">
                          <a:solidFill>
                            <a:srgbClr val="FFFFFF"/>
                          </a:solidFill>
                        </a:rPr>
                        <a:t>Analytical claim it enables</a:t>
                      </a:r>
                      <a:endParaRPr lang="en-US" sz="11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151C2E"/>
                    </a:solidFill>
                  </a:tcPr>
                </a:tc>
              </a:tr>
              <a:tr h="609600">
                <a:tc>
                  <a:txBody>
                    <a:bodyPr/>
                    <a:lstStyle/>
                    <a:p>
                      <a:pPr indent="0" marL="0">
                        <a:buNone/>
                      </a:pPr>
                      <a:r>
                        <a:rPr lang="en-US" sz="1050" b="1" dirty="0">
                          <a:solidFill>
                            <a:srgbClr val="151C2E"/>
                          </a:solidFill>
                        </a:rPr>
                        <a:t>Remote summary (L1)</a:t>
                      </a:r>
                      <a:endParaRPr lang="en-US" sz="105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5F7FA"/>
                    </a:solidFill>
                  </a:tcPr>
                </a:tc>
                <a:tc>
                  <a:txBody>
                    <a:bodyPr/>
                    <a:lstStyle/>
                    <a:p>
                      <a:pPr indent="0" marL="0">
                        <a:buNone/>
                      </a:pPr>
                      <a:r>
                        <a:rPr lang="en-US" sz="1000" dirty="0">
                          <a:solidFill>
                            <a:srgbClr val="1E293B"/>
                          </a:solidFill>
                        </a:rPr>
                        <a:t>The narrator's interpretive frame — what the narrator thinks about events</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rPr>
                        <a:t>Character subjectivity — we know what the narrator believes, not what characters experience</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DF0EF"/>
                    </a:solidFill>
                  </a:tcPr>
                </a:tc>
                <a:tc>
                  <a:txBody>
                    <a:bodyPr/>
                    <a:lstStyle/>
                    <a:p>
                      <a:pPr indent="0" marL="0">
                        <a:buNone/>
                      </a:pPr>
                      <a:r>
                        <a:rPr lang="en-US" sz="1000" dirty="0">
                          <a:solidFill>
                            <a:srgbClr val="1E293B"/>
                          </a:solidFill>
                        </a:rPr>
                        <a:t>'The narrator's framing of X as [quality] reveals the narrative's evaluative stance on...'</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DBEAFE"/>
                    </a:solidFill>
                  </a:tcPr>
                </a:tc>
              </a:tr>
              <a:tr h="609600">
                <a:tc>
                  <a:txBody>
                    <a:bodyPr/>
                    <a:lstStyle/>
                    <a:p>
                      <a:pPr indent="0" marL="0">
                        <a:buNone/>
                      </a:pPr>
                      <a:r>
                        <a:rPr lang="en-US" sz="1050" b="1" dirty="0">
                          <a:solidFill>
                            <a:srgbClr val="151C2E"/>
                          </a:solidFill>
                        </a:rPr>
                        <a:t>Outside observation (L2)</a:t>
                      </a:r>
                      <a:endParaRPr lang="en-US" sz="105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5F7FA"/>
                    </a:solidFill>
                  </a:tcPr>
                </a:tc>
                <a:tc>
                  <a:txBody>
                    <a:bodyPr/>
                    <a:lstStyle/>
                    <a:p>
                      <a:pPr indent="0" marL="0">
                        <a:buNone/>
                      </a:pPr>
                      <a:r>
                        <a:rPr lang="en-US" sz="1000" dirty="0">
                          <a:solidFill>
                            <a:srgbClr val="1E293B"/>
                          </a:solidFill>
                        </a:rPr>
                        <a:t>Character action and appearance as externally perceptible</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rPr>
                        <a:t>Any interiority — what characters think, feel, or intend must be inferred entirely from behavior</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DF0EF"/>
                    </a:solidFill>
                  </a:tcPr>
                </a:tc>
                <a:tc>
                  <a:txBody>
                    <a:bodyPr/>
                    <a:lstStyle/>
                    <a:p>
                      <a:pPr indent="0" marL="0">
                        <a:buNone/>
                      </a:pPr>
                      <a:r>
                        <a:rPr lang="en-US" sz="1000" dirty="0">
                          <a:solidFill>
                            <a:srgbClr val="1E293B"/>
                          </a:solidFill>
                        </a:rPr>
                        <a:t>'The narrator renders X exclusively through external behavior, which means the reader must infer [interiority] from [specific action]...'</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DBEAFE"/>
                    </a:solidFill>
                  </a:tcPr>
                </a:tc>
              </a:tr>
              <a:tr h="609600">
                <a:tc>
                  <a:txBody>
                    <a:bodyPr/>
                    <a:lstStyle/>
                    <a:p>
                      <a:pPr indent="0" marL="0">
                        <a:buNone/>
                      </a:pPr>
                      <a:r>
                        <a:rPr lang="en-US" sz="1050" b="1" dirty="0">
                          <a:solidFill>
                            <a:srgbClr val="151C2E"/>
                          </a:solidFill>
                        </a:rPr>
                        <a:t>Reported thought (L3)</a:t>
                      </a:r>
                      <a:endParaRPr lang="en-US" sz="105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5F7FA"/>
                    </a:solidFill>
                  </a:tcPr>
                </a:tc>
                <a:tc>
                  <a:txBody>
                    <a:bodyPr/>
                    <a:lstStyle/>
                    <a:p>
                      <a:pPr indent="0" marL="0">
                        <a:buNone/>
                      </a:pPr>
                      <a:r>
                        <a:rPr lang="en-US" sz="1000" dirty="0">
                          <a:solidFill>
                            <a:srgbClr val="1E293B"/>
                          </a:solidFill>
                        </a:rPr>
                        <a:t>Character's thought content, filtered through narrator's language</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rPr>
                        <a:t>Whether the narrator endorses, ironizes, or is neutral about the thought</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DF0EF"/>
                    </a:solidFill>
                  </a:tcPr>
                </a:tc>
                <a:tc>
                  <a:txBody>
                    <a:bodyPr/>
                    <a:lstStyle/>
                    <a:p>
                      <a:pPr indent="0" marL="0">
                        <a:buNone/>
                      </a:pPr>
                      <a:r>
                        <a:rPr lang="en-US" sz="1000" dirty="0">
                          <a:solidFill>
                            <a:srgbClr val="1E293B"/>
                          </a:solidFill>
                        </a:rPr>
                        <a:t>'The reporting verb [wondered/feared/hoped] signals the narrator's [stance], which [complicates/endorses] the character's...'</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DBEAFE"/>
                    </a:solidFill>
                  </a:tcPr>
                </a:tc>
              </a:tr>
              <a:tr h="609600">
                <a:tc>
                  <a:txBody>
                    <a:bodyPr/>
                    <a:lstStyle/>
                    <a:p>
                      <a:pPr indent="0" marL="0">
                        <a:buNone/>
                      </a:pPr>
                      <a:r>
                        <a:rPr lang="en-US" sz="1050" b="1" dirty="0">
                          <a:solidFill>
                            <a:srgbClr val="151C2E"/>
                          </a:solidFill>
                        </a:rPr>
                        <a:t>Free indirect discourse (L4)</a:t>
                      </a:r>
                      <a:endParaRPr lang="en-US" sz="105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5F7FA"/>
                    </a:solidFill>
                  </a:tcPr>
                </a:tc>
                <a:tc>
                  <a:txBody>
                    <a:bodyPr/>
                    <a:lstStyle/>
                    <a:p>
                      <a:pPr indent="0" marL="0">
                        <a:buNone/>
                      </a:pPr>
                      <a:r>
                        <a:rPr lang="en-US" sz="1000" dirty="0">
                          <a:solidFill>
                            <a:srgbClr val="1E293B"/>
                          </a:solidFill>
                        </a:rPr>
                        <a:t>Character thought and feeling in character's own register, without narrative frame</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rPr>
                        <a:t>Who is 'responsible' for the language — narrator? character? both?</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DF0EF"/>
                    </a:solidFill>
                  </a:tcPr>
                </a:tc>
                <a:tc>
                  <a:txBody>
                    <a:bodyPr/>
                    <a:lstStyle/>
                    <a:p>
                      <a:pPr indent="0" marL="0">
                        <a:buNone/>
                      </a:pPr>
                      <a:r>
                        <a:rPr lang="en-US" sz="1000" dirty="0">
                          <a:solidFill>
                            <a:srgbClr val="1E293B"/>
                          </a:solidFill>
                        </a:rPr>
                        <a:t>'The FID at [location] adopts [character]'s register, which [naturalizes/ironizes/destabilizes] the thought by attributing its language simultaneously to character and narrator...'</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DBEAFE"/>
                    </a:solidFill>
                  </a:tcPr>
                </a:tc>
              </a:tr>
              <a:tr h="609600">
                <a:tc>
                  <a:txBody>
                    <a:bodyPr/>
                    <a:lstStyle/>
                    <a:p>
                      <a:pPr indent="0" marL="0">
                        <a:buNone/>
                      </a:pPr>
                      <a:r>
                        <a:rPr lang="en-US" sz="1050" b="1" dirty="0">
                          <a:solidFill>
                            <a:srgbClr val="151C2E"/>
                          </a:solidFill>
                        </a:rPr>
                        <a:t>Interior monologue (L5)</a:t>
                      </a:r>
                      <a:endParaRPr lang="en-US" sz="105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5F7FA"/>
                    </a:solidFill>
                  </a:tcPr>
                </a:tc>
                <a:tc>
                  <a:txBody>
                    <a:bodyPr/>
                    <a:lstStyle/>
                    <a:p>
                      <a:pPr indent="0" marL="0">
                        <a:buNone/>
                      </a:pPr>
                      <a:r>
                        <a:rPr lang="en-US" sz="1000" dirty="0">
                          <a:solidFill>
                            <a:srgbClr val="1E293B"/>
                          </a:solidFill>
                        </a:rPr>
                        <a:t>Maximum interiority — character's voice without mediation</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FFFFF"/>
                    </a:solidFill>
                  </a:tcPr>
                </a:tc>
                <a:tc>
                  <a:txBody>
                    <a:bodyPr/>
                    <a:lstStyle/>
                    <a:p>
                      <a:pPr indent="0" marL="0">
                        <a:buNone/>
                      </a:pPr>
                      <a:r>
                        <a:rPr lang="en-US" sz="1000" dirty="0">
                          <a:solidFill>
                            <a:srgbClr val="1E293B"/>
                          </a:solidFill>
                        </a:rPr>
                        <a:t>Narrator's evaluative stance — there is no narrator frame to signal irony or endorsement</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FDF0EF"/>
                    </a:solidFill>
                  </a:tcPr>
                </a:tc>
                <a:tc>
                  <a:txBody>
                    <a:bodyPr/>
                    <a:lstStyle/>
                    <a:p>
                      <a:pPr indent="0" marL="0">
                        <a:buNone/>
                      </a:pPr>
                      <a:r>
                        <a:rPr lang="en-US" sz="1000" dirty="0">
                          <a:solidFill>
                            <a:srgbClr val="1E293B"/>
                          </a:solidFill>
                        </a:rPr>
                        <a:t>'The interiority at [location] gives the reader direct access to [character]'s thought without narrative mediation, which [effect]...'</a:t>
                      </a:r>
                      <a:endParaRPr lang="en-US" sz="1000" dirty="0"/>
                    </a:p>
                  </a:txBody>
                  <a:tcPr marL="50800" marR="50800" marT="50800" marB="50800">
                    <a:lnL w="10160" cap="flat" cmpd="sng" algn="ctr">
                      <a:solidFill>
                        <a:srgbClr val="C5CFE0"/>
                      </a:solidFill>
                      <a:prstDash val="solid"/>
                      <a:round/>
                      <a:headEnd type="none" w="med" len="med"/>
                      <a:tailEnd type="none" w="med" len="med"/>
                    </a:lnL>
                    <a:lnR w="10160" cap="flat" cmpd="sng" algn="ctr">
                      <a:solidFill>
                        <a:srgbClr val="C5CFE0"/>
                      </a:solidFill>
                      <a:prstDash val="solid"/>
                      <a:round/>
                      <a:headEnd type="none" w="med" len="med"/>
                      <a:tailEnd type="none" w="med" len="med"/>
                    </a:lnR>
                    <a:lnT w="10160" cap="flat" cmpd="sng" algn="ctr">
                      <a:solidFill>
                        <a:srgbClr val="C5CFE0"/>
                      </a:solidFill>
                      <a:prstDash val="solid"/>
                      <a:round/>
                      <a:headEnd type="none" w="med" len="med"/>
                      <a:tailEnd type="none" w="med" len="med"/>
                    </a:lnT>
                    <a:lnB w="10160" cap="flat" cmpd="sng" algn="ctr">
                      <a:solidFill>
                        <a:srgbClr val="C5CFE0"/>
                      </a:solidFill>
                      <a:prstDash val="solid"/>
                      <a:round/>
                      <a:headEnd type="none" w="med" len="med"/>
                      <a:tailEnd type="none" w="med" len="med"/>
                    </a:lnB>
                    <a:solidFill>
                      <a:srgbClr val="DBEAFE"/>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Focalization: Whose Eyes, Whose Filters, Whose Gaps</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Focalization is the concept that completes point-of-view analysis: not just who speaks (narrator) but through whose consciousness the story is filtered (focalizer).</a:t>
            </a:r>
            <a:endParaRPr lang="en-US" sz="1400" dirty="0"/>
          </a:p>
        </p:txBody>
      </p:sp>
      <p:sp>
        <p:nvSpPr>
          <p:cNvPr id="5" name="Shape 3"/>
          <p:cNvSpPr/>
          <p:nvPr/>
        </p:nvSpPr>
        <p:spPr>
          <a:xfrm>
            <a:off x="457200" y="1444752"/>
            <a:ext cx="8229600" cy="566928"/>
          </a:xfrm>
          <a:prstGeom prst="roundRect">
            <a:avLst>
              <a:gd name="adj" fmla="val 12903"/>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7863840" cy="36576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Narrator ≠ Focalizer. In third-limited narration, the narrator's language and the focal character's perspective are distinct analytical objects. Conflating them produces imprecise analysis.</a:t>
            </a:r>
            <a:endParaRPr lang="en-US" sz="1350" dirty="0"/>
          </a:p>
        </p:txBody>
      </p:sp>
      <p:sp>
        <p:nvSpPr>
          <p:cNvPr id="7" name="Shape 5"/>
          <p:cNvSpPr/>
          <p:nvPr/>
        </p:nvSpPr>
        <p:spPr>
          <a:xfrm>
            <a:off x="457200" y="2103120"/>
            <a:ext cx="8229600" cy="914400"/>
          </a:xfrm>
          <a:prstGeom prst="roundRect">
            <a:avLst>
              <a:gd name="adj" fmla="val 8000"/>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176272"/>
            <a:ext cx="7863840" cy="292608"/>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When narrator and focalizer align</a:t>
            </a:r>
            <a:endParaRPr lang="en-US" sz="1200" dirty="0"/>
          </a:p>
        </p:txBody>
      </p:sp>
      <p:sp>
        <p:nvSpPr>
          <p:cNvPr id="9" name="Text 7"/>
          <p:cNvSpPr/>
          <p:nvPr/>
        </p:nvSpPr>
        <p:spPr>
          <a:xfrm>
            <a:off x="640080" y="2487168"/>
            <a:ext cx="4937760" cy="47548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narrator's language matches the focal character's perception without irony. What the character sees is what the narrative presents as the truth of the scene. The reader is invited to share the character's perspective without critical distance.</a:t>
            </a:r>
            <a:endParaRPr lang="en-US" sz="1000" dirty="0"/>
          </a:p>
        </p:txBody>
      </p:sp>
      <p:sp>
        <p:nvSpPr>
          <p:cNvPr id="10" name="Shape 8"/>
          <p:cNvSpPr/>
          <p:nvPr/>
        </p:nvSpPr>
        <p:spPr>
          <a:xfrm>
            <a:off x="5650992" y="2176272"/>
            <a:ext cx="2852928" cy="786384"/>
          </a:xfrm>
          <a:prstGeom prst="roundRect">
            <a:avLst>
              <a:gd name="adj" fmla="val 9302"/>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5797296" y="2212848"/>
            <a:ext cx="2560320" cy="71323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A character who is afraid enters a dark corridor. The prose renders every sound, every shadow in heightened, threatening terms. Narrator and focalizer are aligned — the reader is inside the fear.</a:t>
            </a:r>
            <a:endParaRPr lang="en-US" sz="950" dirty="0"/>
          </a:p>
        </p:txBody>
      </p:sp>
      <p:sp>
        <p:nvSpPr>
          <p:cNvPr id="12" name="Shape 10"/>
          <p:cNvSpPr/>
          <p:nvPr/>
        </p:nvSpPr>
        <p:spPr>
          <a:xfrm>
            <a:off x="457200" y="3108960"/>
            <a:ext cx="8229600" cy="914400"/>
          </a:xfrm>
          <a:prstGeom prst="roundRect">
            <a:avLst>
              <a:gd name="adj" fmla="val 8000"/>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3182112"/>
            <a:ext cx="7863840" cy="292608"/>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When narrator and focalizer diverge (free indirect irony)</a:t>
            </a:r>
            <a:endParaRPr lang="en-US" sz="1200" dirty="0"/>
          </a:p>
        </p:txBody>
      </p:sp>
      <p:sp>
        <p:nvSpPr>
          <p:cNvPr id="14" name="Text 12"/>
          <p:cNvSpPr/>
          <p:nvPr/>
        </p:nvSpPr>
        <p:spPr>
          <a:xfrm>
            <a:off x="640080" y="3493008"/>
            <a:ext cx="4937760" cy="47548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narrator's language adopts the focal character's register but the context reveals the character's perception to be limited or mistaken. The narrator has lent the character their voice while the narrative context gently or harshly exposes its limitations.</a:t>
            </a:r>
            <a:endParaRPr lang="en-US" sz="1000" dirty="0"/>
          </a:p>
        </p:txBody>
      </p:sp>
      <p:sp>
        <p:nvSpPr>
          <p:cNvPr id="15" name="Shape 13"/>
          <p:cNvSpPr/>
          <p:nvPr/>
        </p:nvSpPr>
        <p:spPr>
          <a:xfrm>
            <a:off x="5650992" y="3182112"/>
            <a:ext cx="2852928" cy="786384"/>
          </a:xfrm>
          <a:prstGeom prst="roundRect">
            <a:avLst>
              <a:gd name="adj" fmla="val 9302"/>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5797296" y="3218688"/>
            <a:ext cx="2560320" cy="71323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A character who misreads another's kindness as condescension: 'He was being generous again, in that way of his, as if she needed his charity.' The narrator renders the character's interpretation, but the reader is positioned to see what the character cannot — that she is refusing generosity.</a:t>
            </a:r>
            <a:endParaRPr lang="en-US" sz="950" dirty="0"/>
          </a:p>
        </p:txBody>
      </p:sp>
      <p:sp>
        <p:nvSpPr>
          <p:cNvPr id="17" name="Shape 15"/>
          <p:cNvSpPr/>
          <p:nvPr/>
        </p:nvSpPr>
        <p:spPr>
          <a:xfrm>
            <a:off x="457200" y="4114800"/>
            <a:ext cx="8229600" cy="914400"/>
          </a:xfrm>
          <a:prstGeom prst="roundRect">
            <a:avLst>
              <a:gd name="adj" fmla="val 8000"/>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640080" y="4187952"/>
            <a:ext cx="7863840" cy="292608"/>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When focalization shifts between characters</a:t>
            </a:r>
            <a:endParaRPr lang="en-US" sz="1200" dirty="0"/>
          </a:p>
        </p:txBody>
      </p:sp>
      <p:sp>
        <p:nvSpPr>
          <p:cNvPr id="19" name="Text 17"/>
          <p:cNvSpPr/>
          <p:nvPr/>
        </p:nvSpPr>
        <p:spPr>
          <a:xfrm>
            <a:off x="640080" y="4498848"/>
            <a:ext cx="4937760" cy="47548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Some passages use multiple focalizers — the 'camera' moves from one consciousness to another. The shift is analytically significant because it produces irony through juxtaposition: the reader knows what character A thinks about character B while also knowing what character B actually thinks.</a:t>
            </a:r>
            <a:endParaRPr lang="en-US" sz="1000" dirty="0"/>
          </a:p>
        </p:txBody>
      </p:sp>
      <p:sp>
        <p:nvSpPr>
          <p:cNvPr id="20" name="Shape 18"/>
          <p:cNvSpPr/>
          <p:nvPr/>
        </p:nvSpPr>
        <p:spPr>
          <a:xfrm>
            <a:off x="5650992" y="4187952"/>
            <a:ext cx="2852928" cy="786384"/>
          </a:xfrm>
          <a:prstGeom prst="roundRect">
            <a:avLst>
              <a:gd name="adj" fmla="val 9302"/>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1" name="Text 19"/>
          <p:cNvSpPr/>
          <p:nvPr/>
        </p:nvSpPr>
        <p:spPr>
          <a:xfrm>
            <a:off x="5797296" y="4224528"/>
            <a:ext cx="2560320" cy="71323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A passage that moves from a mother's focalized perspective on a family dinner to her daughter's — the ironic gap between what each perceives about the same events is the passage's central analytical content.</a:t>
            </a:r>
            <a:endParaRPr lang="en-US" sz="9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Distance Annotation Practice: Mark and Explain</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Apply the five-level scale to this passage. Mark each sentence with its distance level (L1–L5) and note one analytical consequence.</a:t>
            </a:r>
            <a:endParaRPr lang="en-US" sz="1400" dirty="0"/>
          </a:p>
        </p:txBody>
      </p:sp>
      <p:sp>
        <p:nvSpPr>
          <p:cNvPr id="5" name="Shape 3"/>
          <p:cNvSpPr/>
          <p:nvPr/>
        </p:nvSpPr>
        <p:spPr>
          <a:xfrm>
            <a:off x="457200" y="1417320"/>
            <a:ext cx="5303520" cy="2743200"/>
          </a:xfrm>
          <a:prstGeom prst="roundRect">
            <a:avLst>
              <a:gd name="adj" fmla="val 2667"/>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21792" y="1508760"/>
            <a:ext cx="4974336"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ANNOTATE THIS PASSAGE</a:t>
            </a:r>
            <a:endParaRPr lang="en-US" sz="1000" dirty="0"/>
          </a:p>
        </p:txBody>
      </p:sp>
      <p:sp>
        <p:nvSpPr>
          <p:cNvPr id="7" name="Text 5"/>
          <p:cNvSpPr/>
          <p:nvPr/>
        </p:nvSpPr>
        <p:spPr>
          <a:xfrm>
            <a:off x="640080" y="1764792"/>
            <a:ext cx="4937760" cy="2286000"/>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Eleanor had always believed that people revealed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themselves in small moments — the way they held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a door, the pause before answering a question.</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She watched Martin order coffee: precise, unhurried,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as if the whole thing mattered enormously. He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probably thought it did, she supposed.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Typical.</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She looked at the menu. She had already decided.</a:t>
            </a:r>
            <a:endParaRPr lang="en-US" sz="1150" dirty="0"/>
          </a:p>
        </p:txBody>
      </p:sp>
      <p:sp>
        <p:nvSpPr>
          <p:cNvPr id="8" name="Shape 6"/>
          <p:cNvSpPr/>
          <p:nvPr/>
        </p:nvSpPr>
        <p:spPr>
          <a:xfrm>
            <a:off x="5925312" y="1417320"/>
            <a:ext cx="2761488" cy="2743200"/>
          </a:xfrm>
          <a:prstGeom prst="roundRect">
            <a:avLst>
              <a:gd name="adj" fmla="val 2667"/>
            </a:avLst>
          </a:prstGeom>
          <a:solidFill>
            <a:srgbClr val="F5F7FA"/>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6089904" y="1490472"/>
            <a:ext cx="2432304" cy="256032"/>
          </a:xfrm>
          <a:prstGeom prst="rect">
            <a:avLst/>
          </a:prstGeom>
          <a:noFill/>
          <a:ln/>
        </p:spPr>
        <p:txBody>
          <a:bodyPr wrap="square" rtlCol="0" anchor="ctr"/>
          <a:lstStyle/>
          <a:p>
            <a:pPr indent="0" marL="0">
              <a:buNone/>
            </a:pPr>
            <a:r>
              <a:rPr lang="en-US" sz="1150" b="1" dirty="0">
                <a:solidFill>
                  <a:srgbClr val="151C2E"/>
                </a:solidFill>
                <a:latin typeface="Calibri" pitchFamily="34" charset="0"/>
                <a:ea typeface="Calibri" pitchFamily="34" charset="-122"/>
                <a:cs typeface="Calibri" pitchFamily="34" charset="-120"/>
              </a:rPr>
              <a:t>Answer key:</a:t>
            </a:r>
            <a:endParaRPr lang="en-US" sz="1150" dirty="0"/>
          </a:p>
        </p:txBody>
      </p:sp>
      <p:sp>
        <p:nvSpPr>
          <p:cNvPr id="10" name="Shape 8"/>
          <p:cNvSpPr/>
          <p:nvPr/>
        </p:nvSpPr>
        <p:spPr>
          <a:xfrm>
            <a:off x="6089904" y="1828800"/>
            <a:ext cx="274320" cy="274320"/>
          </a:xfrm>
          <a:prstGeom prst="ellipse">
            <a:avLst/>
          </a:prstGeom>
          <a:solidFill>
            <a:srgbClr val="2563A8"/>
          </a:solidFill>
          <a:ln w="12700">
            <a:solidFill>
              <a:srgbClr val="2563A8"/>
            </a:solidFill>
            <a:prstDash val="solid"/>
          </a:ln>
        </p:spPr>
      </p:sp>
      <p:sp>
        <p:nvSpPr>
          <p:cNvPr id="11" name="Text 9"/>
          <p:cNvSpPr/>
          <p:nvPr/>
        </p:nvSpPr>
        <p:spPr>
          <a:xfrm>
            <a:off x="6089904" y="1828800"/>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L1</a:t>
            </a:r>
            <a:endParaRPr lang="en-US" sz="1000" dirty="0"/>
          </a:p>
        </p:txBody>
      </p:sp>
      <p:sp>
        <p:nvSpPr>
          <p:cNvPr id="12" name="Text 10"/>
          <p:cNvSpPr/>
          <p:nvPr/>
        </p:nvSpPr>
        <p:spPr>
          <a:xfrm>
            <a:off x="6419088" y="1792224"/>
            <a:ext cx="2176272" cy="365760"/>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Lines 1–3: Eleanor's philosophical belief — narrator's report of character's established worldview. Distance is moderate.</a:t>
            </a:r>
            <a:endParaRPr lang="en-US" sz="900" dirty="0"/>
          </a:p>
        </p:txBody>
      </p:sp>
      <p:sp>
        <p:nvSpPr>
          <p:cNvPr id="13" name="Shape 11"/>
          <p:cNvSpPr/>
          <p:nvPr/>
        </p:nvSpPr>
        <p:spPr>
          <a:xfrm>
            <a:off x="6089904" y="2231136"/>
            <a:ext cx="274320" cy="274320"/>
          </a:xfrm>
          <a:prstGeom prst="ellipse">
            <a:avLst/>
          </a:prstGeom>
          <a:solidFill>
            <a:srgbClr val="2563A8"/>
          </a:solidFill>
          <a:ln w="12700">
            <a:solidFill>
              <a:srgbClr val="2563A8"/>
            </a:solidFill>
            <a:prstDash val="solid"/>
          </a:ln>
        </p:spPr>
      </p:sp>
      <p:sp>
        <p:nvSpPr>
          <p:cNvPr id="14" name="Text 12"/>
          <p:cNvSpPr/>
          <p:nvPr/>
        </p:nvSpPr>
        <p:spPr>
          <a:xfrm>
            <a:off x="6089904" y="2231136"/>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L2</a:t>
            </a:r>
            <a:endParaRPr lang="en-US" sz="1000" dirty="0"/>
          </a:p>
        </p:txBody>
      </p:sp>
      <p:sp>
        <p:nvSpPr>
          <p:cNvPr id="15" name="Text 13"/>
          <p:cNvSpPr/>
          <p:nvPr/>
        </p:nvSpPr>
        <p:spPr>
          <a:xfrm>
            <a:off x="6419088" y="2194560"/>
            <a:ext cx="2176272" cy="365760"/>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'She watched Martin order coffee' — behaviorist. We see what she sees; the narrator has stepped back.</a:t>
            </a:r>
            <a:endParaRPr lang="en-US" sz="900" dirty="0"/>
          </a:p>
        </p:txBody>
      </p:sp>
      <p:sp>
        <p:nvSpPr>
          <p:cNvPr id="16" name="Shape 14"/>
          <p:cNvSpPr/>
          <p:nvPr/>
        </p:nvSpPr>
        <p:spPr>
          <a:xfrm>
            <a:off x="6089904" y="2633472"/>
            <a:ext cx="274320" cy="274320"/>
          </a:xfrm>
          <a:prstGeom prst="ellipse">
            <a:avLst/>
          </a:prstGeom>
          <a:solidFill>
            <a:srgbClr val="2563A8"/>
          </a:solidFill>
          <a:ln w="12700">
            <a:solidFill>
              <a:srgbClr val="2563A8"/>
            </a:solidFill>
            <a:prstDash val="solid"/>
          </a:ln>
        </p:spPr>
      </p:sp>
      <p:sp>
        <p:nvSpPr>
          <p:cNvPr id="17" name="Text 15"/>
          <p:cNvSpPr/>
          <p:nvPr/>
        </p:nvSpPr>
        <p:spPr>
          <a:xfrm>
            <a:off x="6089904" y="2633472"/>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L3</a:t>
            </a:r>
            <a:endParaRPr lang="en-US" sz="1000" dirty="0"/>
          </a:p>
        </p:txBody>
      </p:sp>
      <p:sp>
        <p:nvSpPr>
          <p:cNvPr id="18" name="Text 16"/>
          <p:cNvSpPr/>
          <p:nvPr/>
        </p:nvSpPr>
        <p:spPr>
          <a:xfrm>
            <a:off x="6419088" y="2596896"/>
            <a:ext cx="2176272" cy="365760"/>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'She supposed' — reporting verb. We know Eleanor interprets Martin, but the narrator mediates.</a:t>
            </a:r>
            <a:endParaRPr lang="en-US" sz="900" dirty="0"/>
          </a:p>
        </p:txBody>
      </p:sp>
      <p:sp>
        <p:nvSpPr>
          <p:cNvPr id="19" name="Shape 17"/>
          <p:cNvSpPr/>
          <p:nvPr/>
        </p:nvSpPr>
        <p:spPr>
          <a:xfrm>
            <a:off x="6089904" y="3035808"/>
            <a:ext cx="274320" cy="274320"/>
          </a:xfrm>
          <a:prstGeom prst="ellipse">
            <a:avLst/>
          </a:prstGeom>
          <a:solidFill>
            <a:srgbClr val="2563A8"/>
          </a:solidFill>
          <a:ln w="12700">
            <a:solidFill>
              <a:srgbClr val="2563A8"/>
            </a:solidFill>
            <a:prstDash val="solid"/>
          </a:ln>
        </p:spPr>
      </p:sp>
      <p:sp>
        <p:nvSpPr>
          <p:cNvPr id="20" name="Text 18"/>
          <p:cNvSpPr/>
          <p:nvPr/>
        </p:nvSpPr>
        <p:spPr>
          <a:xfrm>
            <a:off x="6089904" y="3035808"/>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L4</a:t>
            </a:r>
            <a:endParaRPr lang="en-US" sz="1000" dirty="0"/>
          </a:p>
        </p:txBody>
      </p:sp>
      <p:sp>
        <p:nvSpPr>
          <p:cNvPr id="21" name="Text 19"/>
          <p:cNvSpPr/>
          <p:nvPr/>
        </p:nvSpPr>
        <p:spPr>
          <a:xfrm>
            <a:off x="6419088" y="2999232"/>
            <a:ext cx="2176272" cy="365760"/>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'Typical.' — FID. No reporting verb. The word is Eleanor's, in Eleanor's register. The narrator has disappeared into her dismissal.</a:t>
            </a:r>
            <a:endParaRPr lang="en-US" sz="900" dirty="0"/>
          </a:p>
        </p:txBody>
      </p:sp>
      <p:sp>
        <p:nvSpPr>
          <p:cNvPr id="22" name="Shape 20"/>
          <p:cNvSpPr/>
          <p:nvPr/>
        </p:nvSpPr>
        <p:spPr>
          <a:xfrm>
            <a:off x="6089904" y="3438144"/>
            <a:ext cx="274320" cy="274320"/>
          </a:xfrm>
          <a:prstGeom prst="ellipse">
            <a:avLst/>
          </a:prstGeom>
          <a:solidFill>
            <a:srgbClr val="2563A8"/>
          </a:solidFill>
          <a:ln w="12700">
            <a:solidFill>
              <a:srgbClr val="2563A8"/>
            </a:solidFill>
            <a:prstDash val="solid"/>
          </a:ln>
        </p:spPr>
      </p:sp>
      <p:sp>
        <p:nvSpPr>
          <p:cNvPr id="23" name="Text 21"/>
          <p:cNvSpPr/>
          <p:nvPr/>
        </p:nvSpPr>
        <p:spPr>
          <a:xfrm>
            <a:off x="6089904" y="3438144"/>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L2</a:t>
            </a:r>
            <a:endParaRPr lang="en-US" sz="1000" dirty="0"/>
          </a:p>
        </p:txBody>
      </p:sp>
      <p:sp>
        <p:nvSpPr>
          <p:cNvPr id="24" name="Text 22"/>
          <p:cNvSpPr/>
          <p:nvPr/>
        </p:nvSpPr>
        <p:spPr>
          <a:xfrm>
            <a:off x="6419088" y="3401568"/>
            <a:ext cx="2176272" cy="365760"/>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'She looked at the menu' — retreat to outside. What does she think? The narrator withholds.</a:t>
            </a:r>
            <a:endParaRPr lang="en-US" sz="900" dirty="0"/>
          </a:p>
        </p:txBody>
      </p:sp>
      <p:sp>
        <p:nvSpPr>
          <p:cNvPr id="25" name="Shape 23"/>
          <p:cNvSpPr/>
          <p:nvPr/>
        </p:nvSpPr>
        <p:spPr>
          <a:xfrm>
            <a:off x="457200" y="4224528"/>
            <a:ext cx="8229600" cy="841248"/>
          </a:xfrm>
          <a:prstGeom prst="roundRect">
            <a:avLst>
              <a:gd name="adj" fmla="val 8696"/>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6" name="Text 24"/>
          <p:cNvSpPr/>
          <p:nvPr/>
        </p:nvSpPr>
        <p:spPr>
          <a:xfrm>
            <a:off x="640080" y="4297680"/>
            <a:ext cx="7863840" cy="274320"/>
          </a:xfrm>
          <a:prstGeom prst="rect">
            <a:avLst/>
          </a:prstGeom>
          <a:noFill/>
          <a:ln/>
        </p:spPr>
        <p:txBody>
          <a:bodyPr wrap="square" rtlCol="0" anchor="ctr"/>
          <a:lstStyle/>
          <a:p>
            <a:pPr indent="0" marL="0">
              <a:buNone/>
            </a:pPr>
            <a:r>
              <a:rPr lang="en-US" sz="1200" b="1" dirty="0">
                <a:solidFill>
                  <a:srgbClr val="C47F17"/>
                </a:solidFill>
                <a:latin typeface="Calibri" pitchFamily="34" charset="0"/>
                <a:ea typeface="Calibri" pitchFamily="34" charset="-122"/>
                <a:cs typeface="Calibri" pitchFamily="34" charset="-120"/>
              </a:rPr>
              <a:t>Discussion: What does 'Typical.' accomplish that 'She thought it was typical' would not?</a:t>
            </a:r>
            <a:endParaRPr lang="en-US" sz="1200" dirty="0"/>
          </a:p>
        </p:txBody>
      </p:sp>
      <p:sp>
        <p:nvSpPr>
          <p:cNvPr id="27" name="Text 25"/>
          <p:cNvSpPr/>
          <p:nvPr/>
        </p:nvSpPr>
        <p:spPr>
          <a:xfrm>
            <a:off x="640080" y="4590288"/>
            <a:ext cx="7863840" cy="420624"/>
          </a:xfrm>
          <a:prstGeom prst="rect">
            <a:avLst/>
          </a:prstGeom>
          <a:noFill/>
          <a:ln/>
        </p:spPr>
        <p:txBody>
          <a:bodyPr wrap="square" rtlCol="0" anchor="ctr"/>
          <a:lstStyle/>
          <a:p>
            <a:pPr indent="0" marL="0">
              <a:buNone/>
            </a:pPr>
            <a:r>
              <a:rPr lang="en-US" sz="1050" dirty="0">
                <a:solidFill>
                  <a:srgbClr val="FFFFFF"/>
                </a:solidFill>
                <a:latin typeface="Calibri" pitchFamily="34" charset="0"/>
                <a:ea typeface="Calibri" pitchFamily="34" charset="-122"/>
                <a:cs typeface="Calibri" pitchFamily="34" charset="-120"/>
              </a:rPr>
              <a:t>'Typical.' is Eleanor's word, Eleanor's register, Eleanor's rhythm — a single dismissive fragment. 'She thought it was typical' names the same judgment but at a remove, with the narrator's mediation. The FID places the reader inside Eleanor's contempt rather than reporting it from outside, which produces intimacy with her perspective and — for a reader who questions it — a different quality of irony.</a:t>
            </a:r>
            <a:endParaRPr lang="en-US" sz="10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151C2E"/>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III</a:t>
            </a:r>
            <a:endParaRPr lang="en-US" sz="20000" dirty="0"/>
          </a:p>
        </p:txBody>
      </p:sp>
      <p:sp>
        <p:nvSpPr>
          <p:cNvPr id="3" name="Shape 1"/>
          <p:cNvSpPr/>
          <p:nvPr/>
        </p:nvSpPr>
        <p:spPr>
          <a:xfrm>
            <a:off x="-731520" y="-731520"/>
            <a:ext cx="4114800" cy="4114800"/>
          </a:xfrm>
          <a:prstGeom prst="ellipse">
            <a:avLst/>
          </a:prstGeom>
          <a:solidFill>
            <a:srgbClr val="2563A8">
              <a:alpha val="12000"/>
            </a:srgbClr>
          </a:solidFill>
          <a:ln w="12700">
            <a:solidFill>
              <a:srgbClr val="2563A8">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Unreliable Narration</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B8CDE8"/>
                </a:solidFill>
                <a:latin typeface="Calibri" pitchFamily="34" charset="0"/>
                <a:ea typeface="Calibri" pitchFamily="34" charset="-122"/>
                <a:cs typeface="Calibri" pitchFamily="34" charset="-120"/>
              </a:rPr>
              <a:t>Not lying — gaps, rationalizations, contradictions, and the self-serving story</a:t>
            </a:r>
            <a:endParaRPr lang="en-US" sz="1650" dirty="0"/>
          </a:p>
        </p:txBody>
      </p:sp>
      <p:sp>
        <p:nvSpPr>
          <p:cNvPr id="6" name="Shape 4"/>
          <p:cNvSpPr/>
          <p:nvPr/>
        </p:nvSpPr>
        <p:spPr>
          <a:xfrm>
            <a:off x="594360" y="4517136"/>
            <a:ext cx="182880" cy="182880"/>
          </a:xfrm>
          <a:prstGeom prst="ellipse">
            <a:avLst/>
          </a:prstGeom>
          <a:solidFill>
            <a:srgbClr val="2563A8"/>
          </a:solidFill>
          <a:ln w="12700">
            <a:solidFill>
              <a:srgbClr val="2563A8"/>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What Makes a Narrator Unreliable: It Is Not About Lying</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Students often conflate unreliable narration with deceptive narration. Unreliability is almost never about conscious lying — it is about the gap between what the narrator can see and what the reader can see.</a:t>
            </a:r>
            <a:endParaRPr lang="en-US" sz="1400" dirty="0"/>
          </a:p>
        </p:txBody>
      </p:sp>
      <p:sp>
        <p:nvSpPr>
          <p:cNvPr id="5" name="Shape 3"/>
          <p:cNvSpPr/>
          <p:nvPr/>
        </p:nvSpPr>
        <p:spPr>
          <a:xfrm>
            <a:off x="457200" y="1508760"/>
            <a:ext cx="8229600" cy="475488"/>
          </a:xfrm>
          <a:prstGeom prst="roundRect">
            <a:avLst>
              <a:gd name="adj" fmla="val 15385"/>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618488"/>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A narrator is unreliable when the narrative provides evidence that the narrator's account of events is incomplete, distorted, or self-serving — even if the narrator is unaware of this.</a:t>
            </a:r>
            <a:endParaRPr lang="en-US" sz="1350" dirty="0"/>
          </a:p>
        </p:txBody>
      </p:sp>
      <p:sp>
        <p:nvSpPr>
          <p:cNvPr id="7" name="Shape 5"/>
          <p:cNvSpPr/>
          <p:nvPr/>
        </p:nvSpPr>
        <p:spPr>
          <a:xfrm>
            <a:off x="457200" y="2084832"/>
            <a:ext cx="4160520" cy="1389888"/>
          </a:xfrm>
          <a:prstGeom prst="roundRect">
            <a:avLst>
              <a:gd name="adj" fmla="val 5263"/>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585216" y="2176272"/>
            <a:ext cx="3904488"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Limited perception</a:t>
            </a:r>
            <a:endParaRPr lang="en-US" sz="1200" dirty="0"/>
          </a:p>
        </p:txBody>
      </p:sp>
      <p:sp>
        <p:nvSpPr>
          <p:cNvPr id="9" name="Text 7"/>
          <p:cNvSpPr/>
          <p:nvPr/>
        </p:nvSpPr>
        <p:spPr>
          <a:xfrm>
            <a:off x="585216" y="2523744"/>
            <a:ext cx="3904488" cy="530352"/>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narrator simply doesn't have access to all the information. A child narrator, a narrator in shock, a narrator who wasn't there for part of the story — their account is incomplete by circumstance, not by intent. The gap between what they report and what the reader gradually infers is the analytical content.</a:t>
            </a:r>
            <a:endParaRPr lang="en-US" sz="1000" dirty="0"/>
          </a:p>
        </p:txBody>
      </p:sp>
      <p:sp>
        <p:nvSpPr>
          <p:cNvPr id="10" name="Shape 8"/>
          <p:cNvSpPr/>
          <p:nvPr/>
        </p:nvSpPr>
        <p:spPr>
          <a:xfrm>
            <a:off x="585216" y="3090672"/>
            <a:ext cx="3904488" cy="310896"/>
          </a:xfrm>
          <a:prstGeom prst="roundRect">
            <a:avLst>
              <a:gd name="adj" fmla="val 23529"/>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713232" y="3127248"/>
            <a:ext cx="3648456" cy="237744"/>
          </a:xfrm>
          <a:prstGeom prst="rect">
            <a:avLst/>
          </a:prstGeom>
          <a:noFill/>
          <a:ln/>
        </p:spPr>
        <p:txBody>
          <a:bodyPr wrap="square" rtlCol="0" anchor="ctr"/>
          <a:lstStyle/>
          <a:p>
            <a:pPr indent="0" marL="0">
              <a:buNone/>
            </a:pPr>
            <a:r>
              <a:rPr lang="en-US" sz="900" i="1" dirty="0">
                <a:solidFill>
                  <a:srgbClr val="B8CDE8"/>
                </a:solidFill>
                <a:latin typeface="Calibri" pitchFamily="34" charset="0"/>
                <a:ea typeface="Calibri" pitchFamily="34" charset="-122"/>
                <a:cs typeface="Calibri" pitchFamily="34" charset="-120"/>
              </a:rPr>
              <a:t>Eg: Scout Finch in To Kill a Mockingbird reports what she observes without fully understanding its social meaning. Her unreliability is developmental, not moral.</a:t>
            </a:r>
            <a:endParaRPr lang="en-US" sz="900" dirty="0"/>
          </a:p>
        </p:txBody>
      </p:sp>
      <p:sp>
        <p:nvSpPr>
          <p:cNvPr id="12" name="Shape 10"/>
          <p:cNvSpPr/>
          <p:nvPr/>
        </p:nvSpPr>
        <p:spPr>
          <a:xfrm>
            <a:off x="4800600" y="2084832"/>
            <a:ext cx="4160520" cy="1389888"/>
          </a:xfrm>
          <a:prstGeom prst="roundRect">
            <a:avLst>
              <a:gd name="adj" fmla="val 5263"/>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4928616" y="2176272"/>
            <a:ext cx="3904488"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Motivated distortion</a:t>
            </a:r>
            <a:endParaRPr lang="en-US" sz="1200" dirty="0"/>
          </a:p>
        </p:txBody>
      </p:sp>
      <p:sp>
        <p:nvSpPr>
          <p:cNvPr id="14" name="Text 12"/>
          <p:cNvSpPr/>
          <p:nvPr/>
        </p:nvSpPr>
        <p:spPr>
          <a:xfrm>
            <a:off x="4928616" y="2523744"/>
            <a:ext cx="3904488" cy="530352"/>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narrator's emotional investment in seeing events a particular way shapes their account. Self-protective narrators, narrators in love, narrators who feel guilt — all will emphasize what confirms their preferred version and minimize what undermines it.</a:t>
            </a:r>
            <a:endParaRPr lang="en-US" sz="1000" dirty="0"/>
          </a:p>
        </p:txBody>
      </p:sp>
      <p:sp>
        <p:nvSpPr>
          <p:cNvPr id="15" name="Shape 13"/>
          <p:cNvSpPr/>
          <p:nvPr/>
        </p:nvSpPr>
        <p:spPr>
          <a:xfrm>
            <a:off x="4928616" y="3090672"/>
            <a:ext cx="3904488" cy="310896"/>
          </a:xfrm>
          <a:prstGeom prst="roundRect">
            <a:avLst>
              <a:gd name="adj" fmla="val 23529"/>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5056632" y="3127248"/>
            <a:ext cx="3648456" cy="237744"/>
          </a:xfrm>
          <a:prstGeom prst="rect">
            <a:avLst/>
          </a:prstGeom>
          <a:noFill/>
          <a:ln/>
        </p:spPr>
        <p:txBody>
          <a:bodyPr wrap="square" rtlCol="0" anchor="ctr"/>
          <a:lstStyle/>
          <a:p>
            <a:pPr indent="0" marL="0">
              <a:buNone/>
            </a:pPr>
            <a:r>
              <a:rPr lang="en-US" sz="900" i="1" dirty="0">
                <a:solidFill>
                  <a:srgbClr val="B8CDE8"/>
                </a:solidFill>
                <a:latin typeface="Calibri" pitchFamily="34" charset="0"/>
                <a:ea typeface="Calibri" pitchFamily="34" charset="-122"/>
                <a:cs typeface="Calibri" pitchFamily="34" charset="-120"/>
              </a:rPr>
              <a:t>Eg: Stevens in The Remains of the Day convinces himself he was maintaining professional dignity when the evidence in his own account suggests he was suppressing love and complying with fascism.</a:t>
            </a:r>
            <a:endParaRPr lang="en-US" sz="900" dirty="0"/>
          </a:p>
        </p:txBody>
      </p:sp>
      <p:sp>
        <p:nvSpPr>
          <p:cNvPr id="17" name="Shape 15"/>
          <p:cNvSpPr/>
          <p:nvPr/>
        </p:nvSpPr>
        <p:spPr>
          <a:xfrm>
            <a:off x="457200" y="3584448"/>
            <a:ext cx="4160520" cy="1389888"/>
          </a:xfrm>
          <a:prstGeom prst="roundRect">
            <a:avLst>
              <a:gd name="adj" fmla="val 5263"/>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585216" y="3675888"/>
            <a:ext cx="3904488"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Retrospective rationalization</a:t>
            </a:r>
            <a:endParaRPr lang="en-US" sz="1200" dirty="0"/>
          </a:p>
        </p:txBody>
      </p:sp>
      <p:sp>
        <p:nvSpPr>
          <p:cNvPr id="19" name="Text 17"/>
          <p:cNvSpPr/>
          <p:nvPr/>
        </p:nvSpPr>
        <p:spPr>
          <a:xfrm>
            <a:off x="585216" y="4023360"/>
            <a:ext cx="3904488" cy="530352"/>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First-person narrators telling stories about the past are reconstructing events from a present position that shapes what they remember, emphasize, and explain. The narrator has edited their own past, often to manage guilt or justify choices.</a:t>
            </a:r>
            <a:endParaRPr lang="en-US" sz="1000" dirty="0"/>
          </a:p>
        </p:txBody>
      </p:sp>
      <p:sp>
        <p:nvSpPr>
          <p:cNvPr id="20" name="Shape 18"/>
          <p:cNvSpPr/>
          <p:nvPr/>
        </p:nvSpPr>
        <p:spPr>
          <a:xfrm>
            <a:off x="585216" y="4590288"/>
            <a:ext cx="3904488" cy="310896"/>
          </a:xfrm>
          <a:prstGeom prst="roundRect">
            <a:avLst>
              <a:gd name="adj" fmla="val 23529"/>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1" name="Text 19"/>
          <p:cNvSpPr/>
          <p:nvPr/>
        </p:nvSpPr>
        <p:spPr>
          <a:xfrm>
            <a:off x="713232" y="4626864"/>
            <a:ext cx="3648456" cy="237744"/>
          </a:xfrm>
          <a:prstGeom prst="rect">
            <a:avLst/>
          </a:prstGeom>
          <a:noFill/>
          <a:ln/>
        </p:spPr>
        <p:txBody>
          <a:bodyPr wrap="square" rtlCol="0" anchor="ctr"/>
          <a:lstStyle/>
          <a:p>
            <a:pPr indent="0" marL="0">
              <a:buNone/>
            </a:pPr>
            <a:r>
              <a:rPr lang="en-US" sz="900" i="1" dirty="0">
                <a:solidFill>
                  <a:srgbClr val="B8CDE8"/>
                </a:solidFill>
                <a:latin typeface="Calibri" pitchFamily="34" charset="0"/>
                <a:ea typeface="Calibri" pitchFamily="34" charset="-122"/>
                <a:cs typeface="Calibri" pitchFamily="34" charset="-120"/>
              </a:rPr>
              <a:t>Eg: Nick Carraway's account of Gatsby is shaped by the fact that he is telling it after the events — after he has decided what they meant. The decision about meaning is embedded in the telling.</a:t>
            </a:r>
            <a:endParaRPr lang="en-US" sz="900" dirty="0"/>
          </a:p>
        </p:txBody>
      </p:sp>
      <p:sp>
        <p:nvSpPr>
          <p:cNvPr id="22" name="Shape 20"/>
          <p:cNvSpPr/>
          <p:nvPr/>
        </p:nvSpPr>
        <p:spPr>
          <a:xfrm>
            <a:off x="4800600" y="3584448"/>
            <a:ext cx="4160520" cy="1389888"/>
          </a:xfrm>
          <a:prstGeom prst="roundRect">
            <a:avLst>
              <a:gd name="adj" fmla="val 5263"/>
            </a:avLst>
          </a:prstGeom>
          <a:solidFill>
            <a:srgbClr val="F5F3F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3" name="Text 21"/>
          <p:cNvSpPr/>
          <p:nvPr/>
        </p:nvSpPr>
        <p:spPr>
          <a:xfrm>
            <a:off x="4928616" y="3675888"/>
            <a:ext cx="3904488"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Self-contradiction</a:t>
            </a:r>
            <a:endParaRPr lang="en-US" sz="1200" dirty="0"/>
          </a:p>
        </p:txBody>
      </p:sp>
      <p:sp>
        <p:nvSpPr>
          <p:cNvPr id="24" name="Text 22"/>
          <p:cNvSpPr/>
          <p:nvPr/>
        </p:nvSpPr>
        <p:spPr>
          <a:xfrm>
            <a:off x="4928616" y="4023360"/>
            <a:ext cx="3904488" cy="530352"/>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narrator's account contains internal inconsistencies that the reader notices but the narrator does not acknowledge. The contradiction is the evidence — the place where the narrator's preferred story fails to hold together.</a:t>
            </a:r>
            <a:endParaRPr lang="en-US" sz="1000" dirty="0"/>
          </a:p>
        </p:txBody>
      </p:sp>
      <p:sp>
        <p:nvSpPr>
          <p:cNvPr id="25" name="Shape 23"/>
          <p:cNvSpPr/>
          <p:nvPr/>
        </p:nvSpPr>
        <p:spPr>
          <a:xfrm>
            <a:off x="4928616" y="4590288"/>
            <a:ext cx="3904488" cy="310896"/>
          </a:xfrm>
          <a:prstGeom prst="roundRect">
            <a:avLst>
              <a:gd name="adj" fmla="val 23529"/>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6" name="Text 24"/>
          <p:cNvSpPr/>
          <p:nvPr/>
        </p:nvSpPr>
        <p:spPr>
          <a:xfrm>
            <a:off x="5056632" y="4626864"/>
            <a:ext cx="3648456" cy="237744"/>
          </a:xfrm>
          <a:prstGeom prst="rect">
            <a:avLst/>
          </a:prstGeom>
          <a:noFill/>
          <a:ln/>
        </p:spPr>
        <p:txBody>
          <a:bodyPr wrap="square" rtlCol="0" anchor="ctr"/>
          <a:lstStyle/>
          <a:p>
            <a:pPr indent="0" marL="0">
              <a:buNone/>
            </a:pPr>
            <a:r>
              <a:rPr lang="en-US" sz="900" i="1" dirty="0">
                <a:solidFill>
                  <a:srgbClr val="B8CDE8"/>
                </a:solidFill>
                <a:latin typeface="Calibri" pitchFamily="34" charset="0"/>
                <a:ea typeface="Calibri" pitchFamily="34" charset="-122"/>
                <a:cs typeface="Calibri" pitchFamily="34" charset="-120"/>
              </a:rPr>
              <a:t>Eg: A narrator who insists they felt nothing at a parent's death but returns to the memory in every chapter, with increasing detail, is self-contradicting through the structure of their narration.</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How to Identify Unreliability: Four Diagnostic Signals</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You don't need the whole novel to identify narrative unreliability in a passage. These four signals appear at the sentence level.</a:t>
            </a:r>
            <a:endParaRPr lang="en-US" sz="1400" dirty="0"/>
          </a:p>
        </p:txBody>
      </p:sp>
      <p:sp>
        <p:nvSpPr>
          <p:cNvPr id="5" name="Shape 3"/>
          <p:cNvSpPr/>
          <p:nvPr/>
        </p:nvSpPr>
        <p:spPr>
          <a:xfrm>
            <a:off x="457200" y="1417320"/>
            <a:ext cx="8229600" cy="822960"/>
          </a:xfrm>
          <a:prstGeom prst="roundRect">
            <a:avLst>
              <a:gd name="adj" fmla="val 8889"/>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508760"/>
            <a:ext cx="347472" cy="347472"/>
          </a:xfrm>
          <a:prstGeom prst="ellipse">
            <a:avLst/>
          </a:prstGeom>
          <a:solidFill>
            <a:srgbClr val="2563A8"/>
          </a:solidFill>
          <a:ln w="12700">
            <a:solidFill>
              <a:srgbClr val="2563A8"/>
            </a:solidFill>
            <a:prstDash val="solid"/>
          </a:ln>
        </p:spPr>
      </p:sp>
      <p:sp>
        <p:nvSpPr>
          <p:cNvPr id="7" name="Text 5"/>
          <p:cNvSpPr/>
          <p:nvPr/>
        </p:nvSpPr>
        <p:spPr>
          <a:xfrm>
            <a:off x="621792" y="1508760"/>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8" name="Text 6"/>
          <p:cNvSpPr/>
          <p:nvPr/>
        </p:nvSpPr>
        <p:spPr>
          <a:xfrm>
            <a:off x="1042416" y="1490472"/>
            <a:ext cx="2286000" cy="329184"/>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Excessive qualification</a:t>
            </a:r>
            <a:endParaRPr lang="en-US" sz="1200" dirty="0"/>
          </a:p>
        </p:txBody>
      </p:sp>
      <p:sp>
        <p:nvSpPr>
          <p:cNvPr id="9" name="Text 7"/>
          <p:cNvSpPr/>
          <p:nvPr/>
        </p:nvSpPr>
        <p:spPr>
          <a:xfrm>
            <a:off x="1042416" y="1828800"/>
            <a:ext cx="4114800" cy="347472"/>
          </a:xfrm>
          <a:prstGeom prst="rect">
            <a:avLst/>
          </a:prstGeom>
          <a:noFill/>
          <a:ln/>
        </p:spPr>
        <p:txBody>
          <a:bodyPr wrap="square" rtlCol="0" anchor="ctr"/>
          <a:lstStyle/>
          <a:p>
            <a:pPr indent="0" marL="0">
              <a:buNone/>
            </a:pPr>
            <a:r>
              <a:rPr lang="en-US" sz="950" i="1" dirty="0">
                <a:solidFill>
                  <a:srgbClr val="1E293B"/>
                </a:solidFill>
                <a:latin typeface="Cambria" pitchFamily="34" charset="0"/>
                <a:ea typeface="Cambria" pitchFamily="34" charset="-122"/>
                <a:cs typeface="Cambria" pitchFamily="34" charset="-120"/>
              </a:rPr>
              <a:t>"'I suppose it might be said, though I would hesitate to put it this strongly, that perhaps I was somewhat hasty in my response.'"</a:t>
            </a:r>
            <a:endParaRPr lang="en-US" sz="950" dirty="0"/>
          </a:p>
        </p:txBody>
      </p:sp>
      <p:sp>
        <p:nvSpPr>
          <p:cNvPr id="10" name="Text 8"/>
          <p:cNvSpPr/>
          <p:nvPr/>
        </p:nvSpPr>
        <p:spPr>
          <a:xfrm>
            <a:off x="5230368" y="1490472"/>
            <a:ext cx="3273552" cy="69494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Narrators who qualify their claims heavily are managing the reader's perception. The excess of hedging often signals that the unqualified version of the statement is the accurate one.</a:t>
            </a:r>
            <a:endParaRPr lang="en-US" sz="1000" dirty="0"/>
          </a:p>
        </p:txBody>
      </p:sp>
      <p:sp>
        <p:nvSpPr>
          <p:cNvPr id="11" name="Shape 9"/>
          <p:cNvSpPr/>
          <p:nvPr/>
        </p:nvSpPr>
        <p:spPr>
          <a:xfrm>
            <a:off x="457200" y="2331720"/>
            <a:ext cx="8229600" cy="822960"/>
          </a:xfrm>
          <a:prstGeom prst="roundRect">
            <a:avLst>
              <a:gd name="adj" fmla="val 8889"/>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2" name="Shape 10"/>
          <p:cNvSpPr/>
          <p:nvPr/>
        </p:nvSpPr>
        <p:spPr>
          <a:xfrm>
            <a:off x="621792" y="2423160"/>
            <a:ext cx="347472" cy="347472"/>
          </a:xfrm>
          <a:prstGeom prst="ellipse">
            <a:avLst/>
          </a:prstGeom>
          <a:solidFill>
            <a:srgbClr val="2563A8"/>
          </a:solidFill>
          <a:ln w="12700">
            <a:solidFill>
              <a:srgbClr val="2563A8"/>
            </a:solidFill>
            <a:prstDash val="solid"/>
          </a:ln>
        </p:spPr>
      </p:sp>
      <p:sp>
        <p:nvSpPr>
          <p:cNvPr id="13" name="Text 11"/>
          <p:cNvSpPr/>
          <p:nvPr/>
        </p:nvSpPr>
        <p:spPr>
          <a:xfrm>
            <a:off x="621792" y="2423160"/>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4" name="Text 12"/>
          <p:cNvSpPr/>
          <p:nvPr/>
        </p:nvSpPr>
        <p:spPr>
          <a:xfrm>
            <a:off x="1042416" y="2404872"/>
            <a:ext cx="2286000" cy="329184"/>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Self-congratulatory characterization</a:t>
            </a:r>
            <a:endParaRPr lang="en-US" sz="1200" dirty="0"/>
          </a:p>
        </p:txBody>
      </p:sp>
      <p:sp>
        <p:nvSpPr>
          <p:cNvPr id="15" name="Text 13"/>
          <p:cNvSpPr/>
          <p:nvPr/>
        </p:nvSpPr>
        <p:spPr>
          <a:xfrm>
            <a:off x="1042416" y="2743200"/>
            <a:ext cx="4114800" cy="347472"/>
          </a:xfrm>
          <a:prstGeom prst="rect">
            <a:avLst/>
          </a:prstGeom>
          <a:noFill/>
          <a:ln/>
        </p:spPr>
        <p:txBody>
          <a:bodyPr wrap="square" rtlCol="0" anchor="ctr"/>
          <a:lstStyle/>
          <a:p>
            <a:pPr indent="0" marL="0">
              <a:buNone/>
            </a:pPr>
            <a:r>
              <a:rPr lang="en-US" sz="950" i="1" dirty="0">
                <a:solidFill>
                  <a:srgbClr val="1E293B"/>
                </a:solidFill>
                <a:latin typeface="Cambria" pitchFamily="34" charset="0"/>
                <a:ea typeface="Cambria" pitchFamily="34" charset="-122"/>
                <a:cs typeface="Cambria" pitchFamily="34" charset="-120"/>
              </a:rPr>
              <a:t>"'I have always prided myself on my fairness, and I believe even those who have suffered from my decisions would acknowledge that I have been consistent.'"</a:t>
            </a:r>
            <a:endParaRPr lang="en-US" sz="950" dirty="0"/>
          </a:p>
        </p:txBody>
      </p:sp>
      <p:sp>
        <p:nvSpPr>
          <p:cNvPr id="16" name="Text 14"/>
          <p:cNvSpPr/>
          <p:nvPr/>
        </p:nvSpPr>
        <p:spPr>
          <a:xfrm>
            <a:off x="5230368" y="2404872"/>
            <a:ext cx="3273552" cy="69494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Narrators who tell the reader what virtues they have are performing for an audience. What do they need you to believe about them, and why? The answer is often the passage's central analytical content.</a:t>
            </a:r>
            <a:endParaRPr lang="en-US" sz="1000" dirty="0"/>
          </a:p>
        </p:txBody>
      </p:sp>
      <p:sp>
        <p:nvSpPr>
          <p:cNvPr id="17" name="Shape 15"/>
          <p:cNvSpPr/>
          <p:nvPr/>
        </p:nvSpPr>
        <p:spPr>
          <a:xfrm>
            <a:off x="457200" y="3246120"/>
            <a:ext cx="8229600" cy="822960"/>
          </a:xfrm>
          <a:prstGeom prst="roundRect">
            <a:avLst>
              <a:gd name="adj" fmla="val 8889"/>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621792" y="3337560"/>
            <a:ext cx="347472" cy="347472"/>
          </a:xfrm>
          <a:prstGeom prst="ellipse">
            <a:avLst/>
          </a:prstGeom>
          <a:solidFill>
            <a:srgbClr val="2563A8"/>
          </a:solidFill>
          <a:ln w="12700">
            <a:solidFill>
              <a:srgbClr val="2563A8"/>
            </a:solidFill>
            <a:prstDash val="solid"/>
          </a:ln>
        </p:spPr>
      </p:sp>
      <p:sp>
        <p:nvSpPr>
          <p:cNvPr id="19" name="Text 17"/>
          <p:cNvSpPr/>
          <p:nvPr/>
        </p:nvSpPr>
        <p:spPr>
          <a:xfrm>
            <a:off x="621792" y="3337560"/>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20" name="Text 18"/>
          <p:cNvSpPr/>
          <p:nvPr/>
        </p:nvSpPr>
        <p:spPr>
          <a:xfrm>
            <a:off x="1042416" y="3319272"/>
            <a:ext cx="2286000" cy="329184"/>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Disproportionate attention to innocuous events</a:t>
            </a:r>
            <a:endParaRPr lang="en-US" sz="1200" dirty="0"/>
          </a:p>
        </p:txBody>
      </p:sp>
      <p:sp>
        <p:nvSpPr>
          <p:cNvPr id="21" name="Text 19"/>
          <p:cNvSpPr/>
          <p:nvPr/>
        </p:nvSpPr>
        <p:spPr>
          <a:xfrm>
            <a:off x="1042416" y="3657600"/>
            <a:ext cx="4114800" cy="347472"/>
          </a:xfrm>
          <a:prstGeom prst="rect">
            <a:avLst/>
          </a:prstGeom>
          <a:noFill/>
          <a:ln/>
        </p:spPr>
        <p:txBody>
          <a:bodyPr wrap="square" rtlCol="0" anchor="ctr"/>
          <a:lstStyle/>
          <a:p>
            <a:pPr indent="0" marL="0">
              <a:buNone/>
            </a:pPr>
            <a:r>
              <a:rPr lang="en-US" sz="950" i="1" dirty="0">
                <a:solidFill>
                  <a:srgbClr val="1E293B"/>
                </a:solidFill>
                <a:latin typeface="Cambria" pitchFamily="34" charset="0"/>
                <a:ea typeface="Cambria" pitchFamily="34" charset="-122"/>
                <a:cs typeface="Cambria" pitchFamily="34" charset="-120"/>
              </a:rPr>
              <a:t>"A narrator who returns repeatedly to a small detail — a door left open, a word someone used once — signals that the detail carries more emotional weight than they are willing to acknowledge directly."</a:t>
            </a:r>
            <a:endParaRPr lang="en-US" sz="950" dirty="0"/>
          </a:p>
        </p:txBody>
      </p:sp>
      <p:sp>
        <p:nvSpPr>
          <p:cNvPr id="22" name="Text 20"/>
          <p:cNvSpPr/>
          <p:nvPr/>
        </p:nvSpPr>
        <p:spPr>
          <a:xfrm>
            <a:off x="5230368" y="3319272"/>
            <a:ext cx="3273552" cy="69494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What cannot be named directly is circled. The over-attention is the suppressed significance. The analytical question: what does this detail represent that the narrator cannot say?</a:t>
            </a:r>
            <a:endParaRPr lang="en-US" sz="1000" dirty="0"/>
          </a:p>
        </p:txBody>
      </p:sp>
      <p:sp>
        <p:nvSpPr>
          <p:cNvPr id="23" name="Shape 21"/>
          <p:cNvSpPr/>
          <p:nvPr/>
        </p:nvSpPr>
        <p:spPr>
          <a:xfrm>
            <a:off x="457200" y="4160520"/>
            <a:ext cx="8229600" cy="822960"/>
          </a:xfrm>
          <a:prstGeom prst="roundRect">
            <a:avLst>
              <a:gd name="adj" fmla="val 8889"/>
            </a:avLst>
          </a:prstGeom>
          <a:solidFill>
            <a:srgbClr val="F5F3F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4" name="Shape 22"/>
          <p:cNvSpPr/>
          <p:nvPr/>
        </p:nvSpPr>
        <p:spPr>
          <a:xfrm>
            <a:off x="621792" y="4251960"/>
            <a:ext cx="347472" cy="347472"/>
          </a:xfrm>
          <a:prstGeom prst="ellipse">
            <a:avLst/>
          </a:prstGeom>
          <a:solidFill>
            <a:srgbClr val="2563A8"/>
          </a:solidFill>
          <a:ln w="12700">
            <a:solidFill>
              <a:srgbClr val="2563A8"/>
            </a:solidFill>
            <a:prstDash val="solid"/>
          </a:ln>
        </p:spPr>
      </p:sp>
      <p:sp>
        <p:nvSpPr>
          <p:cNvPr id="25" name="Text 23"/>
          <p:cNvSpPr/>
          <p:nvPr/>
        </p:nvSpPr>
        <p:spPr>
          <a:xfrm>
            <a:off x="621792" y="4251960"/>
            <a:ext cx="347472" cy="347472"/>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6" name="Text 24"/>
          <p:cNvSpPr/>
          <p:nvPr/>
        </p:nvSpPr>
        <p:spPr>
          <a:xfrm>
            <a:off x="1042416" y="4233672"/>
            <a:ext cx="2286000" cy="329184"/>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Conspicuous gaps in the account</a:t>
            </a:r>
            <a:endParaRPr lang="en-US" sz="1200" dirty="0"/>
          </a:p>
        </p:txBody>
      </p:sp>
      <p:sp>
        <p:nvSpPr>
          <p:cNvPr id="27" name="Text 25"/>
          <p:cNvSpPr/>
          <p:nvPr/>
        </p:nvSpPr>
        <p:spPr>
          <a:xfrm>
            <a:off x="1042416" y="4572000"/>
            <a:ext cx="4114800" cy="347472"/>
          </a:xfrm>
          <a:prstGeom prst="rect">
            <a:avLst/>
          </a:prstGeom>
          <a:noFill/>
          <a:ln/>
        </p:spPr>
        <p:txBody>
          <a:bodyPr wrap="square" rtlCol="0" anchor="ctr"/>
          <a:lstStyle/>
          <a:p>
            <a:pPr indent="0" marL="0">
              <a:buNone/>
            </a:pPr>
            <a:r>
              <a:rPr lang="en-US" sz="950" i="1" dirty="0">
                <a:solidFill>
                  <a:srgbClr val="1E293B"/>
                </a:solidFill>
                <a:latin typeface="Cambria" pitchFamily="34" charset="0"/>
                <a:ea typeface="Cambria" pitchFamily="34" charset="-122"/>
                <a:cs typeface="Cambria" pitchFamily="34" charset="-120"/>
              </a:rPr>
              <a:t>"A narrator who describes everything around a central event but skips or rushes through the event itself — the fight is 'unpleasant,' the betrayal is 'a misunderstanding,' the departure is simply noted."</a:t>
            </a:r>
            <a:endParaRPr lang="en-US" sz="950" dirty="0"/>
          </a:p>
        </p:txBody>
      </p:sp>
      <p:sp>
        <p:nvSpPr>
          <p:cNvPr id="28" name="Text 26"/>
          <p:cNvSpPr/>
          <p:nvPr/>
        </p:nvSpPr>
        <p:spPr>
          <a:xfrm>
            <a:off x="5230368" y="4233672"/>
            <a:ext cx="3273552" cy="69494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What the narrator doesn't describe in detail is often what the narrative is actually about. The gap is an interpretable formal choice: what is being protected by the omission?</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Unreliability in Action: Annotating a Self-Serving Narrator</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Read this passage and identify where the narrator's account shows signs of motivated distortion.</a:t>
            </a:r>
            <a:endParaRPr lang="en-US" sz="1400" dirty="0"/>
          </a:p>
        </p:txBody>
      </p:sp>
      <p:sp>
        <p:nvSpPr>
          <p:cNvPr id="5" name="Shape 3"/>
          <p:cNvSpPr/>
          <p:nvPr/>
        </p:nvSpPr>
        <p:spPr>
          <a:xfrm>
            <a:off x="457200" y="1389888"/>
            <a:ext cx="4663440" cy="3657600"/>
          </a:xfrm>
          <a:prstGeom prst="roundRect">
            <a:avLst>
              <a:gd name="adj" fmla="val 2000"/>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21792" y="1481328"/>
            <a:ext cx="4334256"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PASSAGE — ANNOTATE FOR UNRELIABILITY</a:t>
            </a:r>
            <a:endParaRPr lang="en-US" sz="1000" dirty="0"/>
          </a:p>
        </p:txBody>
      </p:sp>
      <p:sp>
        <p:nvSpPr>
          <p:cNvPr id="7" name="Text 5"/>
          <p:cNvSpPr/>
          <p:nvPr/>
        </p:nvSpPr>
        <p:spPr>
          <a:xfrm>
            <a:off x="640080" y="1737360"/>
            <a:ext cx="4297680" cy="3200400"/>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I am not, by nature, a harsh person. I have always</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tried to be fair, even when fairness cost me. What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happened with Robert was not something I engineered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 I want to be clear about that. He made his choices.</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 simply made mine. If he felt that my choices</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somehow affected his opportunities, I understand why</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he might see it that way, but I would invite anyone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who was there to consider what I was working with.</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Robert was not, in the end, the person I thought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he was. That was his failure, not mine.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 have nothing to apologize for.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 don't think about it anymore.</a:t>
            </a:r>
            <a:endParaRPr lang="en-US" sz="1150" dirty="0"/>
          </a:p>
        </p:txBody>
      </p:sp>
      <p:sp>
        <p:nvSpPr>
          <p:cNvPr id="8" name="Shape 6"/>
          <p:cNvSpPr/>
          <p:nvPr/>
        </p:nvSpPr>
        <p:spPr>
          <a:xfrm>
            <a:off x="5266944" y="1389888"/>
            <a:ext cx="3419856" cy="3657600"/>
          </a:xfrm>
          <a:prstGeom prst="roundRect">
            <a:avLst>
              <a:gd name="adj" fmla="val 2139"/>
            </a:avLst>
          </a:prstGeom>
          <a:solidFill>
            <a:srgbClr val="F5F7FA"/>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431536" y="1463040"/>
            <a:ext cx="3090672" cy="274320"/>
          </a:xfrm>
          <a:prstGeom prst="rect">
            <a:avLst/>
          </a:prstGeom>
          <a:noFill/>
          <a:ln/>
        </p:spPr>
        <p:txBody>
          <a:bodyPr wrap="square" rtlCol="0" anchor="ctr"/>
          <a:lstStyle/>
          <a:p>
            <a:pPr indent="0" marL="0">
              <a:buNone/>
            </a:pPr>
            <a:r>
              <a:rPr lang="en-US" sz="1150" b="1" dirty="0">
                <a:solidFill>
                  <a:srgbClr val="151C2E"/>
                </a:solidFill>
                <a:latin typeface="Calibri" pitchFamily="34" charset="0"/>
                <a:ea typeface="Calibri" pitchFamily="34" charset="-122"/>
                <a:cs typeface="Calibri" pitchFamily="34" charset="-120"/>
              </a:rPr>
              <a:t>Signals of unreliability:</a:t>
            </a:r>
            <a:endParaRPr lang="en-US" sz="1150" dirty="0"/>
          </a:p>
        </p:txBody>
      </p:sp>
      <p:sp>
        <p:nvSpPr>
          <p:cNvPr id="10" name="Shape 8"/>
          <p:cNvSpPr/>
          <p:nvPr/>
        </p:nvSpPr>
        <p:spPr>
          <a:xfrm>
            <a:off x="5431536" y="1828800"/>
            <a:ext cx="3090672" cy="548640"/>
          </a:xfrm>
          <a:prstGeom prst="roundRect">
            <a:avLst>
              <a:gd name="adj" fmla="val 13333"/>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5559552" y="1865376"/>
            <a:ext cx="2834640" cy="475488"/>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Self-congratulation: 'Not, by nature, a harsh person.' 'I have always tried to be fair.' The narrator is constructing their identity defensively before any accusation has appeared.</a:t>
            </a:r>
            <a:endParaRPr lang="en-US" sz="950" dirty="0"/>
          </a:p>
        </p:txBody>
      </p:sp>
      <p:sp>
        <p:nvSpPr>
          <p:cNvPr id="12" name="Shape 10"/>
          <p:cNvSpPr/>
          <p:nvPr/>
        </p:nvSpPr>
        <p:spPr>
          <a:xfrm>
            <a:off x="5431536" y="2450592"/>
            <a:ext cx="3090672" cy="548640"/>
          </a:xfrm>
          <a:prstGeom prst="roundRect">
            <a:avLst>
              <a:gd name="adj" fmla="val 13333"/>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5559552" y="2487168"/>
            <a:ext cx="2834640" cy="475488"/>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Excessive denial: 'Not something I engineered — I want to be clear about that.' The clarification implies the accusation is already present in the narrator's mind. What needs to be denied?</a:t>
            </a:r>
            <a:endParaRPr lang="en-US" sz="950" dirty="0"/>
          </a:p>
        </p:txBody>
      </p:sp>
      <p:sp>
        <p:nvSpPr>
          <p:cNvPr id="14" name="Shape 12"/>
          <p:cNvSpPr/>
          <p:nvPr/>
        </p:nvSpPr>
        <p:spPr>
          <a:xfrm>
            <a:off x="5431536" y="3072384"/>
            <a:ext cx="3090672" cy="548640"/>
          </a:xfrm>
          <a:prstGeom prst="roundRect">
            <a:avLst>
              <a:gd name="adj" fmla="val 13333"/>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5559552" y="3108960"/>
            <a:ext cx="2834640" cy="475488"/>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Responsibility dispersal: 'He made his choices. I simply made mine.' The grammatical parallel effaces power differential. Were the choices actually symmetrical?</a:t>
            </a:r>
            <a:endParaRPr lang="en-US" sz="950" dirty="0"/>
          </a:p>
        </p:txBody>
      </p:sp>
      <p:sp>
        <p:nvSpPr>
          <p:cNvPr id="16" name="Shape 14"/>
          <p:cNvSpPr/>
          <p:nvPr/>
        </p:nvSpPr>
        <p:spPr>
          <a:xfrm>
            <a:off x="5431536" y="3694176"/>
            <a:ext cx="3090672" cy="548640"/>
          </a:xfrm>
          <a:prstGeom prst="roundRect">
            <a:avLst>
              <a:gd name="adj" fmla="val 13333"/>
            </a:avLst>
          </a:prstGeom>
          <a:solidFill>
            <a:srgbClr val="F5F3F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5559552" y="3730752"/>
            <a:ext cx="2834640" cy="475488"/>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Qualified acknowledgment: 'I understand why he might see it that way' — the narrator concedes the appearance of harm while refusing its reality.</a:t>
            </a:r>
            <a:endParaRPr lang="en-US" sz="950" dirty="0"/>
          </a:p>
        </p:txBody>
      </p:sp>
      <p:sp>
        <p:nvSpPr>
          <p:cNvPr id="18" name="Shape 16"/>
          <p:cNvSpPr/>
          <p:nvPr/>
        </p:nvSpPr>
        <p:spPr>
          <a:xfrm>
            <a:off x="5431536" y="4315968"/>
            <a:ext cx="3090672" cy="548640"/>
          </a:xfrm>
          <a:prstGeom prst="roundRect">
            <a:avLst>
              <a:gd name="adj" fmla="val 13333"/>
            </a:avLst>
          </a:prstGeom>
          <a:solidFill>
            <a:srgbClr val="FDF0E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559552" y="4352544"/>
            <a:ext cx="2834640" cy="475488"/>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Final contradiction: 'I don't think about it anymore' — the last line of a passage devoted entirely to thinking about it. The statement contradicts the passage's existence.</a:t>
            </a:r>
            <a:endParaRPr lang="en-US" sz="95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Writing About Unreliability: What the Analysis Sentence Must Do</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Students who identify unreliability but don't explain what it reveals produce incomplete analysis. The analytical sentence must name the signal, explain the gap, and state what the gap reveals.</a:t>
            </a:r>
            <a:endParaRPr lang="en-US" sz="1400" dirty="0"/>
          </a:p>
        </p:txBody>
      </p:sp>
      <p:sp>
        <p:nvSpPr>
          <p:cNvPr id="5" name="Shape 3"/>
          <p:cNvSpPr/>
          <p:nvPr/>
        </p:nvSpPr>
        <p:spPr>
          <a:xfrm>
            <a:off x="457200" y="1508760"/>
            <a:ext cx="8229600" cy="1078992"/>
          </a:xfrm>
          <a:prstGeom prst="roundRect">
            <a:avLst>
              <a:gd name="adj" fmla="val 6780"/>
            </a:avLst>
          </a:prstGeom>
          <a:solidFill>
            <a:srgbClr val="FDF0E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81912"/>
            <a:ext cx="7863840" cy="292608"/>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Identification only (no credit)</a:t>
            </a:r>
            <a:endParaRPr lang="en-US" sz="1150" dirty="0"/>
          </a:p>
        </p:txBody>
      </p:sp>
      <p:sp>
        <p:nvSpPr>
          <p:cNvPr id="7" name="Text 5"/>
          <p:cNvSpPr/>
          <p:nvPr/>
        </p:nvSpPr>
        <p:spPr>
          <a:xfrm>
            <a:off x="640080" y="1892808"/>
            <a:ext cx="5486400" cy="676656"/>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"'The narrator is unreliable because he minimizes what happened with Robert.'"</a:t>
            </a:r>
            <a:endParaRPr lang="en-US" sz="1050" dirty="0"/>
          </a:p>
        </p:txBody>
      </p:sp>
      <p:sp>
        <p:nvSpPr>
          <p:cNvPr id="8" name="Text 6"/>
          <p:cNvSpPr/>
          <p:nvPr/>
        </p:nvSpPr>
        <p:spPr>
          <a:xfrm>
            <a:off x="6199632" y="1581912"/>
            <a:ext cx="2304288" cy="987552"/>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Names the behavior without explaining the mechanism or what it reveals. Could be written about any self-serving narrator.</a:t>
            </a:r>
            <a:endParaRPr lang="en-US" sz="950" dirty="0"/>
          </a:p>
        </p:txBody>
      </p:sp>
      <p:sp>
        <p:nvSpPr>
          <p:cNvPr id="9" name="Shape 7"/>
          <p:cNvSpPr/>
          <p:nvPr/>
        </p:nvSpPr>
        <p:spPr>
          <a:xfrm>
            <a:off x="457200" y="2679192"/>
            <a:ext cx="8229600" cy="1078992"/>
          </a:xfrm>
          <a:prstGeom prst="roundRect">
            <a:avLst>
              <a:gd name="adj" fmla="val 6780"/>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0" name="Text 8"/>
          <p:cNvSpPr/>
          <p:nvPr/>
        </p:nvSpPr>
        <p:spPr>
          <a:xfrm>
            <a:off x="640080" y="2752344"/>
            <a:ext cx="7863840" cy="292608"/>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Identification + signal (partial credit)</a:t>
            </a:r>
            <a:endParaRPr lang="en-US" sz="1150" dirty="0"/>
          </a:p>
        </p:txBody>
      </p:sp>
      <p:sp>
        <p:nvSpPr>
          <p:cNvPr id="11" name="Text 9"/>
          <p:cNvSpPr/>
          <p:nvPr/>
        </p:nvSpPr>
        <p:spPr>
          <a:xfrm>
            <a:off x="640080" y="3063240"/>
            <a:ext cx="5486400" cy="676656"/>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"'The narrator's excessive self-justification — 'I am not, by nature, a harsh person' — suggests an unreliable account that minimizes harm to Robert.'"</a:t>
            </a:r>
            <a:endParaRPr lang="en-US" sz="1050" dirty="0"/>
          </a:p>
        </p:txBody>
      </p:sp>
      <p:sp>
        <p:nvSpPr>
          <p:cNvPr id="12" name="Text 10"/>
          <p:cNvSpPr/>
          <p:nvPr/>
        </p:nvSpPr>
        <p:spPr>
          <a:xfrm>
            <a:off x="6199632" y="2752344"/>
            <a:ext cx="2304288" cy="987552"/>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Names a specific signal and connects it to unreliability. Still doesn't explain what the unreliability reveals about the character or the nature of what happened.</a:t>
            </a:r>
            <a:endParaRPr lang="en-US" sz="950" dirty="0"/>
          </a:p>
        </p:txBody>
      </p:sp>
      <p:sp>
        <p:nvSpPr>
          <p:cNvPr id="13" name="Shape 11"/>
          <p:cNvSpPr/>
          <p:nvPr/>
        </p:nvSpPr>
        <p:spPr>
          <a:xfrm>
            <a:off x="457200" y="3849624"/>
            <a:ext cx="8229600" cy="1078992"/>
          </a:xfrm>
          <a:prstGeom prst="roundRect">
            <a:avLst>
              <a:gd name="adj" fmla="val 6780"/>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3922776"/>
            <a:ext cx="7863840" cy="292608"/>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Identification + signal + gap = analytical claim (full credit)</a:t>
            </a:r>
            <a:endParaRPr lang="en-US" sz="1150" dirty="0"/>
          </a:p>
        </p:txBody>
      </p:sp>
      <p:sp>
        <p:nvSpPr>
          <p:cNvPr id="15" name="Text 13"/>
          <p:cNvSpPr/>
          <p:nvPr/>
        </p:nvSpPr>
        <p:spPr>
          <a:xfrm>
            <a:off x="640080" y="4233672"/>
            <a:ext cx="5486400" cy="676656"/>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"'The narrator's compulsive self-exculpation — the repeated insistence on fairness before any charge has been named, the grammatical symmetry of "He made his choices. I simply made mine" that effaces any power differential — reveals a narrator who knows the account of Robert's failure is actually an account of the narrator's own agency in producing it. The final claim "I don't think about it anymore" contradicts the entire passage's existence, exposing precisely the opposite: an obsessive return to the memory that cannot be named directly.'"</a:t>
            </a:r>
            <a:endParaRPr lang="en-US" sz="1050" dirty="0"/>
          </a:p>
        </p:txBody>
      </p:sp>
      <p:sp>
        <p:nvSpPr>
          <p:cNvPr id="16" name="Text 14"/>
          <p:cNvSpPr/>
          <p:nvPr/>
        </p:nvSpPr>
        <p:spPr>
          <a:xfrm>
            <a:off x="6199632" y="3922776"/>
            <a:ext cx="2304288" cy="987552"/>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Names specific signals, explains the mechanism (what each signal does), and states what the gap between the narrator's self-presentation and the narrative evidence reveals about the narrator's actual position.</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How to Use This Kit</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i="1" dirty="0">
                <a:solidFill>
                  <a:srgbClr val="64748B"/>
                </a:solidFill>
                <a:latin typeface="Calibri" pitchFamily="34" charset="0"/>
                <a:ea typeface="Calibri" pitchFamily="34" charset="-122"/>
                <a:cs typeface="Calibri" pitchFamily="34" charset="-120"/>
              </a:rPr>
              <a:t>The passage comparison (slides 26–29) is the centerpiece — the same scene in three narrative modes makes the analytical consequences of narrator choice visceral.</a:t>
            </a:r>
            <a:endParaRPr lang="en-US" sz="1350" dirty="0"/>
          </a:p>
        </p:txBody>
      </p:sp>
      <p:sp>
        <p:nvSpPr>
          <p:cNvPr id="5" name="Shape 3"/>
          <p:cNvSpPr/>
          <p:nvPr/>
        </p:nvSpPr>
        <p:spPr>
          <a:xfrm>
            <a:off x="457200" y="1389888"/>
            <a:ext cx="2743200" cy="1426464"/>
          </a:xfrm>
          <a:prstGeom prst="roundRect">
            <a:avLst>
              <a:gd name="adj" fmla="val 5128"/>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585216" y="1517904"/>
            <a:ext cx="310896" cy="310896"/>
          </a:xfrm>
          <a:prstGeom prst="rect">
            <a:avLst/>
          </a:prstGeom>
        </p:spPr>
      </p:pic>
      <p:sp>
        <p:nvSpPr>
          <p:cNvPr id="7" name="Text 4"/>
          <p:cNvSpPr/>
          <p:nvPr/>
        </p:nvSpPr>
        <p:spPr>
          <a:xfrm>
            <a:off x="969264" y="1517904"/>
            <a:ext cx="210312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Slides 1–29</a:t>
            </a:r>
            <a:endParaRPr lang="en-US" sz="1200" dirty="0"/>
          </a:p>
        </p:txBody>
      </p:sp>
      <p:sp>
        <p:nvSpPr>
          <p:cNvPr id="8" name="Text 5"/>
          <p:cNvSpPr/>
          <p:nvPr/>
        </p:nvSpPr>
        <p:spPr>
          <a:xfrm>
            <a:off x="585216" y="1901952"/>
            <a:ext cx="2487168" cy="804672"/>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Core instruction: narrator spectrum, narrative distance (five levels), unreliable narration, free indirect discourse, and prose style as characterization — with the passage comparison.</a:t>
            </a:r>
            <a:endParaRPr lang="en-US" sz="1050" dirty="0"/>
          </a:p>
        </p:txBody>
      </p:sp>
      <p:sp>
        <p:nvSpPr>
          <p:cNvPr id="9" name="Shape 6"/>
          <p:cNvSpPr/>
          <p:nvPr/>
        </p:nvSpPr>
        <p:spPr>
          <a:xfrm>
            <a:off x="3337560" y="1389888"/>
            <a:ext cx="2743200" cy="1426464"/>
          </a:xfrm>
          <a:prstGeom prst="roundRect">
            <a:avLst>
              <a:gd name="adj" fmla="val 5128"/>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10" name="Image 1" descr="preencoded.png">    </p:cNvPr>
          <p:cNvPicPr>
            <a:picLocks noChangeAspect="1"/>
          </p:cNvPicPr>
          <p:nvPr/>
        </p:nvPicPr>
        <p:blipFill>
          <a:blip r:embed="rId2"/>
          <a:stretch>
            <a:fillRect/>
          </a:stretch>
        </p:blipFill>
        <p:spPr>
          <a:xfrm>
            <a:off x="3465576" y="1517904"/>
            <a:ext cx="310896" cy="310896"/>
          </a:xfrm>
          <a:prstGeom prst="rect">
            <a:avLst/>
          </a:prstGeom>
        </p:spPr>
      </p:pic>
      <p:sp>
        <p:nvSpPr>
          <p:cNvPr id="11" name="Text 7"/>
          <p:cNvSpPr/>
          <p:nvPr/>
        </p:nvSpPr>
        <p:spPr>
          <a:xfrm>
            <a:off x="3849624" y="1517904"/>
            <a:ext cx="210312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Slides 30–32</a:t>
            </a:r>
            <a:endParaRPr lang="en-US" sz="1200" dirty="0"/>
          </a:p>
        </p:txBody>
      </p:sp>
      <p:sp>
        <p:nvSpPr>
          <p:cNvPr id="12" name="Text 8"/>
          <p:cNvSpPr/>
          <p:nvPr/>
        </p:nvSpPr>
        <p:spPr>
          <a:xfrm>
            <a:off x="3465576" y="1901952"/>
            <a:ext cx="2487168" cy="804672"/>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Bell Ringer — 5 min. Determine whether a passage uses omniscient or limited narration and explain what is withheld. Debrief included.</a:t>
            </a:r>
            <a:endParaRPr lang="en-US" sz="1050" dirty="0"/>
          </a:p>
        </p:txBody>
      </p:sp>
      <p:sp>
        <p:nvSpPr>
          <p:cNvPr id="13" name="Shape 9"/>
          <p:cNvSpPr/>
          <p:nvPr/>
        </p:nvSpPr>
        <p:spPr>
          <a:xfrm>
            <a:off x="6217920" y="1389888"/>
            <a:ext cx="2743200" cy="1426464"/>
          </a:xfrm>
          <a:prstGeom prst="roundRect">
            <a:avLst>
              <a:gd name="adj" fmla="val 5128"/>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14" name="Image 2" descr="preencoded.png">    </p:cNvPr>
          <p:cNvPicPr>
            <a:picLocks noChangeAspect="1"/>
          </p:cNvPicPr>
          <p:nvPr/>
        </p:nvPicPr>
        <p:blipFill>
          <a:blip r:embed="rId3"/>
          <a:stretch>
            <a:fillRect/>
          </a:stretch>
        </p:blipFill>
        <p:spPr>
          <a:xfrm>
            <a:off x="6345936" y="1517904"/>
            <a:ext cx="310896" cy="310896"/>
          </a:xfrm>
          <a:prstGeom prst="rect">
            <a:avLst/>
          </a:prstGeom>
        </p:spPr>
      </p:pic>
      <p:sp>
        <p:nvSpPr>
          <p:cNvPr id="15" name="Text 10"/>
          <p:cNvSpPr/>
          <p:nvPr/>
        </p:nvSpPr>
        <p:spPr>
          <a:xfrm>
            <a:off x="6729984" y="1517904"/>
            <a:ext cx="210312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Slides 33–35</a:t>
            </a:r>
            <a:endParaRPr lang="en-US" sz="1200" dirty="0"/>
          </a:p>
        </p:txBody>
      </p:sp>
      <p:sp>
        <p:nvSpPr>
          <p:cNvPr id="16" name="Text 11"/>
          <p:cNvSpPr/>
          <p:nvPr/>
        </p:nvSpPr>
        <p:spPr>
          <a:xfrm>
            <a:off x="6345936" y="1901952"/>
            <a:ext cx="2487168" cy="804672"/>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Exit Ticket — 4 min. Identify one word doing more than its literal job and explain the gap. Teacher scoring guide with three model responses.</a:t>
            </a:r>
            <a:endParaRPr lang="en-US" sz="1050" dirty="0"/>
          </a:p>
        </p:txBody>
      </p:sp>
      <p:sp>
        <p:nvSpPr>
          <p:cNvPr id="17" name="Shape 12"/>
          <p:cNvSpPr/>
          <p:nvPr/>
        </p:nvSpPr>
        <p:spPr>
          <a:xfrm>
            <a:off x="457200" y="2962656"/>
            <a:ext cx="2743200" cy="1426464"/>
          </a:xfrm>
          <a:prstGeom prst="roundRect">
            <a:avLst>
              <a:gd name="adj" fmla="val 5128"/>
            </a:avLst>
          </a:prstGeom>
          <a:solidFill>
            <a:srgbClr val="F5F3FF"/>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18" name="Image 3" descr="preencoded.png">    </p:cNvPr>
          <p:cNvPicPr>
            <a:picLocks noChangeAspect="1"/>
          </p:cNvPicPr>
          <p:nvPr/>
        </p:nvPicPr>
        <p:blipFill>
          <a:blip r:embed="rId4"/>
          <a:stretch>
            <a:fillRect/>
          </a:stretch>
        </p:blipFill>
        <p:spPr>
          <a:xfrm>
            <a:off x="585216" y="3090672"/>
            <a:ext cx="310896" cy="310896"/>
          </a:xfrm>
          <a:prstGeom prst="rect">
            <a:avLst/>
          </a:prstGeom>
        </p:spPr>
      </p:pic>
      <p:sp>
        <p:nvSpPr>
          <p:cNvPr id="19" name="Text 13"/>
          <p:cNvSpPr/>
          <p:nvPr/>
        </p:nvSpPr>
        <p:spPr>
          <a:xfrm>
            <a:off x="969264" y="3090672"/>
            <a:ext cx="210312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Slides 36a–36b</a:t>
            </a:r>
            <a:endParaRPr lang="en-US" sz="1200" dirty="0"/>
          </a:p>
        </p:txBody>
      </p:sp>
      <p:sp>
        <p:nvSpPr>
          <p:cNvPr id="20" name="Text 14"/>
          <p:cNvSpPr/>
          <p:nvPr/>
        </p:nvSpPr>
        <p:spPr>
          <a:xfrm>
            <a:off x="585216" y="3474720"/>
            <a:ext cx="2487168" cy="804672"/>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AP-Style MC — 8 prose passage questions emphasizing narrator reliability, FID identification, and narrative distance. Passage from contemporary fiction.</a:t>
            </a:r>
            <a:endParaRPr lang="en-US" sz="1050" dirty="0"/>
          </a:p>
        </p:txBody>
      </p:sp>
      <p:sp>
        <p:nvSpPr>
          <p:cNvPr id="21" name="Shape 15"/>
          <p:cNvSpPr/>
          <p:nvPr/>
        </p:nvSpPr>
        <p:spPr>
          <a:xfrm>
            <a:off x="3337560" y="2962656"/>
            <a:ext cx="2743200" cy="1426464"/>
          </a:xfrm>
          <a:prstGeom prst="roundRect">
            <a:avLst>
              <a:gd name="adj" fmla="val 5128"/>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22" name="Image 4" descr="preencoded.png">    </p:cNvPr>
          <p:cNvPicPr>
            <a:picLocks noChangeAspect="1"/>
          </p:cNvPicPr>
          <p:nvPr/>
        </p:nvPicPr>
        <p:blipFill>
          <a:blip r:embed="rId5"/>
          <a:stretch>
            <a:fillRect/>
          </a:stretch>
        </p:blipFill>
        <p:spPr>
          <a:xfrm>
            <a:off x="3465576" y="3090672"/>
            <a:ext cx="310896" cy="310896"/>
          </a:xfrm>
          <a:prstGeom prst="rect">
            <a:avLst/>
          </a:prstGeom>
        </p:spPr>
      </p:pic>
      <p:sp>
        <p:nvSpPr>
          <p:cNvPr id="23" name="Text 16"/>
          <p:cNvSpPr/>
          <p:nvPr/>
        </p:nvSpPr>
        <p:spPr>
          <a:xfrm>
            <a:off x="3849624" y="3090672"/>
            <a:ext cx="210312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Slide 36c</a:t>
            </a:r>
            <a:endParaRPr lang="en-US" sz="1200" dirty="0"/>
          </a:p>
        </p:txBody>
      </p:sp>
      <p:sp>
        <p:nvSpPr>
          <p:cNvPr id="24" name="Text 17"/>
          <p:cNvSpPr/>
          <p:nvPr/>
        </p:nvSpPr>
        <p:spPr>
          <a:xfrm>
            <a:off x="3465576" y="3474720"/>
            <a:ext cx="2487168" cy="804672"/>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Timed Writing Prompt — Full FRQ 2 with contemporary prose excerpt. 40-minute timer. Pre-write framework included.</a:t>
            </a:r>
            <a:endParaRPr lang="en-US" sz="1050" dirty="0"/>
          </a:p>
        </p:txBody>
      </p:sp>
      <p:sp>
        <p:nvSpPr>
          <p:cNvPr id="25" name="Shape 18"/>
          <p:cNvSpPr/>
          <p:nvPr/>
        </p:nvSpPr>
        <p:spPr>
          <a:xfrm>
            <a:off x="6217920" y="2962656"/>
            <a:ext cx="2743200" cy="1426464"/>
          </a:xfrm>
          <a:prstGeom prst="roundRect">
            <a:avLst>
              <a:gd name="adj" fmla="val 5128"/>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26" name="Image 5" descr="preencoded.png">    </p:cNvPr>
          <p:cNvPicPr>
            <a:picLocks noChangeAspect="1"/>
          </p:cNvPicPr>
          <p:nvPr/>
        </p:nvPicPr>
        <p:blipFill>
          <a:blip r:embed="rId6"/>
          <a:stretch>
            <a:fillRect/>
          </a:stretch>
        </p:blipFill>
        <p:spPr>
          <a:xfrm>
            <a:off x="6345936" y="3090672"/>
            <a:ext cx="310896" cy="310896"/>
          </a:xfrm>
          <a:prstGeom prst="rect">
            <a:avLst/>
          </a:prstGeom>
        </p:spPr>
      </p:pic>
      <p:sp>
        <p:nvSpPr>
          <p:cNvPr id="27" name="Text 19"/>
          <p:cNvSpPr/>
          <p:nvPr/>
        </p:nvSpPr>
        <p:spPr>
          <a:xfrm>
            <a:off x="6729984" y="3090672"/>
            <a:ext cx="210312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Slide 36d</a:t>
            </a:r>
            <a:endParaRPr lang="en-US" sz="1200" dirty="0"/>
          </a:p>
        </p:txBody>
      </p:sp>
      <p:sp>
        <p:nvSpPr>
          <p:cNvPr id="28" name="Text 20"/>
          <p:cNvSpPr/>
          <p:nvPr/>
        </p:nvSpPr>
        <p:spPr>
          <a:xfrm>
            <a:off x="6345936" y="3474720"/>
            <a:ext cx="2487168" cy="804672"/>
          </a:xfrm>
          <a:prstGeom prst="rect">
            <a:avLst/>
          </a:prstGeom>
          <a:noFill/>
          <a:ln/>
        </p:spPr>
        <p:txBody>
          <a:bodyPr wrap="square" rtlCol="0" anchor="t"/>
          <a:lstStyle/>
          <a:p>
            <a:pPr indent="0" marL="0">
              <a:buNone/>
            </a:pPr>
            <a:r>
              <a:rPr lang="en-US" sz="1050" dirty="0">
                <a:solidFill>
                  <a:srgbClr val="1E293B"/>
                </a:solidFill>
                <a:latin typeface="Calibri" pitchFamily="34" charset="0"/>
                <a:ea typeface="Calibri" pitchFamily="34" charset="-122"/>
                <a:cs typeface="Calibri" pitchFamily="34" charset="-120"/>
              </a:rPr>
              <a:t>Row B Rubric annotated with prose-specific evidence standards. Pacing for 50/75/90-minute periods.</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151C2E"/>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IV</a:t>
            </a:r>
            <a:endParaRPr lang="en-US" sz="20000" dirty="0"/>
          </a:p>
        </p:txBody>
      </p:sp>
      <p:sp>
        <p:nvSpPr>
          <p:cNvPr id="3" name="Shape 1"/>
          <p:cNvSpPr/>
          <p:nvPr/>
        </p:nvSpPr>
        <p:spPr>
          <a:xfrm>
            <a:off x="-731520" y="-731520"/>
            <a:ext cx="4114800" cy="4114800"/>
          </a:xfrm>
          <a:prstGeom prst="ellipse">
            <a:avLst/>
          </a:prstGeom>
          <a:solidFill>
            <a:srgbClr val="2563A8">
              <a:alpha val="12000"/>
            </a:srgbClr>
          </a:solidFill>
          <a:ln w="12700">
            <a:solidFill>
              <a:srgbClr val="2563A8">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Free Indirect Discourse</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B8CDE8"/>
                </a:solidFill>
                <a:latin typeface="Calibri" pitchFamily="34" charset="0"/>
                <a:ea typeface="Calibri" pitchFamily="34" charset="-122"/>
                <a:cs typeface="Calibri" pitchFamily="34" charset="-120"/>
              </a:rPr>
              <a:t>The technique that makes whose language this is? the most important question in prose analysis</a:t>
            </a:r>
            <a:endParaRPr lang="en-US" sz="1650" dirty="0"/>
          </a:p>
        </p:txBody>
      </p:sp>
      <p:sp>
        <p:nvSpPr>
          <p:cNvPr id="6" name="Shape 4"/>
          <p:cNvSpPr/>
          <p:nvPr/>
        </p:nvSpPr>
        <p:spPr>
          <a:xfrm>
            <a:off x="594360" y="4517136"/>
            <a:ext cx="182880" cy="182880"/>
          </a:xfrm>
          <a:prstGeom prst="ellipse">
            <a:avLst/>
          </a:prstGeom>
          <a:solidFill>
            <a:srgbClr val="2563A8"/>
          </a:solidFill>
          <a:ln w="12700">
            <a:solidFill>
              <a:srgbClr val="2563A8"/>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What Free Indirect Discourse Is — and Why It Matters</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pic>
        <p:nvPicPr>
          <p:cNvPr id="4" name="Image 0" descr="preencoded.png">    </p:cNvPr>
          <p:cNvPicPr>
            <a:picLocks noChangeAspect="1"/>
          </p:cNvPicPr>
          <p:nvPr/>
        </p:nvPicPr>
        <p:blipFill>
          <a:blip r:embed="rId1"/>
          <a:stretch>
            <a:fillRect/>
          </a:stretch>
        </p:blipFill>
        <p:spPr>
          <a:xfrm>
            <a:off x="457200" y="914400"/>
            <a:ext cx="347472" cy="347472"/>
          </a:xfrm>
          <a:prstGeom prst="rect">
            <a:avLst/>
          </a:prstGeom>
        </p:spPr>
      </p:pic>
      <p:sp>
        <p:nvSpPr>
          <p:cNvPr id="5" name="Text 2"/>
          <p:cNvSpPr/>
          <p:nvPr/>
        </p:nvSpPr>
        <p:spPr>
          <a:xfrm>
            <a:off x="914400" y="914400"/>
            <a:ext cx="7772400" cy="50292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Free indirect discourse (FID) is prose that represents a character's thought or speech in the narrator's third-person frame, without a reporting verb, using the character's own register and syntax.</a:t>
            </a:r>
            <a:endParaRPr lang="en-US" sz="1400" dirty="0"/>
          </a:p>
        </p:txBody>
      </p:sp>
      <p:sp>
        <p:nvSpPr>
          <p:cNvPr id="6" name="Shape 3"/>
          <p:cNvSpPr/>
          <p:nvPr/>
        </p:nvSpPr>
        <p:spPr>
          <a:xfrm>
            <a:off x="457200" y="1508760"/>
            <a:ext cx="8229600" cy="475488"/>
          </a:xfrm>
          <a:prstGeom prst="roundRect">
            <a:avLst>
              <a:gd name="adj" fmla="val 15385"/>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7" name="Text 4"/>
          <p:cNvSpPr/>
          <p:nvPr/>
        </p:nvSpPr>
        <p:spPr>
          <a:xfrm>
            <a:off x="640080" y="1618488"/>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The key diagnostic: Is there a reporting verb? ('he thought,' 'she wondered,' 'he said'). If not — if the character's thought or speech appears in third-person with no tag — it is probably free indirect discourse.</a:t>
            </a:r>
            <a:endParaRPr lang="en-US" sz="1350" dirty="0"/>
          </a:p>
        </p:txBody>
      </p:sp>
      <p:sp>
        <p:nvSpPr>
          <p:cNvPr id="8" name="Shape 5"/>
          <p:cNvSpPr/>
          <p:nvPr/>
        </p:nvSpPr>
        <p:spPr>
          <a:xfrm>
            <a:off x="457200" y="2084832"/>
            <a:ext cx="8229600" cy="896112"/>
          </a:xfrm>
          <a:prstGeom prst="roundRect">
            <a:avLst>
              <a:gd name="adj" fmla="val 8163"/>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6"/>
          <p:cNvSpPr/>
          <p:nvPr/>
        </p:nvSpPr>
        <p:spPr>
          <a:xfrm>
            <a:off x="640080" y="2157984"/>
            <a:ext cx="274320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Direct speech / thought</a:t>
            </a:r>
            <a:endParaRPr lang="en-US" sz="1200" dirty="0"/>
          </a:p>
        </p:txBody>
      </p:sp>
      <p:sp>
        <p:nvSpPr>
          <p:cNvPr id="10" name="Text 7"/>
          <p:cNvSpPr/>
          <p:nvPr/>
        </p:nvSpPr>
        <p:spPr>
          <a:xfrm>
            <a:off x="640080" y="2487168"/>
            <a:ext cx="2743200" cy="438912"/>
          </a:xfrm>
          <a:prstGeom prst="rect">
            <a:avLst/>
          </a:prstGeom>
          <a:noFill/>
          <a:ln/>
        </p:spPr>
        <p:txBody>
          <a:bodyPr wrap="square" rtlCol="0" anchor="ctr"/>
          <a:lstStyle/>
          <a:p>
            <a:pPr indent="0" marL="0">
              <a:buNone/>
            </a:pPr>
            <a:r>
              <a:rPr lang="en-US" sz="1150" i="1" dirty="0">
                <a:solidFill>
                  <a:srgbClr val="1E293B"/>
                </a:solidFill>
                <a:latin typeface="Cambria" pitchFamily="34" charset="0"/>
                <a:ea typeface="Cambria" pitchFamily="34" charset="-122"/>
                <a:cs typeface="Cambria" pitchFamily="34" charset="-120"/>
              </a:rPr>
              <a:t>"Would she ever forgive him?" he thought.</a:t>
            </a:r>
            <a:endParaRPr lang="en-US" sz="1150" dirty="0"/>
          </a:p>
        </p:txBody>
      </p:sp>
      <p:sp>
        <p:nvSpPr>
          <p:cNvPr id="11" name="Text 8"/>
          <p:cNvSpPr/>
          <p:nvPr/>
        </p:nvSpPr>
        <p:spPr>
          <a:xfrm>
            <a:off x="3456432" y="2157984"/>
            <a:ext cx="5047488" cy="786384"/>
          </a:xfrm>
          <a:prstGeom prst="rect">
            <a:avLst/>
          </a:prstGeom>
          <a:noFill/>
          <a:ln/>
        </p:spPr>
        <p:txBody>
          <a:bodyPr wrap="square" rtlCol="0" anchor="ctr"/>
          <a:lstStyle/>
          <a:p>
            <a:pPr indent="0" marL="0">
              <a:buNone/>
            </a:pPr>
            <a:r>
              <a:rPr lang="en-US" sz="1100" dirty="0">
                <a:solidFill>
                  <a:srgbClr val="1E293B"/>
                </a:solidFill>
                <a:latin typeface="Calibri" pitchFamily="34" charset="0"/>
                <a:ea typeface="Calibri" pitchFamily="34" charset="-122"/>
                <a:cs typeface="Calibri" pitchFamily="34" charset="-120"/>
              </a:rPr>
              <a:t>Quotation marks + reporting verb. Clearly the character's words/thoughts, framed by the narrator.</a:t>
            </a:r>
            <a:endParaRPr lang="en-US" sz="1100" dirty="0"/>
          </a:p>
        </p:txBody>
      </p:sp>
      <p:sp>
        <p:nvSpPr>
          <p:cNvPr id="12" name="Shape 9"/>
          <p:cNvSpPr/>
          <p:nvPr/>
        </p:nvSpPr>
        <p:spPr>
          <a:xfrm>
            <a:off x="457200" y="3072384"/>
            <a:ext cx="8229600" cy="896112"/>
          </a:xfrm>
          <a:prstGeom prst="roundRect">
            <a:avLst>
              <a:gd name="adj" fmla="val 8163"/>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Text 10"/>
          <p:cNvSpPr/>
          <p:nvPr/>
        </p:nvSpPr>
        <p:spPr>
          <a:xfrm>
            <a:off x="640080" y="3145536"/>
            <a:ext cx="274320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Reported thought</a:t>
            </a:r>
            <a:endParaRPr lang="en-US" sz="1200" dirty="0"/>
          </a:p>
        </p:txBody>
      </p:sp>
      <p:sp>
        <p:nvSpPr>
          <p:cNvPr id="14" name="Text 11"/>
          <p:cNvSpPr/>
          <p:nvPr/>
        </p:nvSpPr>
        <p:spPr>
          <a:xfrm>
            <a:off x="640080" y="3474720"/>
            <a:ext cx="2743200" cy="438912"/>
          </a:xfrm>
          <a:prstGeom prst="rect">
            <a:avLst/>
          </a:prstGeom>
          <a:noFill/>
          <a:ln/>
        </p:spPr>
        <p:txBody>
          <a:bodyPr wrap="square" rtlCol="0" anchor="ctr"/>
          <a:lstStyle/>
          <a:p>
            <a:pPr indent="0" marL="0">
              <a:buNone/>
            </a:pPr>
            <a:r>
              <a:rPr lang="en-US" sz="1150" i="1" dirty="0">
                <a:solidFill>
                  <a:srgbClr val="1E293B"/>
                </a:solidFill>
                <a:latin typeface="Cambria" pitchFamily="34" charset="0"/>
                <a:ea typeface="Cambria" pitchFamily="34" charset="-122"/>
                <a:cs typeface="Cambria" pitchFamily="34" charset="-120"/>
              </a:rPr>
              <a:t>He wondered if she would ever forgive him.</a:t>
            </a:r>
            <a:endParaRPr lang="en-US" sz="1150" dirty="0"/>
          </a:p>
        </p:txBody>
      </p:sp>
      <p:sp>
        <p:nvSpPr>
          <p:cNvPr id="15" name="Text 12"/>
          <p:cNvSpPr/>
          <p:nvPr/>
        </p:nvSpPr>
        <p:spPr>
          <a:xfrm>
            <a:off x="3456432" y="3145536"/>
            <a:ext cx="5047488" cy="786384"/>
          </a:xfrm>
          <a:prstGeom prst="rect">
            <a:avLst/>
          </a:prstGeom>
          <a:noFill/>
          <a:ln/>
        </p:spPr>
        <p:txBody>
          <a:bodyPr wrap="square" rtlCol="0" anchor="ctr"/>
          <a:lstStyle/>
          <a:p>
            <a:pPr indent="0" marL="0">
              <a:buNone/>
            </a:pPr>
            <a:r>
              <a:rPr lang="en-US" sz="1100" dirty="0">
                <a:solidFill>
                  <a:srgbClr val="1E293B"/>
                </a:solidFill>
                <a:latin typeface="Calibri" pitchFamily="34" charset="0"/>
                <a:ea typeface="Calibri" pitchFamily="34" charset="-122"/>
                <a:cs typeface="Calibri" pitchFamily="34" charset="-120"/>
              </a:rPr>
              <a:t>No quotation marks + reporting verb ('wondered'). The narrator mediates. The language is the narrator's.</a:t>
            </a:r>
            <a:endParaRPr lang="en-US" sz="1100" dirty="0"/>
          </a:p>
        </p:txBody>
      </p:sp>
      <p:sp>
        <p:nvSpPr>
          <p:cNvPr id="16" name="Shape 13"/>
          <p:cNvSpPr/>
          <p:nvPr/>
        </p:nvSpPr>
        <p:spPr>
          <a:xfrm>
            <a:off x="457200" y="4059936"/>
            <a:ext cx="8229600" cy="896112"/>
          </a:xfrm>
          <a:prstGeom prst="roundRect">
            <a:avLst>
              <a:gd name="adj" fmla="val 8163"/>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7" name="Text 14"/>
          <p:cNvSpPr/>
          <p:nvPr/>
        </p:nvSpPr>
        <p:spPr>
          <a:xfrm>
            <a:off x="640080" y="4133088"/>
            <a:ext cx="274320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Free indirect discourse</a:t>
            </a:r>
            <a:endParaRPr lang="en-US" sz="1200" dirty="0"/>
          </a:p>
        </p:txBody>
      </p:sp>
      <p:sp>
        <p:nvSpPr>
          <p:cNvPr id="18" name="Text 15"/>
          <p:cNvSpPr/>
          <p:nvPr/>
        </p:nvSpPr>
        <p:spPr>
          <a:xfrm>
            <a:off x="640080" y="4462272"/>
            <a:ext cx="2743200" cy="438912"/>
          </a:xfrm>
          <a:prstGeom prst="rect">
            <a:avLst/>
          </a:prstGeom>
          <a:noFill/>
          <a:ln/>
        </p:spPr>
        <p:txBody>
          <a:bodyPr wrap="square" rtlCol="0" anchor="ctr"/>
          <a:lstStyle/>
          <a:p>
            <a:pPr indent="0" marL="0">
              <a:buNone/>
            </a:pPr>
            <a:r>
              <a:rPr lang="en-US" sz="1150" i="1" dirty="0">
                <a:solidFill>
                  <a:srgbClr val="1E293B"/>
                </a:solidFill>
                <a:latin typeface="Cambria" pitchFamily="34" charset="0"/>
                <a:ea typeface="Cambria" pitchFamily="34" charset="-122"/>
                <a:cs typeface="Cambria" pitchFamily="34" charset="-120"/>
              </a:rPr>
              <a:t>Would she ever forgive him? He had nothing left to offer.</a:t>
            </a:r>
            <a:endParaRPr lang="en-US" sz="1150" dirty="0"/>
          </a:p>
        </p:txBody>
      </p:sp>
      <p:sp>
        <p:nvSpPr>
          <p:cNvPr id="19" name="Text 16"/>
          <p:cNvSpPr/>
          <p:nvPr/>
        </p:nvSpPr>
        <p:spPr>
          <a:xfrm>
            <a:off x="3456432" y="4133088"/>
            <a:ext cx="5047488" cy="786384"/>
          </a:xfrm>
          <a:prstGeom prst="rect">
            <a:avLst/>
          </a:prstGeom>
          <a:noFill/>
          <a:ln/>
        </p:spPr>
        <p:txBody>
          <a:bodyPr wrap="square" rtlCol="0" anchor="ctr"/>
          <a:lstStyle/>
          <a:p>
            <a:pPr indent="0" marL="0">
              <a:buNone/>
            </a:pPr>
            <a:r>
              <a:rPr lang="en-US" sz="1100" dirty="0">
                <a:solidFill>
                  <a:srgbClr val="1E293B"/>
                </a:solidFill>
                <a:latin typeface="Calibri" pitchFamily="34" charset="0"/>
                <a:ea typeface="Calibri" pitchFamily="34" charset="-122"/>
                <a:cs typeface="Calibri" pitchFamily="34" charset="-120"/>
              </a:rPr>
              <a:t>No quotation marks + no reporting verb. The question is the character's syntax, but it appears in the narrator's third-person prose. Both narrator and character are present simultaneously.</a:t>
            </a:r>
            <a:endParaRPr lang="en-US" sz="11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Free Indirect Discourse in an Extended Passage: Identifying the Blend</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In literary fiction, FID rarely appears in isolation — it blends with reported thought, direct speech, and behaviorist narration. Mark where the blend occurs and what it does.</a:t>
            </a:r>
            <a:endParaRPr lang="en-US" sz="1400" dirty="0"/>
          </a:p>
        </p:txBody>
      </p:sp>
      <p:sp>
        <p:nvSpPr>
          <p:cNvPr id="5" name="Shape 3"/>
          <p:cNvSpPr/>
          <p:nvPr/>
        </p:nvSpPr>
        <p:spPr>
          <a:xfrm>
            <a:off x="457200" y="1444752"/>
            <a:ext cx="4663440" cy="3566160"/>
          </a:xfrm>
          <a:prstGeom prst="roundRect">
            <a:avLst>
              <a:gd name="adj" fmla="val 2051"/>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21792" y="1536192"/>
            <a:ext cx="4334256"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ANNOTATE: MARK FID SENTENCES</a:t>
            </a:r>
            <a:endParaRPr lang="en-US" sz="1000" dirty="0"/>
          </a:p>
        </p:txBody>
      </p:sp>
      <p:sp>
        <p:nvSpPr>
          <p:cNvPr id="7" name="Text 5"/>
          <p:cNvSpPr/>
          <p:nvPr/>
        </p:nvSpPr>
        <p:spPr>
          <a:xfrm>
            <a:off x="640080" y="1792224"/>
            <a:ext cx="4297680" cy="3108960"/>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[1] She arrived at the party late, which she had not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intended. [2] The room was louder than she expected.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[3] She recognized almost no one, which was strange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because she had been coming to these parties for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twenty years. [4] Had the whole city changed, or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just this room? [5] Sarah crossed to the bar.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[6] The bartender looked about seventeen. [7] That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couldn't be right. [8] 'What can I get you?' he said.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[9] She ordered something she didn't want.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[10] She was getting old. [11] Not that she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minded. [12] She had always known it would happen.</a:t>
            </a:r>
            <a:endParaRPr lang="en-US" sz="1150" dirty="0"/>
          </a:p>
        </p:txBody>
      </p:sp>
      <p:sp>
        <p:nvSpPr>
          <p:cNvPr id="8" name="Shape 6"/>
          <p:cNvSpPr/>
          <p:nvPr/>
        </p:nvSpPr>
        <p:spPr>
          <a:xfrm>
            <a:off x="5266944" y="1444752"/>
            <a:ext cx="3419856" cy="3566160"/>
          </a:xfrm>
          <a:prstGeom prst="roundRect">
            <a:avLst>
              <a:gd name="adj" fmla="val 2139"/>
            </a:avLst>
          </a:prstGeom>
          <a:solidFill>
            <a:srgbClr val="F5F7FA"/>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431536" y="1517904"/>
            <a:ext cx="3090672" cy="256032"/>
          </a:xfrm>
          <a:prstGeom prst="rect">
            <a:avLst/>
          </a:prstGeom>
          <a:noFill/>
          <a:ln/>
        </p:spPr>
        <p:txBody>
          <a:bodyPr wrap="square" rtlCol="0" anchor="ctr"/>
          <a:lstStyle/>
          <a:p>
            <a:pPr indent="0" marL="0">
              <a:buNone/>
            </a:pPr>
            <a:r>
              <a:rPr lang="en-US" sz="1150" b="1" dirty="0">
                <a:solidFill>
                  <a:srgbClr val="151C2E"/>
                </a:solidFill>
                <a:latin typeface="Calibri" pitchFamily="34" charset="0"/>
                <a:ea typeface="Calibri" pitchFamily="34" charset="-122"/>
                <a:cs typeface="Calibri" pitchFamily="34" charset="-120"/>
              </a:rPr>
              <a:t>Annotation key:</a:t>
            </a:r>
            <a:endParaRPr lang="en-US" sz="1150" dirty="0"/>
          </a:p>
        </p:txBody>
      </p:sp>
      <p:sp>
        <p:nvSpPr>
          <p:cNvPr id="10" name="Shape 8"/>
          <p:cNvSpPr/>
          <p:nvPr/>
        </p:nvSpPr>
        <p:spPr>
          <a:xfrm>
            <a:off x="5431536" y="1865376"/>
            <a:ext cx="3090672" cy="548640"/>
          </a:xfrm>
          <a:prstGeom prst="roundRect">
            <a:avLst>
              <a:gd name="adj" fmla="val 13333"/>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5559552" y="1901952"/>
            <a:ext cx="2834640" cy="475488"/>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[1–3]: L2–L3: Behaviorist + reported perception. Narrator's frame throughout. 'Which she had not intended' — L3, narrator-mediated.</a:t>
            </a:r>
            <a:endParaRPr lang="en-US" sz="900" dirty="0"/>
          </a:p>
        </p:txBody>
      </p:sp>
      <p:sp>
        <p:nvSpPr>
          <p:cNvPr id="12" name="Shape 10"/>
          <p:cNvSpPr/>
          <p:nvPr/>
        </p:nvSpPr>
        <p:spPr>
          <a:xfrm>
            <a:off x="5431536" y="2487168"/>
            <a:ext cx="3090672" cy="548640"/>
          </a:xfrm>
          <a:prstGeom prst="roundRect">
            <a:avLst>
              <a:gd name="adj" fmla="val 13333"/>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5559552" y="2523744"/>
            <a:ext cx="2834640" cy="475488"/>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[4]: L4 FID: 'Had the whole city changed, or just this room?' — interrogative, no reporting verb. Sarah's thought in Sarah's syntax.</a:t>
            </a:r>
            <a:endParaRPr lang="en-US" sz="900" dirty="0"/>
          </a:p>
        </p:txBody>
      </p:sp>
      <p:sp>
        <p:nvSpPr>
          <p:cNvPr id="14" name="Shape 12"/>
          <p:cNvSpPr/>
          <p:nvPr/>
        </p:nvSpPr>
        <p:spPr>
          <a:xfrm>
            <a:off x="5431536" y="3108960"/>
            <a:ext cx="3090672" cy="548640"/>
          </a:xfrm>
          <a:prstGeom prst="roundRect">
            <a:avLst>
              <a:gd name="adj" fmla="val 13333"/>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5559552" y="3145536"/>
            <a:ext cx="2834640" cy="475488"/>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[5–6]: L2: Back to outside. '[7] couldn't' — FID again: no reporting verb. Sarah's assessment of the bartender.</a:t>
            </a:r>
            <a:endParaRPr lang="en-US" sz="900" dirty="0"/>
          </a:p>
        </p:txBody>
      </p:sp>
      <p:sp>
        <p:nvSpPr>
          <p:cNvPr id="16" name="Shape 14"/>
          <p:cNvSpPr/>
          <p:nvPr/>
        </p:nvSpPr>
        <p:spPr>
          <a:xfrm>
            <a:off x="5431536" y="3730752"/>
            <a:ext cx="3090672" cy="548640"/>
          </a:xfrm>
          <a:prstGeom prst="roundRect">
            <a:avLst>
              <a:gd name="adj" fmla="val 13333"/>
            </a:avLst>
          </a:prstGeom>
          <a:solidFill>
            <a:srgbClr val="F5F3F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7" name="Text 15"/>
          <p:cNvSpPr/>
          <p:nvPr/>
        </p:nvSpPr>
        <p:spPr>
          <a:xfrm>
            <a:off x="5559552" y="3767328"/>
            <a:ext cx="2834640" cy="475488"/>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[8]: Direct speech — the only voice that isn't Sarah's or the narrator's.</a:t>
            </a:r>
            <a:endParaRPr lang="en-US" sz="900" dirty="0"/>
          </a:p>
        </p:txBody>
      </p:sp>
      <p:sp>
        <p:nvSpPr>
          <p:cNvPr id="18" name="Shape 16"/>
          <p:cNvSpPr/>
          <p:nvPr/>
        </p:nvSpPr>
        <p:spPr>
          <a:xfrm>
            <a:off x="5431536" y="4352544"/>
            <a:ext cx="3090672" cy="548640"/>
          </a:xfrm>
          <a:prstGeom prst="roundRect">
            <a:avLst>
              <a:gd name="adj" fmla="val 13333"/>
            </a:avLst>
          </a:prstGeom>
          <a:solidFill>
            <a:srgbClr val="FEF3C7"/>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559552" y="4389120"/>
            <a:ext cx="2834640" cy="475488"/>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[9]: L2: External. '[10] She was getting old' — FID or L3? No reporting verb → FID. '[11–12]' — FID sustained through three sentences. 'Not that she minded' is Sarah's characteristic understatement, rendered in her register.</a:t>
            </a:r>
            <a:endParaRPr lang="en-US"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Why Free Indirect Discourse Matters Analytically: The Question It Opens</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FID creates a 'double voice' — both the narrator and the character are simultaneously present in the prose. The analytical question this generates: what is each voice doing?</a:t>
            </a:r>
            <a:endParaRPr lang="en-US" sz="1400" dirty="0"/>
          </a:p>
        </p:txBody>
      </p:sp>
      <p:sp>
        <p:nvSpPr>
          <p:cNvPr id="5" name="Shape 3"/>
          <p:cNvSpPr/>
          <p:nvPr/>
        </p:nvSpPr>
        <p:spPr>
          <a:xfrm>
            <a:off x="457200" y="1481328"/>
            <a:ext cx="8229600" cy="1115568"/>
          </a:xfrm>
          <a:prstGeom prst="roundRect">
            <a:avLst>
              <a:gd name="adj" fmla="val 6557"/>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786384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FID can align narrator and character — or ironize the character through the alignment</a:t>
            </a:r>
            <a:endParaRPr lang="en-US" sz="1200" dirty="0"/>
          </a:p>
        </p:txBody>
      </p:sp>
      <p:sp>
        <p:nvSpPr>
          <p:cNvPr id="7" name="Text 5"/>
          <p:cNvSpPr/>
          <p:nvPr/>
        </p:nvSpPr>
        <p:spPr>
          <a:xfrm>
            <a:off x="640080" y="1883664"/>
            <a:ext cx="4846320" cy="658368"/>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When the narrator adopts a character's register without any ironic framing, the reader is invited to share the character's perspective. When the context surrounding the FID suggests the character is wrong, the narrator's adoption of the character's language becomes ironic — the character is being given enough rope.</a:t>
            </a:r>
            <a:endParaRPr lang="en-US" sz="1050" dirty="0"/>
          </a:p>
        </p:txBody>
      </p:sp>
      <p:sp>
        <p:nvSpPr>
          <p:cNvPr id="8" name="Shape 6"/>
          <p:cNvSpPr/>
          <p:nvPr/>
        </p:nvSpPr>
        <p:spPr>
          <a:xfrm>
            <a:off x="5559552" y="1554480"/>
            <a:ext cx="2944368" cy="969264"/>
          </a:xfrm>
          <a:prstGeom prst="roundRect">
            <a:avLst>
              <a:gd name="adj" fmla="val 7547"/>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705856" y="1591056"/>
            <a:ext cx="2651760" cy="89611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Jane Austen's 'It is a truth universally acknowledged...' is FID irony at the level of the opening sentence — the narrator is adopting the language of a social consensus while simultaneously exposing it as absurd.</a:t>
            </a:r>
            <a:endParaRPr lang="en-US" sz="950" dirty="0"/>
          </a:p>
        </p:txBody>
      </p:sp>
      <p:sp>
        <p:nvSpPr>
          <p:cNvPr id="10" name="Shape 8"/>
          <p:cNvSpPr/>
          <p:nvPr/>
        </p:nvSpPr>
        <p:spPr>
          <a:xfrm>
            <a:off x="457200" y="2688336"/>
            <a:ext cx="8229600" cy="1115568"/>
          </a:xfrm>
          <a:prstGeom prst="roundRect">
            <a:avLst>
              <a:gd name="adj" fmla="val 6557"/>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761488"/>
            <a:ext cx="786384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FID reveals what a character cannot say directly</a:t>
            </a:r>
            <a:endParaRPr lang="en-US" sz="1200" dirty="0"/>
          </a:p>
        </p:txBody>
      </p:sp>
      <p:sp>
        <p:nvSpPr>
          <p:cNvPr id="12" name="Text 10"/>
          <p:cNvSpPr/>
          <p:nvPr/>
        </p:nvSpPr>
        <p:spPr>
          <a:xfrm>
            <a:off x="640080" y="3090672"/>
            <a:ext cx="4846320" cy="658368"/>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Characters who cannot name their own feelings, desires, or fears will often express them through the logic and syntax of their thought rather than its content. FID makes this visible — the register, the rhythm, the word choice of the character's thought in the narrator's prose reveals the character's actual emotional position.</a:t>
            </a:r>
            <a:endParaRPr lang="en-US" sz="1050" dirty="0"/>
          </a:p>
        </p:txBody>
      </p:sp>
      <p:sp>
        <p:nvSpPr>
          <p:cNvPr id="13" name="Shape 11"/>
          <p:cNvSpPr/>
          <p:nvPr/>
        </p:nvSpPr>
        <p:spPr>
          <a:xfrm>
            <a:off x="5559552" y="2761488"/>
            <a:ext cx="2944368" cy="969264"/>
          </a:xfrm>
          <a:prstGeom prst="roundRect">
            <a:avLst>
              <a:gd name="adj" fmla="val 7547"/>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705856" y="2798064"/>
            <a:ext cx="2651760" cy="89611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A character whose FID thought is rendered in short, fragmented sentences during a description of calm is registering anxiety the narrative has not named directly. The syntax is the characterization.</a:t>
            </a:r>
            <a:endParaRPr lang="en-US" sz="950" dirty="0"/>
          </a:p>
        </p:txBody>
      </p:sp>
      <p:sp>
        <p:nvSpPr>
          <p:cNvPr id="15" name="Shape 13"/>
          <p:cNvSpPr/>
          <p:nvPr/>
        </p:nvSpPr>
        <p:spPr>
          <a:xfrm>
            <a:off x="457200" y="3895344"/>
            <a:ext cx="8229600" cy="1115568"/>
          </a:xfrm>
          <a:prstGeom prst="roundRect">
            <a:avLst>
              <a:gd name="adj" fmla="val 6557"/>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3968496"/>
            <a:ext cx="786384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FID makes the reader responsible for evaluating the character's thought</a:t>
            </a:r>
            <a:endParaRPr lang="en-US" sz="1200" dirty="0"/>
          </a:p>
        </p:txBody>
      </p:sp>
      <p:sp>
        <p:nvSpPr>
          <p:cNvPr id="17" name="Text 15"/>
          <p:cNvSpPr/>
          <p:nvPr/>
        </p:nvSpPr>
        <p:spPr>
          <a:xfrm>
            <a:off x="640080" y="4297680"/>
            <a:ext cx="4846320" cy="658368"/>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When the narrator reports thought ('she thought X'), the narrator's presence as mediator protects the reader from having to evaluate X directly. FID removes that protection — the reader receives the thought as if unmediated and must decide what to do with it without a narrator's guidance.</a:t>
            </a:r>
            <a:endParaRPr lang="en-US" sz="1050" dirty="0"/>
          </a:p>
        </p:txBody>
      </p:sp>
      <p:sp>
        <p:nvSpPr>
          <p:cNvPr id="18" name="Shape 16"/>
          <p:cNvSpPr/>
          <p:nvPr/>
        </p:nvSpPr>
        <p:spPr>
          <a:xfrm>
            <a:off x="5559552" y="3968496"/>
            <a:ext cx="2944368" cy="969264"/>
          </a:xfrm>
          <a:prstGeom prst="roundRect">
            <a:avLst>
              <a:gd name="adj" fmla="val 7547"/>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705856" y="4005072"/>
            <a:ext cx="2651760" cy="89611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This is why FID is associated with ambiguity in literary fiction: 'She was getting old. Not that she minded.' The reader must decide: is this genuine acceptance, or performance of acceptance? The narrator has left the room.</a:t>
            </a:r>
            <a:endParaRPr lang="en-US" sz="9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Writing About FID: The Analytical Sentence Frame</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Once you have identified FID in a passage, the analysis requires three moves. The sentence frame makes each move explicit.</a:t>
            </a:r>
            <a:endParaRPr lang="en-US" sz="1400" dirty="0"/>
          </a:p>
        </p:txBody>
      </p:sp>
      <p:sp>
        <p:nvSpPr>
          <p:cNvPr id="5" name="Shape 3"/>
          <p:cNvSpPr/>
          <p:nvPr/>
        </p:nvSpPr>
        <p:spPr>
          <a:xfrm>
            <a:off x="457200" y="1389888"/>
            <a:ext cx="8229600" cy="749808"/>
          </a:xfrm>
          <a:prstGeom prst="roundRect">
            <a:avLst>
              <a:gd name="adj" fmla="val 9756"/>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63040"/>
            <a:ext cx="7863840" cy="621792"/>
          </a:xfrm>
          <a:prstGeom prst="rect">
            <a:avLst/>
          </a:prstGeom>
          <a:noFill/>
          <a:ln/>
        </p:spPr>
        <p:txBody>
          <a:bodyPr wrap="square" rtlCol="0" anchor="ctr"/>
          <a:lstStyle/>
          <a:p>
            <a:pPr indent="0" marL="0">
              <a:buNone/>
            </a:pPr>
            <a:r>
              <a:rPr lang="en-US" sz="1250" i="1" dirty="0">
                <a:solidFill>
                  <a:srgbClr val="FFFFFF"/>
                </a:solidFill>
                <a:latin typeface="Cambria" pitchFamily="34" charset="0"/>
                <a:ea typeface="Cambria" pitchFamily="34" charset="-122"/>
                <a:cs typeface="Cambria" pitchFamily="34" charset="-120"/>
              </a:rPr>
              <a:t>Frame: "The [free indirect discourse / absence of a reporting verb] at [location] adopts [character name]'s [register / syntax / diction], which [effect on reader's access to character's interiority] — [what this reveals about the character or the narrator's relationship to the character]."
</a:t>
            </a:r>
            <a:endParaRPr lang="en-US" sz="1250" dirty="0"/>
          </a:p>
        </p:txBody>
      </p:sp>
      <p:sp>
        <p:nvSpPr>
          <p:cNvPr id="7" name="Shape 5"/>
          <p:cNvSpPr/>
          <p:nvPr/>
        </p:nvSpPr>
        <p:spPr>
          <a:xfrm>
            <a:off x="457200" y="2231136"/>
            <a:ext cx="8229600" cy="859536"/>
          </a:xfrm>
          <a:prstGeom prst="roundRect">
            <a:avLst>
              <a:gd name="adj" fmla="val 8511"/>
            </a:avLst>
          </a:prstGeom>
          <a:solidFill>
            <a:srgbClr val="FDF0E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304288"/>
            <a:ext cx="2286000" cy="292608"/>
          </a:xfrm>
          <a:prstGeom prst="rect">
            <a:avLst/>
          </a:prstGeom>
          <a:noFill/>
          <a:ln/>
        </p:spPr>
        <p:txBody>
          <a:bodyPr wrap="square" rtlCol="0" anchor="ctr"/>
          <a:lstStyle/>
          <a:p>
            <a:pPr indent="0" marL="0">
              <a:buNone/>
            </a:pPr>
            <a:r>
              <a:rPr lang="en-US" sz="1150" b="1" dirty="0">
                <a:solidFill>
                  <a:srgbClr val="A71F17"/>
                </a:solidFill>
                <a:latin typeface="Calibri" pitchFamily="34" charset="0"/>
                <a:ea typeface="Calibri" pitchFamily="34" charset="-122"/>
                <a:cs typeface="Calibri" pitchFamily="34" charset="-120"/>
              </a:rPr>
              <a:t>Weak (names FID, no analysis)</a:t>
            </a:r>
            <a:endParaRPr lang="en-US" sz="1150" dirty="0"/>
          </a:p>
        </p:txBody>
      </p:sp>
      <p:sp>
        <p:nvSpPr>
          <p:cNvPr id="9" name="Text 7"/>
          <p:cNvSpPr/>
          <p:nvPr/>
        </p:nvSpPr>
        <p:spPr>
          <a:xfrm>
            <a:off x="640080" y="2615184"/>
            <a:ext cx="7863840" cy="420624"/>
          </a:xfrm>
          <a:prstGeom prst="rect">
            <a:avLst/>
          </a:prstGeom>
          <a:noFill/>
          <a:ln/>
        </p:spPr>
        <p:txBody>
          <a:bodyPr wrap="square" rtlCol="0" anchor="ctr"/>
          <a:lstStyle/>
          <a:p>
            <a:pPr indent="0" marL="0">
              <a:buNone/>
            </a:pPr>
            <a:r>
              <a:rPr lang="en-US" sz="1000" i="1" dirty="0">
                <a:solidFill>
                  <a:srgbClr val="1E293B"/>
                </a:solidFill>
                <a:latin typeface="Cambria" pitchFamily="34" charset="0"/>
                <a:ea typeface="Cambria" pitchFamily="34" charset="-122"/>
                <a:cs typeface="Cambria" pitchFamily="34" charset="-120"/>
              </a:rPr>
              <a:t>"'The passage uses free indirect discourse in the sentence "Would she ever forgive him?" which is the character's thought presented without a reporting verb.'"</a:t>
            </a:r>
            <a:endParaRPr lang="en-US" sz="1000" dirty="0"/>
          </a:p>
        </p:txBody>
      </p:sp>
      <p:sp>
        <p:nvSpPr>
          <p:cNvPr id="10" name="Shape 8"/>
          <p:cNvSpPr/>
          <p:nvPr/>
        </p:nvSpPr>
        <p:spPr>
          <a:xfrm>
            <a:off x="457200" y="3182112"/>
            <a:ext cx="8229600" cy="859536"/>
          </a:xfrm>
          <a:prstGeom prst="roundRect">
            <a:avLst>
              <a:gd name="adj" fmla="val 8511"/>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3255264"/>
            <a:ext cx="2286000" cy="292608"/>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Developing (FID + one analytical move)</a:t>
            </a:r>
            <a:endParaRPr lang="en-US" sz="1150" dirty="0"/>
          </a:p>
        </p:txBody>
      </p:sp>
      <p:sp>
        <p:nvSpPr>
          <p:cNvPr id="12" name="Text 10"/>
          <p:cNvSpPr/>
          <p:nvPr/>
        </p:nvSpPr>
        <p:spPr>
          <a:xfrm>
            <a:off x="640080" y="3566160"/>
            <a:ext cx="7863840" cy="420624"/>
          </a:xfrm>
          <a:prstGeom prst="rect">
            <a:avLst/>
          </a:prstGeom>
          <a:noFill/>
          <a:ln/>
        </p:spPr>
        <p:txBody>
          <a:bodyPr wrap="square" rtlCol="0" anchor="ctr"/>
          <a:lstStyle/>
          <a:p>
            <a:pPr indent="0" marL="0">
              <a:buNone/>
            </a:pPr>
            <a:r>
              <a:rPr lang="en-US" sz="1000" i="1" dirty="0">
                <a:solidFill>
                  <a:srgbClr val="1E293B"/>
                </a:solidFill>
                <a:latin typeface="Cambria" pitchFamily="34" charset="0"/>
                <a:ea typeface="Cambria" pitchFamily="34" charset="-122"/>
                <a:cs typeface="Cambria" pitchFamily="34" charset="-120"/>
              </a:rPr>
              <a:t>"'The free indirect discourse in "Would she ever forgive him?" adopts the character's interrogative syntax without a narrator's frame, placing the reader inside his uncertainty rather than having it reported.'"</a:t>
            </a:r>
            <a:endParaRPr lang="en-US" sz="1000" dirty="0"/>
          </a:p>
        </p:txBody>
      </p:sp>
      <p:sp>
        <p:nvSpPr>
          <p:cNvPr id="13" name="Shape 11"/>
          <p:cNvSpPr/>
          <p:nvPr/>
        </p:nvSpPr>
        <p:spPr>
          <a:xfrm>
            <a:off x="457200" y="4133088"/>
            <a:ext cx="8229600" cy="859536"/>
          </a:xfrm>
          <a:prstGeom prst="roundRect">
            <a:avLst>
              <a:gd name="adj" fmla="val 8511"/>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40080" y="4206240"/>
            <a:ext cx="2286000" cy="292608"/>
          </a:xfrm>
          <a:prstGeom prst="rect">
            <a:avLst/>
          </a:prstGeom>
          <a:noFill/>
          <a:ln/>
        </p:spPr>
        <p:txBody>
          <a:bodyPr wrap="square" rtlCol="0" anchor="ctr"/>
          <a:lstStyle/>
          <a:p>
            <a:pPr indent="0" marL="0">
              <a:buNone/>
            </a:pPr>
            <a:r>
              <a:rPr lang="en-US" sz="1150" b="1" dirty="0">
                <a:solidFill>
                  <a:srgbClr val="0D6F66"/>
                </a:solidFill>
                <a:latin typeface="Calibri" pitchFamily="34" charset="0"/>
                <a:ea typeface="Calibri" pitchFamily="34" charset="-122"/>
                <a:cs typeface="Calibri" pitchFamily="34" charset="-120"/>
              </a:rPr>
              <a:t>Strong (FID + register + analytical consequence)</a:t>
            </a:r>
            <a:endParaRPr lang="en-US" sz="1150" dirty="0"/>
          </a:p>
        </p:txBody>
      </p:sp>
      <p:sp>
        <p:nvSpPr>
          <p:cNvPr id="15" name="Text 13"/>
          <p:cNvSpPr/>
          <p:nvPr/>
        </p:nvSpPr>
        <p:spPr>
          <a:xfrm>
            <a:off x="640080" y="4517136"/>
            <a:ext cx="7863840" cy="420624"/>
          </a:xfrm>
          <a:prstGeom prst="rect">
            <a:avLst/>
          </a:prstGeom>
          <a:noFill/>
          <a:ln/>
        </p:spPr>
        <p:txBody>
          <a:bodyPr wrap="square" rtlCol="0" anchor="ctr"/>
          <a:lstStyle/>
          <a:p>
            <a:pPr indent="0" marL="0">
              <a:buNone/>
            </a:pPr>
            <a:r>
              <a:rPr lang="en-US" sz="1000" i="1" dirty="0">
                <a:solidFill>
                  <a:srgbClr val="1E293B"/>
                </a:solidFill>
                <a:latin typeface="Cambria" pitchFamily="34" charset="0"/>
                <a:ea typeface="Cambria" pitchFamily="34" charset="-122"/>
                <a:cs typeface="Cambria" pitchFamily="34" charset="-120"/>
              </a:rPr>
              <a:t>"'The sustained free indirect discourse in lines 10–12 — "She was getting old. Not that she minded. She had always known it would happen" — adopts Sarah's characteristic understatement ("not that she minded") and presents it without a narrator's evaluative frame, which leaves the reader responsible for deciding whether this equanimity is genuine acceptance or a well-practiced self-protection. The passage makes the question unanswerable, which is its most significant analytical gesture.'"</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151C2E"/>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V</a:t>
            </a:r>
            <a:endParaRPr lang="en-US" sz="20000" dirty="0"/>
          </a:p>
        </p:txBody>
      </p:sp>
      <p:sp>
        <p:nvSpPr>
          <p:cNvPr id="3" name="Shape 1"/>
          <p:cNvSpPr/>
          <p:nvPr/>
        </p:nvSpPr>
        <p:spPr>
          <a:xfrm>
            <a:off x="-731520" y="-731520"/>
            <a:ext cx="4114800" cy="4114800"/>
          </a:xfrm>
          <a:prstGeom prst="ellipse">
            <a:avLst/>
          </a:prstGeom>
          <a:solidFill>
            <a:srgbClr val="2563A8">
              <a:alpha val="12000"/>
            </a:srgbClr>
          </a:solidFill>
          <a:ln w="12700">
            <a:solidFill>
              <a:srgbClr val="2563A8">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Prose Style as Characterization</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B8CDE8"/>
                </a:solidFill>
                <a:latin typeface="Calibri" pitchFamily="34" charset="0"/>
                <a:ea typeface="Calibri" pitchFamily="34" charset="-122"/>
                <a:cs typeface="Calibri" pitchFamily="34" charset="-120"/>
              </a:rPr>
              <a:t>How sentence rhythm, syntax, and diction reveal character without stating it</a:t>
            </a:r>
            <a:endParaRPr lang="en-US" sz="1650" dirty="0"/>
          </a:p>
        </p:txBody>
      </p:sp>
      <p:sp>
        <p:nvSpPr>
          <p:cNvPr id="6" name="Shape 4"/>
          <p:cNvSpPr/>
          <p:nvPr/>
        </p:nvSpPr>
        <p:spPr>
          <a:xfrm>
            <a:off x="594360" y="4517136"/>
            <a:ext cx="182880" cy="182880"/>
          </a:xfrm>
          <a:prstGeom prst="ellipse">
            <a:avLst/>
          </a:prstGeom>
          <a:solidFill>
            <a:srgbClr val="2563A8"/>
          </a:solidFill>
          <a:ln w="12700">
            <a:solidFill>
              <a:srgbClr val="2563A8"/>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Prose Style Carries Characterization: The Three Mechanisms</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In AP Lit prose analysis, the style of the narration is characterization — not decoration. A narrator's sentences reveal the narrator's consciousness as directly as what the narrator says.</a:t>
            </a:r>
            <a:endParaRPr lang="en-US" sz="1400" dirty="0"/>
          </a:p>
        </p:txBody>
      </p:sp>
      <p:sp>
        <p:nvSpPr>
          <p:cNvPr id="5" name="Shape 3"/>
          <p:cNvSpPr/>
          <p:nvPr/>
        </p:nvSpPr>
        <p:spPr>
          <a:xfrm>
            <a:off x="457200" y="1481328"/>
            <a:ext cx="8229600" cy="1133856"/>
          </a:xfrm>
          <a:prstGeom prst="roundRect">
            <a:avLst>
              <a:gd name="adj" fmla="val 6452"/>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786384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Sentence rhythm and complexity</a:t>
            </a:r>
            <a:endParaRPr lang="en-US" sz="1200" dirty="0"/>
          </a:p>
        </p:txBody>
      </p:sp>
      <p:sp>
        <p:nvSpPr>
          <p:cNvPr id="7" name="Text 5"/>
          <p:cNvSpPr/>
          <p:nvPr/>
        </p:nvSpPr>
        <p:spPr>
          <a:xfrm>
            <a:off x="640080" y="1883664"/>
            <a:ext cx="5029200" cy="658368"/>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Long, subordinated, clause-heavy sentences with multiple qualifications characterize a narrator who is in the habit of hedging, or who cannot let a simple observation stand without complicating it. Short, declarative sentences characterize a narrator who presents the world in stark, unmediated terms — or who is in shock, or who is lying by omission.</a:t>
            </a:r>
            <a:endParaRPr lang="en-US" sz="1050" dirty="0"/>
          </a:p>
        </p:txBody>
      </p:sp>
      <p:sp>
        <p:nvSpPr>
          <p:cNvPr id="8" name="Shape 6"/>
          <p:cNvSpPr/>
          <p:nvPr/>
        </p:nvSpPr>
        <p:spPr>
          <a:xfrm>
            <a:off x="5742432" y="1554480"/>
            <a:ext cx="2761488" cy="969264"/>
          </a:xfrm>
          <a:prstGeom prst="roundRect">
            <a:avLst>
              <a:gd name="adj" fmla="val 7547"/>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888736" y="1591056"/>
            <a:ext cx="2468880" cy="896112"/>
          </a:xfrm>
          <a:prstGeom prst="rect">
            <a:avLst/>
          </a:prstGeom>
          <a:noFill/>
          <a:ln/>
        </p:spPr>
        <p:txBody>
          <a:bodyPr wrap="square" rtlCol="0" anchor="ctr"/>
          <a:lstStyle/>
          <a:p>
            <a:pPr indent="0" marL="0">
              <a:buNone/>
            </a:pPr>
            <a:r>
              <a:rPr lang="en-US" sz="950" i="1" dirty="0">
                <a:solidFill>
                  <a:srgbClr val="B8CDE8"/>
                </a:solidFill>
                <a:latin typeface="Calibri" pitchFamily="34" charset="0"/>
                <a:ea typeface="Calibri" pitchFamily="34" charset="-122"/>
                <a:cs typeface="Calibri" pitchFamily="34" charset="-120"/>
              </a:rPr>
              <a:t>Analytical Q: Counterfactual: what would this character's consciousness sound like if the same events were described in the opposite syntactic register?</a:t>
            </a:r>
            <a:endParaRPr lang="en-US" sz="950" dirty="0"/>
          </a:p>
        </p:txBody>
      </p:sp>
      <p:sp>
        <p:nvSpPr>
          <p:cNvPr id="10" name="Shape 8"/>
          <p:cNvSpPr/>
          <p:nvPr/>
        </p:nvSpPr>
        <p:spPr>
          <a:xfrm>
            <a:off x="457200" y="2706624"/>
            <a:ext cx="8229600" cy="1133856"/>
          </a:xfrm>
          <a:prstGeom prst="roundRect">
            <a:avLst>
              <a:gd name="adj" fmla="val 6452"/>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779776"/>
            <a:ext cx="786384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Diction register</a:t>
            </a:r>
            <a:endParaRPr lang="en-US" sz="1200" dirty="0"/>
          </a:p>
        </p:txBody>
      </p:sp>
      <p:sp>
        <p:nvSpPr>
          <p:cNvPr id="12" name="Text 10"/>
          <p:cNvSpPr/>
          <p:nvPr/>
        </p:nvSpPr>
        <p:spPr>
          <a:xfrm>
            <a:off x="640080" y="3108960"/>
            <a:ext cx="5029200" cy="658368"/>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A narrator whose diction is formal and elevated when describing their own actions but colloquial when describing others reveals an evaluative hierarchy through the language itself. A narrator who uses precise technical vocabulary about one domain (money, law, medicine) and vague emotional language about everything else is characterizing their own investments and evasions.</a:t>
            </a:r>
            <a:endParaRPr lang="en-US" sz="1050" dirty="0"/>
          </a:p>
        </p:txBody>
      </p:sp>
      <p:sp>
        <p:nvSpPr>
          <p:cNvPr id="13" name="Shape 11"/>
          <p:cNvSpPr/>
          <p:nvPr/>
        </p:nvSpPr>
        <p:spPr>
          <a:xfrm>
            <a:off x="5742432" y="2779776"/>
            <a:ext cx="2761488" cy="969264"/>
          </a:xfrm>
          <a:prstGeom prst="roundRect">
            <a:avLst>
              <a:gd name="adj" fmla="val 7547"/>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888736" y="2816352"/>
            <a:ext cx="2468880" cy="896112"/>
          </a:xfrm>
          <a:prstGeom prst="rect">
            <a:avLst/>
          </a:prstGeom>
          <a:noFill/>
          <a:ln/>
        </p:spPr>
        <p:txBody>
          <a:bodyPr wrap="square" rtlCol="0" anchor="ctr"/>
          <a:lstStyle/>
          <a:p>
            <a:pPr indent="0" marL="0">
              <a:buNone/>
            </a:pPr>
            <a:r>
              <a:rPr lang="en-US" sz="950" i="1" dirty="0">
                <a:solidFill>
                  <a:srgbClr val="B8CDE8"/>
                </a:solidFill>
                <a:latin typeface="Calibri" pitchFamily="34" charset="0"/>
                <a:ea typeface="Calibri" pitchFamily="34" charset="-122"/>
                <a:cs typeface="Calibri" pitchFamily="34" charset="-120"/>
              </a:rPr>
              <a:t>Analytical Q: What does this narrator have the vocabulary for? What do they describe imprecisely, and why?</a:t>
            </a:r>
            <a:endParaRPr lang="en-US" sz="950" dirty="0"/>
          </a:p>
        </p:txBody>
      </p:sp>
      <p:sp>
        <p:nvSpPr>
          <p:cNvPr id="15" name="Shape 13"/>
          <p:cNvSpPr/>
          <p:nvPr/>
        </p:nvSpPr>
        <p:spPr>
          <a:xfrm>
            <a:off x="457200" y="3931920"/>
            <a:ext cx="8229600" cy="1133856"/>
          </a:xfrm>
          <a:prstGeom prst="roundRect">
            <a:avLst>
              <a:gd name="adj" fmla="val 6452"/>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005072"/>
            <a:ext cx="786384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What the narrator notices</a:t>
            </a:r>
            <a:endParaRPr lang="en-US" sz="1200" dirty="0"/>
          </a:p>
        </p:txBody>
      </p:sp>
      <p:sp>
        <p:nvSpPr>
          <p:cNvPr id="17" name="Text 15"/>
          <p:cNvSpPr/>
          <p:nvPr/>
        </p:nvSpPr>
        <p:spPr>
          <a:xfrm>
            <a:off x="640080" y="4334256"/>
            <a:ext cx="5029200" cy="658368"/>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The selection of detail is characterization. A narrator who notices the cost of everything, the exits in every room, the number of children in every crowd — each selective pattern is a diagnostic of the narrator's preoccupations, anxieties, and values. The world the narrator renders is the world as filtered through their specific consciousness.</a:t>
            </a:r>
            <a:endParaRPr lang="en-US" sz="1050" dirty="0"/>
          </a:p>
        </p:txBody>
      </p:sp>
      <p:sp>
        <p:nvSpPr>
          <p:cNvPr id="18" name="Shape 16"/>
          <p:cNvSpPr/>
          <p:nvPr/>
        </p:nvSpPr>
        <p:spPr>
          <a:xfrm>
            <a:off x="5742432" y="4005072"/>
            <a:ext cx="2761488" cy="969264"/>
          </a:xfrm>
          <a:prstGeom prst="roundRect">
            <a:avLst>
              <a:gd name="adj" fmla="val 7547"/>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888736" y="4041648"/>
            <a:ext cx="2468880" cy="896112"/>
          </a:xfrm>
          <a:prstGeom prst="rect">
            <a:avLst/>
          </a:prstGeom>
          <a:noFill/>
          <a:ln/>
        </p:spPr>
        <p:txBody>
          <a:bodyPr wrap="square" rtlCol="0" anchor="ctr"/>
          <a:lstStyle/>
          <a:p>
            <a:pPr indent="0" marL="0">
              <a:buNone/>
            </a:pPr>
            <a:r>
              <a:rPr lang="en-US" sz="950" i="1" dirty="0">
                <a:solidFill>
                  <a:srgbClr val="B8CDE8"/>
                </a:solidFill>
                <a:latin typeface="Calibri" pitchFamily="34" charset="0"/>
                <a:ea typeface="Calibri" pitchFamily="34" charset="-122"/>
                <a:cs typeface="Calibri" pitchFamily="34" charset="-120"/>
              </a:rPr>
              <a:t>Analytical Q: What would a different consciousness notice that this narrator ignores? What does the pattern of attention reveal?</a:t>
            </a:r>
            <a:endParaRPr lang="en-US" sz="95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Passage Comparison: The Same Scene — Three Narrator Voices</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Same event. Same information available. Three different narrative constructions. What changes analytically?</a:t>
            </a:r>
            <a:endParaRPr lang="en-US" sz="1400" dirty="0"/>
          </a:p>
        </p:txBody>
      </p:sp>
      <p:sp>
        <p:nvSpPr>
          <p:cNvPr id="5" name="Shape 3"/>
          <p:cNvSpPr/>
          <p:nvPr/>
        </p:nvSpPr>
        <p:spPr>
          <a:xfrm>
            <a:off x="457200" y="1353312"/>
            <a:ext cx="2651760" cy="3621024"/>
          </a:xfrm>
          <a:prstGeom prst="roundRect">
            <a:avLst>
              <a:gd name="adj" fmla="val 2759"/>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21792" y="1444752"/>
            <a:ext cx="2322576"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OBJECTIVE NARRATOR</a:t>
            </a:r>
            <a:endParaRPr lang="en-US" sz="1000" dirty="0"/>
          </a:p>
        </p:txBody>
      </p:sp>
      <p:sp>
        <p:nvSpPr>
          <p:cNvPr id="7" name="Text 5"/>
          <p:cNvSpPr/>
          <p:nvPr/>
        </p:nvSpPr>
        <p:spPr>
          <a:xfrm>
            <a:off x="640080" y="1700784"/>
            <a:ext cx="2286000" cy="3163824"/>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The doctor told her it was benign.</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She thanked him and left.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In the parking lot she sat in her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car for twenty minutes before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starting the engine. She called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her sister. The call lasted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fourteen seconds.</a:t>
            </a:r>
            <a:endParaRPr lang="en-US" sz="1150" dirty="0"/>
          </a:p>
        </p:txBody>
      </p:sp>
      <p:sp>
        <p:nvSpPr>
          <p:cNvPr id="8" name="Shape 6"/>
          <p:cNvSpPr/>
          <p:nvPr/>
        </p:nvSpPr>
        <p:spPr>
          <a:xfrm>
            <a:off x="3246120" y="1353312"/>
            <a:ext cx="2651760" cy="3621024"/>
          </a:xfrm>
          <a:prstGeom prst="roundRect">
            <a:avLst>
              <a:gd name="adj" fmla="val 2759"/>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3410712" y="1444752"/>
            <a:ext cx="2322576"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THIRD-LIMITED</a:t>
            </a:r>
            <a:endParaRPr lang="en-US" sz="1000" dirty="0"/>
          </a:p>
        </p:txBody>
      </p:sp>
      <p:sp>
        <p:nvSpPr>
          <p:cNvPr id="10" name="Text 8"/>
          <p:cNvSpPr/>
          <p:nvPr/>
        </p:nvSpPr>
        <p:spPr>
          <a:xfrm>
            <a:off x="3429000" y="1700784"/>
            <a:ext cx="2286000" cy="3163824"/>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Benign. The doctor said it again,</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as if she hadn't heard the first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time. She had heard the first time.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She thanked him — why did you</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thank him? — and found herself</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in the parking lot, then in her car.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She needed to call her sister.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She put the phone down after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fourteen seconds.</a:t>
            </a:r>
            <a:endParaRPr lang="en-US" sz="1150" dirty="0"/>
          </a:p>
        </p:txBody>
      </p:sp>
      <p:sp>
        <p:nvSpPr>
          <p:cNvPr id="11" name="Shape 9"/>
          <p:cNvSpPr/>
          <p:nvPr/>
        </p:nvSpPr>
        <p:spPr>
          <a:xfrm>
            <a:off x="6035040" y="1353312"/>
            <a:ext cx="2651760" cy="3621024"/>
          </a:xfrm>
          <a:prstGeom prst="roundRect">
            <a:avLst>
              <a:gd name="adj" fmla="val 2759"/>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199632" y="1444752"/>
            <a:ext cx="2322576"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FIRST-PERSON</a:t>
            </a:r>
            <a:endParaRPr lang="en-US" sz="1000" dirty="0"/>
          </a:p>
        </p:txBody>
      </p:sp>
      <p:sp>
        <p:nvSpPr>
          <p:cNvPr id="13" name="Text 11"/>
          <p:cNvSpPr/>
          <p:nvPr/>
        </p:nvSpPr>
        <p:spPr>
          <a:xfrm>
            <a:off x="6217920" y="1700784"/>
            <a:ext cx="2286000" cy="3163824"/>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Benign. I kept saying it to myself</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in the parking lot. Benign. As if</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saying it would make it feel like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something. I called my sister. I</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don't know what I wanted her to</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say. I hung up after fourteen</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seconds. I don't know why I</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remember the exact number.</a:t>
            </a:r>
            <a:endParaRPr lang="en-US" sz="115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Passage Comparison: What Each Version Opens and Closes Analytically</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The same content — a medical result, a phone call, a parking lot — produces different analytical possibilities depending on how the narrator is constructed.</a:t>
            </a:r>
            <a:endParaRPr lang="en-US" sz="1400" dirty="0"/>
          </a:p>
        </p:txBody>
      </p:sp>
      <p:sp>
        <p:nvSpPr>
          <p:cNvPr id="5" name="Shape 3"/>
          <p:cNvSpPr/>
          <p:nvPr/>
        </p:nvSpPr>
        <p:spPr>
          <a:xfrm>
            <a:off x="457200" y="1417320"/>
            <a:ext cx="8229600" cy="1170432"/>
          </a:xfrm>
          <a:prstGeom prst="roundRect">
            <a:avLst>
              <a:gd name="adj" fmla="val 6250"/>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2011680" cy="329184"/>
          </a:xfrm>
          <a:prstGeom prst="rect">
            <a:avLst/>
          </a:prstGeom>
          <a:noFill/>
          <a:ln/>
        </p:spPr>
        <p:txBody>
          <a:bodyPr wrap="square" rtlCol="0" anchor="ctr"/>
          <a:lstStyle/>
          <a:p>
            <a:pPr indent="0" marL="0">
              <a:buNone/>
            </a:pPr>
            <a:r>
              <a:rPr lang="en-US" sz="1200" b="1" dirty="0">
                <a:solidFill>
                  <a:srgbClr val="2563A8"/>
                </a:solidFill>
                <a:latin typeface="Calibri" pitchFamily="34" charset="0"/>
                <a:ea typeface="Calibri" pitchFamily="34" charset="-122"/>
                <a:cs typeface="Calibri" pitchFamily="34" charset="-120"/>
              </a:rPr>
              <a:t>Objective narrator</a:t>
            </a:r>
            <a:endParaRPr lang="en-US" sz="1200" dirty="0"/>
          </a:p>
        </p:txBody>
      </p:sp>
      <p:sp>
        <p:nvSpPr>
          <p:cNvPr id="7" name="Text 5"/>
          <p:cNvSpPr/>
          <p:nvPr/>
        </p:nvSpPr>
        <p:spPr>
          <a:xfrm>
            <a:off x="640080" y="1837944"/>
            <a:ext cx="4663440" cy="658368"/>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Opens: Analysis of the narrator's selection of detail. The 14-second call is the analytical fulcrum — why this detail? What does the brevity imply about what passed between the two sisters? The narrator's refusal to enter the car interior mirrors the character's refusal to be inside the experience.</a:t>
            </a:r>
            <a:endParaRPr lang="en-US" sz="950" dirty="0"/>
          </a:p>
        </p:txBody>
      </p:sp>
      <p:sp>
        <p:nvSpPr>
          <p:cNvPr id="8" name="Shape 6"/>
          <p:cNvSpPr/>
          <p:nvPr/>
        </p:nvSpPr>
        <p:spPr>
          <a:xfrm>
            <a:off x="5376672" y="1490472"/>
            <a:ext cx="3127248" cy="1005840"/>
          </a:xfrm>
          <a:prstGeom prst="roundRect">
            <a:avLst>
              <a:gd name="adj" fmla="val 7273"/>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5522976" y="1527048"/>
            <a:ext cx="2834640" cy="932688"/>
          </a:xfrm>
          <a:prstGeom prst="rect">
            <a:avLst/>
          </a:prstGeom>
          <a:noFill/>
          <a:ln/>
        </p:spPr>
        <p:txBody>
          <a:bodyPr wrap="square" rtlCol="0" anchor="ctr"/>
          <a:lstStyle/>
          <a:p>
            <a:pPr indent="0" marL="0">
              <a:buNone/>
            </a:pPr>
            <a:r>
              <a:rPr lang="en-US" sz="950" dirty="0">
                <a:solidFill>
                  <a:srgbClr val="B8CDE8"/>
                </a:solidFill>
                <a:latin typeface="Calibri" pitchFamily="34" charset="0"/>
                <a:ea typeface="Calibri" pitchFamily="34" charset="-122"/>
                <a:cs typeface="Calibri" pitchFamily="34" charset="-120"/>
              </a:rPr>
              <a:t>Closes: Access to interiority. We cannot analyze what she feels — only what she does. Every analytical claim must be supported by observable behavior.</a:t>
            </a:r>
            <a:endParaRPr lang="en-US" sz="950" dirty="0"/>
          </a:p>
        </p:txBody>
      </p:sp>
      <p:sp>
        <p:nvSpPr>
          <p:cNvPr id="10" name="Shape 8"/>
          <p:cNvSpPr/>
          <p:nvPr/>
        </p:nvSpPr>
        <p:spPr>
          <a:xfrm>
            <a:off x="457200" y="2679192"/>
            <a:ext cx="8229600" cy="1170432"/>
          </a:xfrm>
          <a:prstGeom prst="roundRect">
            <a:avLst>
              <a:gd name="adj" fmla="val 6250"/>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2752344"/>
            <a:ext cx="2011680" cy="329184"/>
          </a:xfrm>
          <a:prstGeom prst="rect">
            <a:avLst/>
          </a:prstGeom>
          <a:noFill/>
          <a:ln/>
        </p:spPr>
        <p:txBody>
          <a:bodyPr wrap="square" rtlCol="0" anchor="ctr"/>
          <a:lstStyle/>
          <a:p>
            <a:pPr indent="0" marL="0">
              <a:buNone/>
            </a:pPr>
            <a:r>
              <a:rPr lang="en-US" sz="1200" b="1" dirty="0">
                <a:solidFill>
                  <a:srgbClr val="B45309"/>
                </a:solidFill>
                <a:latin typeface="Calibri" pitchFamily="34" charset="0"/>
                <a:ea typeface="Calibri" pitchFamily="34" charset="-122"/>
                <a:cs typeface="Calibri" pitchFamily="34" charset="-120"/>
              </a:rPr>
              <a:t>Third-limited</a:t>
            </a:r>
            <a:endParaRPr lang="en-US" sz="1200" dirty="0"/>
          </a:p>
        </p:txBody>
      </p:sp>
      <p:sp>
        <p:nvSpPr>
          <p:cNvPr id="12" name="Text 10"/>
          <p:cNvSpPr/>
          <p:nvPr/>
        </p:nvSpPr>
        <p:spPr>
          <a:xfrm>
            <a:off x="640080" y="3099816"/>
            <a:ext cx="4663440" cy="658368"/>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Opens: Analysis of the character's consciousness directly. The parenthetical '— why did you thank him? —' is FID — the character's self-interrogation rendered in her syntax. The blurring ('found herself in the parking lot, then in her car') characterizes dissociation. '14 seconds' as precision in the middle of blur characterizes her need to hold onto measurable reality.</a:t>
            </a:r>
            <a:endParaRPr lang="en-US" sz="950" dirty="0"/>
          </a:p>
        </p:txBody>
      </p:sp>
      <p:sp>
        <p:nvSpPr>
          <p:cNvPr id="13" name="Shape 11"/>
          <p:cNvSpPr/>
          <p:nvPr/>
        </p:nvSpPr>
        <p:spPr>
          <a:xfrm>
            <a:off x="5376672" y="2752344"/>
            <a:ext cx="3127248" cy="1005840"/>
          </a:xfrm>
          <a:prstGeom prst="roundRect">
            <a:avLst>
              <a:gd name="adj" fmla="val 7273"/>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5522976" y="2788920"/>
            <a:ext cx="2834640" cy="932688"/>
          </a:xfrm>
          <a:prstGeom prst="rect">
            <a:avLst/>
          </a:prstGeom>
          <a:noFill/>
          <a:ln/>
        </p:spPr>
        <p:txBody>
          <a:bodyPr wrap="square" rtlCol="0" anchor="ctr"/>
          <a:lstStyle/>
          <a:p>
            <a:pPr indent="0" marL="0">
              <a:buNone/>
            </a:pPr>
            <a:r>
              <a:rPr lang="en-US" sz="950" dirty="0">
                <a:solidFill>
                  <a:srgbClr val="B8CDE8"/>
                </a:solidFill>
                <a:latin typeface="Calibri" pitchFamily="34" charset="0"/>
                <a:ea typeface="Calibri" pitchFamily="34" charset="-122"/>
                <a:cs typeface="Calibri" pitchFamily="34" charset="-120"/>
              </a:rPr>
              <a:t>Closes: Access to what other characters experience. The sister's 14 seconds is only Sarah's experience of that duration — we cannot know what the sister felt or said.</a:t>
            </a:r>
            <a:endParaRPr lang="en-US" sz="950" dirty="0"/>
          </a:p>
        </p:txBody>
      </p:sp>
      <p:sp>
        <p:nvSpPr>
          <p:cNvPr id="15" name="Shape 13"/>
          <p:cNvSpPr/>
          <p:nvPr/>
        </p:nvSpPr>
        <p:spPr>
          <a:xfrm>
            <a:off x="457200" y="3941064"/>
            <a:ext cx="8229600" cy="1170432"/>
          </a:xfrm>
          <a:prstGeom prst="roundRect">
            <a:avLst>
              <a:gd name="adj" fmla="val 6250"/>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40080" y="4014216"/>
            <a:ext cx="2011680" cy="329184"/>
          </a:xfrm>
          <a:prstGeom prst="rect">
            <a:avLst/>
          </a:prstGeom>
          <a:noFill/>
          <a:ln/>
        </p:spPr>
        <p:txBody>
          <a:bodyPr wrap="square" rtlCol="0" anchor="ctr"/>
          <a:lstStyle/>
          <a:p>
            <a:pPr indent="0" marL="0">
              <a:buNone/>
            </a:pPr>
            <a:r>
              <a:rPr lang="en-US" sz="1200" b="1" dirty="0">
                <a:solidFill>
                  <a:srgbClr val="0D6F66"/>
                </a:solidFill>
                <a:latin typeface="Calibri" pitchFamily="34" charset="0"/>
                <a:ea typeface="Calibri" pitchFamily="34" charset="-122"/>
                <a:cs typeface="Calibri" pitchFamily="34" charset="-120"/>
              </a:rPr>
              <a:t>First-person</a:t>
            </a:r>
            <a:endParaRPr lang="en-US" sz="1200" dirty="0"/>
          </a:p>
        </p:txBody>
      </p:sp>
      <p:sp>
        <p:nvSpPr>
          <p:cNvPr id="17" name="Text 15"/>
          <p:cNvSpPr/>
          <p:nvPr/>
        </p:nvSpPr>
        <p:spPr>
          <a:xfrm>
            <a:off x="640080" y="4361688"/>
            <a:ext cx="4663440" cy="658368"/>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Opens: Analysis of the narrator's retrospective construction. The metacommentary ('I don't know why I remember the exact number') opens onto the narrator's own interpretive process. The repetition of 'benign' as a word being tested rather than absorbed is characterization through the narrator's own analytical observation of themselves.</a:t>
            </a:r>
            <a:endParaRPr lang="en-US" sz="950" dirty="0"/>
          </a:p>
        </p:txBody>
      </p:sp>
      <p:sp>
        <p:nvSpPr>
          <p:cNvPr id="18" name="Shape 16"/>
          <p:cNvSpPr/>
          <p:nvPr/>
        </p:nvSpPr>
        <p:spPr>
          <a:xfrm>
            <a:off x="5376672" y="4014216"/>
            <a:ext cx="3127248" cy="1005840"/>
          </a:xfrm>
          <a:prstGeom prst="roundRect">
            <a:avLst>
              <a:gd name="adj" fmla="val 7273"/>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5522976" y="4050792"/>
            <a:ext cx="2834640" cy="932688"/>
          </a:xfrm>
          <a:prstGeom prst="rect">
            <a:avLst/>
          </a:prstGeom>
          <a:noFill/>
          <a:ln/>
        </p:spPr>
        <p:txBody>
          <a:bodyPr wrap="square" rtlCol="0" anchor="ctr"/>
          <a:lstStyle/>
          <a:p>
            <a:pPr indent="0" marL="0">
              <a:buNone/>
            </a:pPr>
            <a:r>
              <a:rPr lang="en-US" sz="950" dirty="0">
                <a:solidFill>
                  <a:srgbClr val="B8CDE8"/>
                </a:solidFill>
                <a:latin typeface="Calibri" pitchFamily="34" charset="0"/>
                <a:ea typeface="Calibri" pitchFamily="34" charset="-122"/>
                <a:cs typeface="Calibri" pitchFamily="34" charset="-120"/>
              </a:rPr>
              <a:t>Closes: Immediacy — the first-person narrator is always already at a retrospective remove. The experience is being shaped by the narrator who has already survived it and is now constructing meaning from it.</a:t>
            </a:r>
            <a:endParaRPr lang="en-US" sz="9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The Word Doing More Than Its Literal Job: Connotation as Character</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The exit ticket this session asks you to find one word doing more than its literal job. This slide explains what that means.</a:t>
            </a:r>
            <a:endParaRPr lang="en-US" sz="1400" dirty="0"/>
          </a:p>
        </p:txBody>
      </p:sp>
      <p:sp>
        <p:nvSpPr>
          <p:cNvPr id="5" name="Shape 3"/>
          <p:cNvSpPr/>
          <p:nvPr/>
        </p:nvSpPr>
        <p:spPr>
          <a:xfrm>
            <a:off x="457200" y="1389888"/>
            <a:ext cx="8229600" cy="566928"/>
          </a:xfrm>
          <a:prstGeom prst="roundRect">
            <a:avLst>
              <a:gd name="adj" fmla="val 12903"/>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9616"/>
            <a:ext cx="7863840" cy="36576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Every narrator makes diction choices that exceed the denotative requirements of the sentence. The connotative gap — between what the word means and what it does — is where characterization lives.</a:t>
            </a:r>
            <a:endParaRPr lang="en-US" sz="1350" dirty="0"/>
          </a:p>
        </p:txBody>
      </p:sp>
      <p:sp>
        <p:nvSpPr>
          <p:cNvPr id="7" name="Shape 5"/>
          <p:cNvSpPr/>
          <p:nvPr/>
        </p:nvSpPr>
        <p:spPr>
          <a:xfrm>
            <a:off x="457200" y="2048256"/>
            <a:ext cx="8229600" cy="914400"/>
          </a:xfrm>
          <a:prstGeom prst="roundRect">
            <a:avLst>
              <a:gd name="adj" fmla="val 8000"/>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8" name="Shape 6"/>
          <p:cNvSpPr/>
          <p:nvPr/>
        </p:nvSpPr>
        <p:spPr>
          <a:xfrm>
            <a:off x="621792" y="2139696"/>
            <a:ext cx="1280160" cy="420624"/>
          </a:xfrm>
          <a:prstGeom prst="roundRect">
            <a:avLst>
              <a:gd name="adj" fmla="val 17391"/>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621792" y="2139696"/>
            <a:ext cx="1280160" cy="420624"/>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'inspected'</a:t>
            </a:r>
            <a:endParaRPr lang="en-US" sz="1400" dirty="0"/>
          </a:p>
        </p:txBody>
      </p:sp>
      <p:sp>
        <p:nvSpPr>
          <p:cNvPr id="10" name="Text 8"/>
          <p:cNvSpPr/>
          <p:nvPr/>
        </p:nvSpPr>
        <p:spPr>
          <a:xfrm>
            <a:off x="1975104" y="2121408"/>
            <a:ext cx="2743200" cy="420624"/>
          </a:xfrm>
          <a:prstGeom prst="rect">
            <a:avLst/>
          </a:prstGeom>
          <a:noFill/>
          <a:ln/>
        </p:spPr>
        <p:txBody>
          <a:bodyPr wrap="square" rtlCol="0" anchor="ctr"/>
          <a:lstStyle/>
          <a:p>
            <a:pPr indent="0" marL="0">
              <a:buNone/>
            </a:pPr>
            <a:r>
              <a:rPr lang="en-US" sz="1100" i="1" dirty="0">
                <a:solidFill>
                  <a:srgbClr val="1E293B"/>
                </a:solidFill>
                <a:latin typeface="Cambria" pitchFamily="34" charset="0"/>
                <a:ea typeface="Cambria" pitchFamily="34" charset="-122"/>
                <a:cs typeface="Cambria" pitchFamily="34" charset="-120"/>
              </a:rPr>
              <a:t>'She inspected the room before sitting down.'</a:t>
            </a:r>
            <a:endParaRPr lang="en-US" sz="1100" dirty="0"/>
          </a:p>
        </p:txBody>
      </p:sp>
      <p:sp>
        <p:nvSpPr>
          <p:cNvPr id="11" name="Text 9"/>
          <p:cNvSpPr/>
          <p:nvPr/>
        </p:nvSpPr>
        <p:spPr>
          <a:xfrm>
            <a:off x="4809744" y="2066544"/>
            <a:ext cx="3694176" cy="78638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connotative gap: 'Inspected' carries connotations of authority, surveillance, quality control. The narrator who chooses 'inspected' over 'looked around' or 'glanced at' is characterizing a subject who relates to spaces — and perhaps to people — through the lens of evaluation and approval.</a:t>
            </a:r>
            <a:endParaRPr lang="en-US" sz="1000" dirty="0"/>
          </a:p>
        </p:txBody>
      </p:sp>
      <p:sp>
        <p:nvSpPr>
          <p:cNvPr id="12" name="Shape 10"/>
          <p:cNvSpPr/>
          <p:nvPr/>
        </p:nvSpPr>
        <p:spPr>
          <a:xfrm>
            <a:off x="457200" y="3054096"/>
            <a:ext cx="8229600" cy="914400"/>
          </a:xfrm>
          <a:prstGeom prst="roundRect">
            <a:avLst>
              <a:gd name="adj" fmla="val 8000"/>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Shape 11"/>
          <p:cNvSpPr/>
          <p:nvPr/>
        </p:nvSpPr>
        <p:spPr>
          <a:xfrm>
            <a:off x="621792" y="3145536"/>
            <a:ext cx="1280160" cy="420624"/>
          </a:xfrm>
          <a:prstGeom prst="roundRect">
            <a:avLst>
              <a:gd name="adj" fmla="val 17391"/>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21792" y="3145536"/>
            <a:ext cx="1280160" cy="420624"/>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'allowed'</a:t>
            </a:r>
            <a:endParaRPr lang="en-US" sz="1400" dirty="0"/>
          </a:p>
        </p:txBody>
      </p:sp>
      <p:sp>
        <p:nvSpPr>
          <p:cNvPr id="15" name="Text 13"/>
          <p:cNvSpPr/>
          <p:nvPr/>
        </p:nvSpPr>
        <p:spPr>
          <a:xfrm>
            <a:off x="1975104" y="3127248"/>
            <a:ext cx="2743200" cy="420624"/>
          </a:xfrm>
          <a:prstGeom prst="rect">
            <a:avLst/>
          </a:prstGeom>
          <a:noFill/>
          <a:ln/>
        </p:spPr>
        <p:txBody>
          <a:bodyPr wrap="square" rtlCol="0" anchor="ctr"/>
          <a:lstStyle/>
          <a:p>
            <a:pPr indent="0" marL="0">
              <a:buNone/>
            </a:pPr>
            <a:r>
              <a:rPr lang="en-US" sz="1100" i="1" dirty="0">
                <a:solidFill>
                  <a:srgbClr val="1E293B"/>
                </a:solidFill>
                <a:latin typeface="Cambria" pitchFamily="34" charset="0"/>
                <a:ea typeface="Cambria" pitchFamily="34" charset="-122"/>
                <a:cs typeface="Cambria" pitchFamily="34" charset="-120"/>
              </a:rPr>
              <a:t>'She allowed herself to cry.'</a:t>
            </a:r>
            <a:endParaRPr lang="en-US" sz="1100" dirty="0"/>
          </a:p>
        </p:txBody>
      </p:sp>
      <p:sp>
        <p:nvSpPr>
          <p:cNvPr id="16" name="Text 14"/>
          <p:cNvSpPr/>
          <p:nvPr/>
        </p:nvSpPr>
        <p:spPr>
          <a:xfrm>
            <a:off x="4809744" y="3072384"/>
            <a:ext cx="3694176" cy="78638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connotative gap: 'Allowed' frames an emotion as something requiring permission, as if crying is either excessive or inappropriate and requires a specific decision to proceed. The narrator who chooses 'allowed' over 'began to cry' is characterizing a subject who does not feel entitled to unmanaged emotional response.</a:t>
            </a:r>
            <a:endParaRPr lang="en-US" sz="1000" dirty="0"/>
          </a:p>
        </p:txBody>
      </p:sp>
      <p:sp>
        <p:nvSpPr>
          <p:cNvPr id="17" name="Shape 15"/>
          <p:cNvSpPr/>
          <p:nvPr/>
        </p:nvSpPr>
        <p:spPr>
          <a:xfrm>
            <a:off x="457200" y="4059936"/>
            <a:ext cx="8229600" cy="914400"/>
          </a:xfrm>
          <a:prstGeom prst="roundRect">
            <a:avLst>
              <a:gd name="adj" fmla="val 8000"/>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8" name="Shape 16"/>
          <p:cNvSpPr/>
          <p:nvPr/>
        </p:nvSpPr>
        <p:spPr>
          <a:xfrm>
            <a:off x="621792" y="4151376"/>
            <a:ext cx="1280160" cy="420624"/>
          </a:xfrm>
          <a:prstGeom prst="roundRect">
            <a:avLst>
              <a:gd name="adj" fmla="val 17391"/>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9" name="Text 17"/>
          <p:cNvSpPr/>
          <p:nvPr/>
        </p:nvSpPr>
        <p:spPr>
          <a:xfrm>
            <a:off x="621792" y="4151376"/>
            <a:ext cx="1280160" cy="420624"/>
          </a:xfrm>
          <a:prstGeom prst="rect">
            <a:avLst/>
          </a:prstGeom>
          <a:noFill/>
          <a:ln/>
        </p:spPr>
        <p:txBody>
          <a:bodyPr wrap="square" rtlCol="0" anchor="ctr"/>
          <a:lstStyle/>
          <a:p>
            <a:pPr algn="ctr" indent="0" marL="0">
              <a:buNone/>
            </a:pPr>
            <a:r>
              <a:rPr lang="en-US" sz="1400" b="1" dirty="0">
                <a:solidFill>
                  <a:srgbClr val="FFFFFF"/>
                </a:solidFill>
                <a:latin typeface="Cambria" pitchFamily="34" charset="0"/>
                <a:ea typeface="Cambria" pitchFamily="34" charset="-122"/>
                <a:cs typeface="Cambria" pitchFamily="34" charset="-120"/>
              </a:rPr>
              <a:t>'occupied'</a:t>
            </a:r>
            <a:endParaRPr lang="en-US" sz="1400" dirty="0"/>
          </a:p>
        </p:txBody>
      </p:sp>
      <p:sp>
        <p:nvSpPr>
          <p:cNvPr id="20" name="Text 18"/>
          <p:cNvSpPr/>
          <p:nvPr/>
        </p:nvSpPr>
        <p:spPr>
          <a:xfrm>
            <a:off x="1975104" y="4133088"/>
            <a:ext cx="2743200" cy="420624"/>
          </a:xfrm>
          <a:prstGeom prst="rect">
            <a:avLst/>
          </a:prstGeom>
          <a:noFill/>
          <a:ln/>
        </p:spPr>
        <p:txBody>
          <a:bodyPr wrap="square" rtlCol="0" anchor="ctr"/>
          <a:lstStyle/>
          <a:p>
            <a:pPr indent="0" marL="0">
              <a:buNone/>
            </a:pPr>
            <a:r>
              <a:rPr lang="en-US" sz="1100" i="1" dirty="0">
                <a:solidFill>
                  <a:srgbClr val="1E293B"/>
                </a:solidFill>
                <a:latin typeface="Cambria" pitchFamily="34" charset="0"/>
                <a:ea typeface="Cambria" pitchFamily="34" charset="-122"/>
                <a:cs typeface="Cambria" pitchFamily="34" charset="-120"/>
              </a:rPr>
              <a:t>'She occupied the chair at the head of the table.'</a:t>
            </a:r>
            <a:endParaRPr lang="en-US" sz="1100" dirty="0"/>
          </a:p>
        </p:txBody>
      </p:sp>
      <p:sp>
        <p:nvSpPr>
          <p:cNvPr id="21" name="Text 19"/>
          <p:cNvSpPr/>
          <p:nvPr/>
        </p:nvSpPr>
        <p:spPr>
          <a:xfrm>
            <a:off x="4809744" y="4078224"/>
            <a:ext cx="3694176" cy="78638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connotative gap: 'Occupied' carries connotations of military seizure, territorial claim, and contested space. The narrator who chooses 'occupied' over 'sat in' or 'took' is characterizing a subject's claim to the space as already contested — or their own sense of it as a claim rather than a right.</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Learning Objectives</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dirty="0">
                <a:solidFill>
                  <a:srgbClr val="64748B"/>
                </a:solidFill>
                <a:latin typeface="Calibri" pitchFamily="34" charset="0"/>
                <a:ea typeface="Calibri" pitchFamily="34" charset="-122"/>
                <a:cs typeface="Calibri" pitchFamily="34" charset="-120"/>
              </a:rPr>
              <a:t>By the end of this lesson, students will be able to:</a:t>
            </a:r>
            <a:endParaRPr lang="en-US" sz="1350" dirty="0"/>
          </a:p>
        </p:txBody>
      </p:sp>
      <p:sp>
        <p:nvSpPr>
          <p:cNvPr id="5" name="Shape 3"/>
          <p:cNvSpPr/>
          <p:nvPr/>
        </p:nvSpPr>
        <p:spPr>
          <a:xfrm>
            <a:off x="457200" y="1490472"/>
            <a:ext cx="274320" cy="274320"/>
          </a:xfrm>
          <a:prstGeom prst="ellipse">
            <a:avLst/>
          </a:prstGeom>
          <a:solidFill>
            <a:srgbClr val="2563A8"/>
          </a:solidFill>
          <a:ln w="12700">
            <a:solidFill>
              <a:srgbClr val="2563A8"/>
            </a:solidFill>
            <a:prstDash val="solid"/>
          </a:ln>
        </p:spPr>
      </p:sp>
      <p:sp>
        <p:nvSpPr>
          <p:cNvPr id="6" name="Text 4"/>
          <p:cNvSpPr/>
          <p:nvPr/>
        </p:nvSpPr>
        <p:spPr>
          <a:xfrm>
            <a:off x="457200" y="1490472"/>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1</a:t>
            </a:r>
            <a:endParaRPr lang="en-US" sz="1100" dirty="0"/>
          </a:p>
        </p:txBody>
      </p:sp>
      <p:sp>
        <p:nvSpPr>
          <p:cNvPr id="7" name="Text 5"/>
          <p:cNvSpPr/>
          <p:nvPr/>
        </p:nvSpPr>
        <p:spPr>
          <a:xfrm>
            <a:off x="877824" y="1408176"/>
            <a:ext cx="7808976" cy="457200"/>
          </a:xfrm>
          <a:prstGeom prst="rect">
            <a:avLst/>
          </a:prstGeom>
          <a:noFill/>
          <a:ln/>
        </p:spPr>
        <p:txBody>
          <a:bodyPr wrap="square" rtlCol="0" anchor="ctr"/>
          <a:lstStyle/>
          <a:p>
            <a:pPr indent="0" marL="0">
              <a:buNone/>
            </a:pPr>
            <a:r>
              <a:rPr lang="en-US" sz="1300" dirty="0">
                <a:solidFill>
                  <a:srgbClr val="1E293B"/>
                </a:solidFill>
                <a:latin typeface="Calibri" pitchFamily="34" charset="0"/>
                <a:ea typeface="Calibri" pitchFamily="34" charset="-122"/>
                <a:cs typeface="Calibri" pitchFamily="34" charset="-120"/>
              </a:rPr>
              <a:t>Identify the narrative mode of any prose passage and explain what analytical information it makes available — and what it withholds</a:t>
            </a:r>
            <a:endParaRPr lang="en-US" sz="1300" dirty="0"/>
          </a:p>
        </p:txBody>
      </p:sp>
      <p:sp>
        <p:nvSpPr>
          <p:cNvPr id="8" name="Shape 6"/>
          <p:cNvSpPr/>
          <p:nvPr/>
        </p:nvSpPr>
        <p:spPr>
          <a:xfrm>
            <a:off x="457200" y="2157984"/>
            <a:ext cx="274320" cy="274320"/>
          </a:xfrm>
          <a:prstGeom prst="ellipse">
            <a:avLst/>
          </a:prstGeom>
          <a:solidFill>
            <a:srgbClr val="2563A8"/>
          </a:solidFill>
          <a:ln w="12700">
            <a:solidFill>
              <a:srgbClr val="2563A8"/>
            </a:solidFill>
            <a:prstDash val="solid"/>
          </a:ln>
        </p:spPr>
      </p:sp>
      <p:sp>
        <p:nvSpPr>
          <p:cNvPr id="9" name="Text 7"/>
          <p:cNvSpPr/>
          <p:nvPr/>
        </p:nvSpPr>
        <p:spPr>
          <a:xfrm>
            <a:off x="457200" y="2157984"/>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2</a:t>
            </a:r>
            <a:endParaRPr lang="en-US" sz="1100" dirty="0"/>
          </a:p>
        </p:txBody>
      </p:sp>
      <p:sp>
        <p:nvSpPr>
          <p:cNvPr id="10" name="Text 8"/>
          <p:cNvSpPr/>
          <p:nvPr/>
        </p:nvSpPr>
        <p:spPr>
          <a:xfrm>
            <a:off x="877824" y="2075688"/>
            <a:ext cx="7808976" cy="457200"/>
          </a:xfrm>
          <a:prstGeom prst="rect">
            <a:avLst/>
          </a:prstGeom>
          <a:noFill/>
          <a:ln/>
        </p:spPr>
        <p:txBody>
          <a:bodyPr wrap="square" rtlCol="0" anchor="ctr"/>
          <a:lstStyle/>
          <a:p>
            <a:pPr indent="0" marL="0">
              <a:buNone/>
            </a:pPr>
            <a:r>
              <a:rPr lang="en-US" sz="1300" dirty="0">
                <a:solidFill>
                  <a:srgbClr val="1E293B"/>
                </a:solidFill>
                <a:latin typeface="Calibri" pitchFamily="34" charset="0"/>
                <a:ea typeface="Calibri" pitchFamily="34" charset="-122"/>
                <a:cs typeface="Calibri" pitchFamily="34" charset="-120"/>
              </a:rPr>
              <a:t>Apply the five levels of narrative distance to a passage and explain what the level reveals about the narrator's relationship to the character</a:t>
            </a:r>
            <a:endParaRPr lang="en-US" sz="1300" dirty="0"/>
          </a:p>
        </p:txBody>
      </p:sp>
      <p:sp>
        <p:nvSpPr>
          <p:cNvPr id="11" name="Shape 9"/>
          <p:cNvSpPr/>
          <p:nvPr/>
        </p:nvSpPr>
        <p:spPr>
          <a:xfrm>
            <a:off x="457200" y="2825496"/>
            <a:ext cx="274320" cy="274320"/>
          </a:xfrm>
          <a:prstGeom prst="ellipse">
            <a:avLst/>
          </a:prstGeom>
          <a:solidFill>
            <a:srgbClr val="2563A8"/>
          </a:solidFill>
          <a:ln w="12700">
            <a:solidFill>
              <a:srgbClr val="2563A8"/>
            </a:solidFill>
            <a:prstDash val="solid"/>
          </a:ln>
        </p:spPr>
      </p:sp>
      <p:sp>
        <p:nvSpPr>
          <p:cNvPr id="12" name="Text 10"/>
          <p:cNvSpPr/>
          <p:nvPr/>
        </p:nvSpPr>
        <p:spPr>
          <a:xfrm>
            <a:off x="457200" y="2825496"/>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3</a:t>
            </a:r>
            <a:endParaRPr lang="en-US" sz="1100" dirty="0"/>
          </a:p>
        </p:txBody>
      </p:sp>
      <p:sp>
        <p:nvSpPr>
          <p:cNvPr id="13" name="Text 11"/>
          <p:cNvSpPr/>
          <p:nvPr/>
        </p:nvSpPr>
        <p:spPr>
          <a:xfrm>
            <a:off x="877824" y="2743200"/>
            <a:ext cx="7808976" cy="457200"/>
          </a:xfrm>
          <a:prstGeom prst="rect">
            <a:avLst/>
          </a:prstGeom>
          <a:noFill/>
          <a:ln/>
        </p:spPr>
        <p:txBody>
          <a:bodyPr wrap="square" rtlCol="0" anchor="ctr"/>
          <a:lstStyle/>
          <a:p>
            <a:pPr indent="0" marL="0">
              <a:buNone/>
            </a:pPr>
            <a:r>
              <a:rPr lang="en-US" sz="1300" dirty="0">
                <a:solidFill>
                  <a:srgbClr val="1E293B"/>
                </a:solidFill>
                <a:latin typeface="Calibri" pitchFamily="34" charset="0"/>
                <a:ea typeface="Calibri" pitchFamily="34" charset="-122"/>
                <a:cs typeface="Calibri" pitchFamily="34" charset="-120"/>
              </a:rPr>
              <a:t>Identify markers of narrator unreliability (gaps, rationalizations, contradictions, self-serving descriptions) and explain what the unreliability reveals about the character</a:t>
            </a:r>
            <a:endParaRPr lang="en-US" sz="1300" dirty="0"/>
          </a:p>
        </p:txBody>
      </p:sp>
      <p:sp>
        <p:nvSpPr>
          <p:cNvPr id="14" name="Shape 12"/>
          <p:cNvSpPr/>
          <p:nvPr/>
        </p:nvSpPr>
        <p:spPr>
          <a:xfrm>
            <a:off x="457200" y="3493008"/>
            <a:ext cx="274320" cy="274320"/>
          </a:xfrm>
          <a:prstGeom prst="ellipse">
            <a:avLst/>
          </a:prstGeom>
          <a:solidFill>
            <a:srgbClr val="2563A8"/>
          </a:solidFill>
          <a:ln w="12700">
            <a:solidFill>
              <a:srgbClr val="2563A8"/>
            </a:solidFill>
            <a:prstDash val="solid"/>
          </a:ln>
        </p:spPr>
      </p:sp>
      <p:sp>
        <p:nvSpPr>
          <p:cNvPr id="15" name="Text 13"/>
          <p:cNvSpPr/>
          <p:nvPr/>
        </p:nvSpPr>
        <p:spPr>
          <a:xfrm>
            <a:off x="457200" y="3493008"/>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4</a:t>
            </a:r>
            <a:endParaRPr lang="en-US" sz="1100" dirty="0"/>
          </a:p>
        </p:txBody>
      </p:sp>
      <p:sp>
        <p:nvSpPr>
          <p:cNvPr id="16" name="Text 14"/>
          <p:cNvSpPr/>
          <p:nvPr/>
        </p:nvSpPr>
        <p:spPr>
          <a:xfrm>
            <a:off x="877824" y="3410712"/>
            <a:ext cx="7808976" cy="457200"/>
          </a:xfrm>
          <a:prstGeom prst="rect">
            <a:avLst/>
          </a:prstGeom>
          <a:noFill/>
          <a:ln/>
        </p:spPr>
        <p:txBody>
          <a:bodyPr wrap="square" rtlCol="0" anchor="ctr"/>
          <a:lstStyle/>
          <a:p>
            <a:pPr indent="0" marL="0">
              <a:buNone/>
            </a:pPr>
            <a:r>
              <a:rPr lang="en-US" sz="1300" dirty="0">
                <a:solidFill>
                  <a:srgbClr val="1E293B"/>
                </a:solidFill>
                <a:latin typeface="Calibri" pitchFamily="34" charset="0"/>
                <a:ea typeface="Calibri" pitchFamily="34" charset="-122"/>
                <a:cs typeface="Calibri" pitchFamily="34" charset="-120"/>
              </a:rPr>
              <a:t>Identify free indirect discourse in a passage — prose that represents a character's thought or speech without a reporting verb — and explain whose language it is and why that matters analytically</a:t>
            </a:r>
            <a:endParaRPr lang="en-US" sz="1300" dirty="0"/>
          </a:p>
        </p:txBody>
      </p:sp>
      <p:sp>
        <p:nvSpPr>
          <p:cNvPr id="17" name="Shape 15"/>
          <p:cNvSpPr/>
          <p:nvPr/>
        </p:nvSpPr>
        <p:spPr>
          <a:xfrm>
            <a:off x="457200" y="4160520"/>
            <a:ext cx="274320" cy="274320"/>
          </a:xfrm>
          <a:prstGeom prst="ellipse">
            <a:avLst/>
          </a:prstGeom>
          <a:solidFill>
            <a:srgbClr val="2563A8"/>
          </a:solidFill>
          <a:ln w="12700">
            <a:solidFill>
              <a:srgbClr val="2563A8"/>
            </a:solidFill>
            <a:prstDash val="solid"/>
          </a:ln>
        </p:spPr>
      </p:sp>
      <p:sp>
        <p:nvSpPr>
          <p:cNvPr id="18" name="Text 16"/>
          <p:cNvSpPr/>
          <p:nvPr/>
        </p:nvSpPr>
        <p:spPr>
          <a:xfrm>
            <a:off x="457200" y="4160520"/>
            <a:ext cx="274320" cy="274320"/>
          </a:xfrm>
          <a:prstGeom prst="rect">
            <a:avLst/>
          </a:prstGeom>
          <a:noFill/>
          <a:ln/>
        </p:spPr>
        <p:txBody>
          <a:bodyPr wrap="square" rtlCol="0" anchor="ctr"/>
          <a:lstStyle/>
          <a:p>
            <a:pPr algn="ctr" indent="0" marL="0">
              <a:buNone/>
            </a:pPr>
            <a:r>
              <a:rPr lang="en-US" sz="1100" b="1" dirty="0">
                <a:solidFill>
                  <a:srgbClr val="FFFFFF"/>
                </a:solidFill>
                <a:latin typeface="Calibri" pitchFamily="34" charset="0"/>
                <a:ea typeface="Calibri" pitchFamily="34" charset="-122"/>
                <a:cs typeface="Calibri" pitchFamily="34" charset="-120"/>
              </a:rPr>
              <a:t>5</a:t>
            </a:r>
            <a:endParaRPr lang="en-US" sz="1100" dirty="0"/>
          </a:p>
        </p:txBody>
      </p:sp>
      <p:sp>
        <p:nvSpPr>
          <p:cNvPr id="19" name="Text 17"/>
          <p:cNvSpPr/>
          <p:nvPr/>
        </p:nvSpPr>
        <p:spPr>
          <a:xfrm>
            <a:off x="877824" y="4078224"/>
            <a:ext cx="7808976" cy="457200"/>
          </a:xfrm>
          <a:prstGeom prst="rect">
            <a:avLst/>
          </a:prstGeom>
          <a:noFill/>
          <a:ln/>
        </p:spPr>
        <p:txBody>
          <a:bodyPr wrap="square" rtlCol="0" anchor="ctr"/>
          <a:lstStyle/>
          <a:p>
            <a:pPr indent="0" marL="0">
              <a:buNone/>
            </a:pPr>
            <a:r>
              <a:rPr lang="en-US" sz="1300" dirty="0">
                <a:solidFill>
                  <a:srgbClr val="1E293B"/>
                </a:solidFill>
                <a:latin typeface="Calibri" pitchFamily="34" charset="0"/>
                <a:ea typeface="Calibri" pitchFamily="34" charset="-122"/>
                <a:cs typeface="Calibri" pitchFamily="34" charset="-120"/>
              </a:rPr>
              <a:t>Analyze how sentence rhythm, syntax complexity, and diction choices characterize the narrator or focal character without direct statement</a:t>
            </a:r>
            <a:endParaRPr lang="en-US" sz="13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151C2E"/>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a:t>
            </a:r>
            <a:endParaRPr lang="en-US" sz="20000" dirty="0"/>
          </a:p>
        </p:txBody>
      </p:sp>
      <p:sp>
        <p:nvSpPr>
          <p:cNvPr id="3" name="Shape 1"/>
          <p:cNvSpPr/>
          <p:nvPr/>
        </p:nvSpPr>
        <p:spPr>
          <a:xfrm>
            <a:off x="-731520" y="-731520"/>
            <a:ext cx="4114800" cy="4114800"/>
          </a:xfrm>
          <a:prstGeom prst="ellipse">
            <a:avLst/>
          </a:prstGeom>
          <a:solidFill>
            <a:srgbClr val="2563A8">
              <a:alpha val="12000"/>
            </a:srgbClr>
          </a:solidFill>
          <a:ln w="12700">
            <a:solidFill>
              <a:srgbClr val="2563A8">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Bell Ringer</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B8CDE8"/>
                </a:solidFill>
                <a:latin typeface="Calibri" pitchFamily="34" charset="0"/>
                <a:ea typeface="Calibri" pitchFamily="34" charset="-122"/>
                <a:cs typeface="Calibri" pitchFamily="34" charset="-120"/>
              </a:rPr>
              <a:t>5 minutes · Omniscient or limited? · What is withheld?</a:t>
            </a:r>
            <a:endParaRPr lang="en-US" sz="1650" dirty="0"/>
          </a:p>
        </p:txBody>
      </p:sp>
      <p:sp>
        <p:nvSpPr>
          <p:cNvPr id="6" name="Shape 4"/>
          <p:cNvSpPr/>
          <p:nvPr/>
        </p:nvSpPr>
        <p:spPr>
          <a:xfrm>
            <a:off x="594360" y="4517136"/>
            <a:ext cx="182880" cy="182880"/>
          </a:xfrm>
          <a:prstGeom prst="ellipse">
            <a:avLst/>
          </a:prstGeom>
          <a:solidFill>
            <a:srgbClr val="2563A8"/>
          </a:solidFill>
          <a:ln w="12700">
            <a:solidFill>
              <a:srgbClr val="2563A8"/>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151C2E"/>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BELL RINGER</a:t>
            </a:r>
            <a:endParaRPr lang="en-US" sz="1300" dirty="0"/>
          </a:p>
        </p:txBody>
      </p:sp>
      <p:sp>
        <p:nvSpPr>
          <p:cNvPr id="3" name="Text 1"/>
          <p:cNvSpPr/>
          <p:nvPr/>
        </p:nvSpPr>
        <p:spPr>
          <a:xfrm>
            <a:off x="457200" y="621792"/>
            <a:ext cx="8229600" cy="347472"/>
          </a:xfrm>
          <a:prstGeom prst="rect">
            <a:avLst/>
          </a:prstGeom>
          <a:noFill/>
          <a:ln/>
        </p:spPr>
        <p:txBody>
          <a:bodyPr wrap="square" rtlCol="0" anchor="ctr"/>
          <a:lstStyle/>
          <a:p>
            <a:pPr indent="0" marL="0">
              <a:buNone/>
            </a:pPr>
            <a:r>
              <a:rPr lang="en-US" sz="1300" dirty="0">
                <a:solidFill>
                  <a:srgbClr val="B8CDE8"/>
                </a:solidFill>
                <a:latin typeface="Calibri" pitchFamily="34" charset="0"/>
                <a:ea typeface="Calibri" pitchFamily="34" charset="-122"/>
                <a:cs typeface="Calibri" pitchFamily="34" charset="-120"/>
              </a:rPr>
              <a:t>Read this passage once. Answer both questions in writing. 4 minutes.</a:t>
            </a:r>
            <a:endParaRPr lang="en-US" sz="1300" dirty="0"/>
          </a:p>
        </p:txBody>
      </p:sp>
      <p:sp>
        <p:nvSpPr>
          <p:cNvPr id="4" name="Shape 2"/>
          <p:cNvSpPr/>
          <p:nvPr/>
        </p:nvSpPr>
        <p:spPr>
          <a:xfrm>
            <a:off x="457200" y="1024128"/>
            <a:ext cx="5029200" cy="4005072"/>
          </a:xfrm>
          <a:prstGeom prst="roundRect">
            <a:avLst>
              <a:gd name="adj" fmla="val 1826"/>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21792" y="1115568"/>
            <a:ext cx="4700016"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BELL RINGER PASSAGE</a:t>
            </a:r>
            <a:endParaRPr lang="en-US" sz="1000" dirty="0"/>
          </a:p>
        </p:txBody>
      </p:sp>
      <p:sp>
        <p:nvSpPr>
          <p:cNvPr id="6" name="Text 4"/>
          <p:cNvSpPr/>
          <p:nvPr/>
        </p:nvSpPr>
        <p:spPr>
          <a:xfrm>
            <a:off x="640080" y="1371600"/>
            <a:ext cx="4663440" cy="3547872"/>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Thomas was the last to arrive at the table, which</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no one commented on and everyone noticed. He took</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his usual seat — the one with its back to the window</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 and reached for the bread before he had properly</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settled. His wife passed the butter without being</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asked. Across the table, his daughter was watching</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him with an expression he could not identify. He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decided not to try. His brother-in-law was explaining</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something about the house's foundation that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everyone was pretending to find interesting. Thomas</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listened. He thought about whether he had locked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the car. He almost certainly had.</a:t>
            </a:r>
            <a:endParaRPr lang="en-US" sz="1150" dirty="0"/>
          </a:p>
        </p:txBody>
      </p:sp>
      <p:sp>
        <p:nvSpPr>
          <p:cNvPr id="7" name="Shape 5"/>
          <p:cNvSpPr/>
          <p:nvPr/>
        </p:nvSpPr>
        <p:spPr>
          <a:xfrm>
            <a:off x="5632704" y="1024128"/>
            <a:ext cx="3054096" cy="4005072"/>
          </a:xfrm>
          <a:prstGeom prst="roundRect">
            <a:avLst>
              <a:gd name="adj" fmla="val 2994"/>
            </a:avLst>
          </a:prstGeom>
          <a:solidFill>
            <a:srgbClr val="0A121E"/>
          </a:solidFill>
          <a:ln w="12700">
            <a:solidFill>
              <a:srgbClr val="2563A8"/>
            </a:solidFill>
            <a:prstDash val="solid"/>
          </a:ln>
        </p:spPr>
      </p:sp>
      <p:sp>
        <p:nvSpPr>
          <p:cNvPr id="8" name="Text 6"/>
          <p:cNvSpPr/>
          <p:nvPr/>
        </p:nvSpPr>
        <p:spPr>
          <a:xfrm>
            <a:off x="5797296" y="1097280"/>
            <a:ext cx="2724912" cy="256032"/>
          </a:xfrm>
          <a:prstGeom prst="rect">
            <a:avLst/>
          </a:prstGeom>
          <a:noFill/>
          <a:ln/>
        </p:spPr>
        <p:txBody>
          <a:bodyPr wrap="square" rtlCol="0" anchor="ctr"/>
          <a:lstStyle/>
          <a:p>
            <a:pPr indent="0" marL="0">
              <a:buNone/>
            </a:pPr>
            <a:r>
              <a:rPr lang="en-US" sz="1150" b="1" dirty="0">
                <a:solidFill>
                  <a:srgbClr val="C47F17"/>
                </a:solidFill>
                <a:latin typeface="Calibri" pitchFamily="34" charset="0"/>
                <a:ea typeface="Calibri" pitchFamily="34" charset="-122"/>
                <a:cs typeface="Calibri" pitchFamily="34" charset="-120"/>
              </a:rPr>
              <a:t>Answer both questions:</a:t>
            </a:r>
            <a:endParaRPr lang="en-US" sz="1150" dirty="0"/>
          </a:p>
        </p:txBody>
      </p:sp>
      <p:sp>
        <p:nvSpPr>
          <p:cNvPr id="9" name="Shape 7"/>
          <p:cNvSpPr/>
          <p:nvPr/>
        </p:nvSpPr>
        <p:spPr>
          <a:xfrm>
            <a:off x="5797296" y="1481328"/>
            <a:ext cx="274320" cy="274320"/>
          </a:xfrm>
          <a:prstGeom prst="ellipse">
            <a:avLst/>
          </a:prstGeom>
          <a:solidFill>
            <a:srgbClr val="2563A8"/>
          </a:solidFill>
          <a:ln w="12700">
            <a:solidFill>
              <a:srgbClr val="2563A8"/>
            </a:solidFill>
            <a:prstDash val="solid"/>
          </a:ln>
        </p:spPr>
      </p:sp>
      <p:sp>
        <p:nvSpPr>
          <p:cNvPr id="10" name="Text 8"/>
          <p:cNvSpPr/>
          <p:nvPr/>
        </p:nvSpPr>
        <p:spPr>
          <a:xfrm>
            <a:off x="5797296" y="1481328"/>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a:t>
            </a:r>
            <a:endParaRPr lang="en-US" sz="1000" dirty="0"/>
          </a:p>
        </p:txBody>
      </p:sp>
      <p:sp>
        <p:nvSpPr>
          <p:cNvPr id="11" name="Text 9"/>
          <p:cNvSpPr/>
          <p:nvPr/>
        </p:nvSpPr>
        <p:spPr>
          <a:xfrm>
            <a:off x="6126480" y="1444752"/>
            <a:ext cx="2468880" cy="1005840"/>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Is this narration omniscient or limited? Identify the specific textual evidence that tells you which it is.</a:t>
            </a:r>
            <a:endParaRPr lang="en-US" sz="1100" dirty="0"/>
          </a:p>
        </p:txBody>
      </p:sp>
      <p:sp>
        <p:nvSpPr>
          <p:cNvPr id="12" name="Shape 10"/>
          <p:cNvSpPr/>
          <p:nvPr/>
        </p:nvSpPr>
        <p:spPr>
          <a:xfrm>
            <a:off x="5797296" y="2761488"/>
            <a:ext cx="274320" cy="274320"/>
          </a:xfrm>
          <a:prstGeom prst="ellipse">
            <a:avLst/>
          </a:prstGeom>
          <a:solidFill>
            <a:srgbClr val="2563A8"/>
          </a:solidFill>
          <a:ln w="12700">
            <a:solidFill>
              <a:srgbClr val="2563A8"/>
            </a:solidFill>
            <a:prstDash val="solid"/>
          </a:ln>
        </p:spPr>
      </p:sp>
      <p:sp>
        <p:nvSpPr>
          <p:cNvPr id="13" name="Text 11"/>
          <p:cNvSpPr/>
          <p:nvPr/>
        </p:nvSpPr>
        <p:spPr>
          <a:xfrm>
            <a:off x="5797296" y="2761488"/>
            <a:ext cx="274320" cy="274320"/>
          </a:xfrm>
          <a:prstGeom prst="rect">
            <a:avLst/>
          </a:prstGeom>
          <a:noFill/>
          <a:ln/>
        </p:spPr>
        <p:txBody>
          <a:bodyPr wrap="square"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2</a:t>
            </a:r>
            <a:endParaRPr lang="en-US" sz="1000" dirty="0"/>
          </a:p>
        </p:txBody>
      </p:sp>
      <p:sp>
        <p:nvSpPr>
          <p:cNvPr id="14" name="Text 12"/>
          <p:cNvSpPr/>
          <p:nvPr/>
        </p:nvSpPr>
        <p:spPr>
          <a:xfrm>
            <a:off x="6126480" y="2724912"/>
            <a:ext cx="2468880" cy="1005840"/>
          </a:xfrm>
          <a:prstGeom prst="rect">
            <a:avLst/>
          </a:prstGeom>
          <a:noFill/>
          <a:ln/>
        </p:spPr>
        <p:txBody>
          <a:bodyPr wrap="square" rtlCol="0" anchor="ctr"/>
          <a:lstStyle/>
          <a:p>
            <a:pPr indent="0" marL="0">
              <a:buNone/>
            </a:pPr>
            <a:r>
              <a:rPr lang="en-US" sz="1100" dirty="0">
                <a:solidFill>
                  <a:srgbClr val="CADCFC"/>
                </a:solidFill>
                <a:latin typeface="Calibri" pitchFamily="34" charset="0"/>
                <a:ea typeface="Calibri" pitchFamily="34" charset="-122"/>
                <a:cs typeface="Calibri" pitchFamily="34" charset="-120"/>
              </a:rPr>
              <a:t>What does this narrator withhold — and what is the analytical consequence of that specific withholding?</a:t>
            </a:r>
            <a:endParaRPr lang="en-US" sz="1100" dirty="0"/>
          </a:p>
        </p:txBody>
      </p:sp>
      <p:sp>
        <p:nvSpPr>
          <p:cNvPr id="15" name="Text 13"/>
          <p:cNvSpPr/>
          <p:nvPr/>
        </p:nvSpPr>
        <p:spPr>
          <a:xfrm>
            <a:off x="5632704" y="4425696"/>
            <a:ext cx="3054096" cy="512064"/>
          </a:xfrm>
          <a:prstGeom prst="rect">
            <a:avLst/>
          </a:prstGeom>
          <a:noFill/>
          <a:ln/>
        </p:spPr>
        <p:txBody>
          <a:bodyPr wrap="square" rtlCol="0" anchor="ctr"/>
          <a:lstStyle/>
          <a:p>
            <a:pPr indent="0" marL="0">
              <a:buNone/>
            </a:pPr>
            <a:r>
              <a:rPr lang="en-US" sz="1050" b="1" dirty="0">
                <a:solidFill>
                  <a:srgbClr val="C47F17"/>
                </a:solidFill>
                <a:latin typeface="Calibri" pitchFamily="34" charset="0"/>
                <a:ea typeface="Calibri" pitchFamily="34" charset="-122"/>
                <a:cs typeface="Calibri" pitchFamily="34" charset="-120"/>
              </a:rPr>
              <a:t>Both questions must be answered with specific textual evidence, not general description.</a:t>
            </a:r>
            <a:endParaRPr lang="en-US" sz="105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Bell Ringer Debrief — The Evidence and the Analytical Consequence</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1148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The narration is third-limited, focused on Thomas. Here is what strong responses include:</a:t>
            </a:r>
            <a:endParaRPr lang="en-US" sz="1400" dirty="0"/>
          </a:p>
        </p:txBody>
      </p:sp>
      <p:sp>
        <p:nvSpPr>
          <p:cNvPr id="5" name="Shape 3"/>
          <p:cNvSpPr/>
          <p:nvPr/>
        </p:nvSpPr>
        <p:spPr>
          <a:xfrm>
            <a:off x="457200" y="1417320"/>
            <a:ext cx="8229600" cy="1719072"/>
          </a:xfrm>
          <a:prstGeom prst="roundRect">
            <a:avLst>
              <a:gd name="adj" fmla="val 4255"/>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90472"/>
            <a:ext cx="786384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Q1 — Is this omniscient or limited? Textual evidence?</a:t>
            </a:r>
            <a:endParaRPr lang="en-US" sz="1200" dirty="0"/>
          </a:p>
        </p:txBody>
      </p:sp>
      <p:sp>
        <p:nvSpPr>
          <p:cNvPr id="7" name="Text 5"/>
          <p:cNvSpPr/>
          <p:nvPr/>
        </p:nvSpPr>
        <p:spPr>
          <a:xfrm>
            <a:off x="640080" y="1819656"/>
            <a:ext cx="5303520" cy="96926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Strong: The narration is third-limited (Thomas). Evidence: 'an expression he could not identify' — if the narration were omniscient, we would know what the daughter's expression means. We only know Thomas's failure to identify it. 'Everyone noticed' in line 1 appears omniscient but is actually Thomas's perception of the social dynamic — a focalizer who is attuned to social observation, not the narrator's direct access to everyone's minds.</a:t>
            </a:r>
            <a:endParaRPr lang="en-US" sz="1000" dirty="0"/>
          </a:p>
        </p:txBody>
      </p:sp>
      <p:sp>
        <p:nvSpPr>
          <p:cNvPr id="8" name="Shape 6"/>
          <p:cNvSpPr/>
          <p:nvPr/>
        </p:nvSpPr>
        <p:spPr>
          <a:xfrm>
            <a:off x="6016752" y="1490472"/>
            <a:ext cx="2487168" cy="1572768"/>
          </a:xfrm>
          <a:prstGeom prst="roundRect">
            <a:avLst>
              <a:gd name="adj" fmla="val 4651"/>
            </a:avLst>
          </a:prstGeom>
          <a:solidFill>
            <a:srgbClr val="FEF3C7"/>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6163056" y="1527048"/>
            <a:ext cx="2194560" cy="1499616"/>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Developing: 'Limited because we only see Thomas's perspective.' — Accurate but unanchored to specific textual evidence. Identifies mode without demonstrating the analytical move.</a:t>
            </a:r>
            <a:endParaRPr lang="en-US" sz="950" dirty="0"/>
          </a:p>
        </p:txBody>
      </p:sp>
      <p:sp>
        <p:nvSpPr>
          <p:cNvPr id="10" name="Shape 8"/>
          <p:cNvSpPr/>
          <p:nvPr/>
        </p:nvSpPr>
        <p:spPr>
          <a:xfrm>
            <a:off x="457200" y="3246120"/>
            <a:ext cx="8229600" cy="1719072"/>
          </a:xfrm>
          <a:prstGeom prst="roundRect">
            <a:avLst>
              <a:gd name="adj" fmla="val 4255"/>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40080" y="3319272"/>
            <a:ext cx="7863840" cy="310896"/>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Q2 — What is withheld and what is the analytical consequence?</a:t>
            </a:r>
            <a:endParaRPr lang="en-US" sz="1200" dirty="0"/>
          </a:p>
        </p:txBody>
      </p:sp>
      <p:sp>
        <p:nvSpPr>
          <p:cNvPr id="12" name="Text 10"/>
          <p:cNvSpPr/>
          <p:nvPr/>
        </p:nvSpPr>
        <p:spPr>
          <a:xfrm>
            <a:off x="640080" y="3648456"/>
            <a:ext cx="5303520" cy="96926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Strong: The daughter's interiority is the most significant withholding. Thomas cannot read her expression and 'decides not to try' — the decision not to try is the characterization: Thomas actively chooses to not know what his daughter is experiencing, which the narration frames through FID ('he decided not to try') in a way that makes the reader note the decision without the narrator commenting on it. What is withheld (the daughter's experience) is what the passage is actually about.</a:t>
            </a:r>
            <a:endParaRPr lang="en-US" sz="1000" dirty="0"/>
          </a:p>
        </p:txBody>
      </p:sp>
      <p:sp>
        <p:nvSpPr>
          <p:cNvPr id="13" name="Shape 11"/>
          <p:cNvSpPr/>
          <p:nvPr/>
        </p:nvSpPr>
        <p:spPr>
          <a:xfrm>
            <a:off x="6016752" y="3319272"/>
            <a:ext cx="2487168" cy="1572768"/>
          </a:xfrm>
          <a:prstGeom prst="roundRect">
            <a:avLst>
              <a:gd name="adj" fmla="val 4651"/>
            </a:avLst>
          </a:prstGeom>
          <a:solidFill>
            <a:srgbClr val="FEF3C7"/>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4" name="Text 12"/>
          <p:cNvSpPr/>
          <p:nvPr/>
        </p:nvSpPr>
        <p:spPr>
          <a:xfrm>
            <a:off x="6163056" y="3355848"/>
            <a:ext cx="2194560" cy="1499616"/>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Developing: 'We don't know what the other characters think.' — Accurate but doesn't identify which specific withholding matters or explain why it is analytically significant.</a:t>
            </a:r>
            <a:endParaRPr lang="en-US" sz="95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151C2E"/>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a:t>
            </a:r>
            <a:endParaRPr lang="en-US" sz="20000" dirty="0"/>
          </a:p>
        </p:txBody>
      </p:sp>
      <p:sp>
        <p:nvSpPr>
          <p:cNvPr id="3" name="Shape 1"/>
          <p:cNvSpPr/>
          <p:nvPr/>
        </p:nvSpPr>
        <p:spPr>
          <a:xfrm>
            <a:off x="-731520" y="-731520"/>
            <a:ext cx="4114800" cy="4114800"/>
          </a:xfrm>
          <a:prstGeom prst="ellipse">
            <a:avLst/>
          </a:prstGeom>
          <a:solidFill>
            <a:srgbClr val="2563A8">
              <a:alpha val="12000"/>
            </a:srgbClr>
          </a:solidFill>
          <a:ln w="12700">
            <a:solidFill>
              <a:srgbClr val="2563A8">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Exit Ticket</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B8CDE8"/>
                </a:solidFill>
                <a:latin typeface="Calibri" pitchFamily="34" charset="0"/>
                <a:ea typeface="Calibri" pitchFamily="34" charset="-122"/>
                <a:cs typeface="Calibri" pitchFamily="34" charset="-120"/>
              </a:rPr>
              <a:t>4 minutes · One word doing more than its literal job · Explain the gap</a:t>
            </a:r>
            <a:endParaRPr lang="en-US" sz="1650" dirty="0"/>
          </a:p>
        </p:txBody>
      </p:sp>
      <p:sp>
        <p:nvSpPr>
          <p:cNvPr id="6" name="Shape 4"/>
          <p:cNvSpPr/>
          <p:nvPr/>
        </p:nvSpPr>
        <p:spPr>
          <a:xfrm>
            <a:off x="594360" y="4517136"/>
            <a:ext cx="182880" cy="182880"/>
          </a:xfrm>
          <a:prstGeom prst="ellipse">
            <a:avLst/>
          </a:prstGeom>
          <a:solidFill>
            <a:srgbClr val="2563A8"/>
          </a:solidFill>
          <a:ln w="12700">
            <a:solidFill>
              <a:srgbClr val="2563A8"/>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0C1220"/>
        </a:solidFill>
      </p:bgPr>
    </p:bg>
    <p:spTree>
      <p:nvGrpSpPr>
        <p:cNvPr id="1" name=""/>
        <p:cNvGrpSpPr/>
        <p:nvPr/>
      </p:nvGrpSpPr>
      <p:grpSpPr>
        <a:xfrm>
          <a:off x="0" y="0"/>
          <a:ext cx="0" cy="0"/>
          <a:chOff x="0" y="0"/>
          <a:chExt cx="0" cy="0"/>
        </a:xfrm>
      </p:grpSpPr>
      <p:sp>
        <p:nvSpPr>
          <p:cNvPr id="2" name="Text 0"/>
          <p:cNvSpPr/>
          <p:nvPr/>
        </p:nvSpPr>
        <p:spPr>
          <a:xfrm>
            <a:off x="457200" y="164592"/>
            <a:ext cx="8229600" cy="402336"/>
          </a:xfrm>
          <a:prstGeom prst="rect">
            <a:avLst/>
          </a:prstGeom>
          <a:noFill/>
          <a:ln/>
        </p:spPr>
        <p:txBody>
          <a:bodyPr wrap="square" rtlCol="0" anchor="ctr"/>
          <a:lstStyle/>
          <a:p>
            <a:pPr indent="0" marL="0">
              <a:buNone/>
            </a:pPr>
            <a:r>
              <a:rPr lang="en-US" sz="1300" b="1" spc="400" kern="0" dirty="0">
                <a:solidFill>
                  <a:srgbClr val="C47F17"/>
                </a:solidFill>
                <a:latin typeface="Calibri" pitchFamily="34" charset="0"/>
                <a:ea typeface="Calibri" pitchFamily="34" charset="-122"/>
                <a:cs typeface="Calibri" pitchFamily="34" charset="-120"/>
              </a:rPr>
              <a:t>EXIT TICKET</a:t>
            </a:r>
            <a:endParaRPr lang="en-US" sz="1300" dirty="0"/>
          </a:p>
        </p:txBody>
      </p:sp>
      <p:sp>
        <p:nvSpPr>
          <p:cNvPr id="3" name="Shape 1"/>
          <p:cNvSpPr/>
          <p:nvPr/>
        </p:nvSpPr>
        <p:spPr>
          <a:xfrm>
            <a:off x="457200" y="621792"/>
            <a:ext cx="8229600" cy="2084832"/>
          </a:xfrm>
          <a:prstGeom prst="roundRect">
            <a:avLst>
              <a:gd name="adj" fmla="val 4386"/>
            </a:avLst>
          </a:prstGeom>
          <a:solidFill>
            <a:srgbClr val="0A1520"/>
          </a:solidFill>
          <a:ln w="12700">
            <a:solidFill>
              <a:srgbClr val="2563A8"/>
            </a:solidFill>
            <a:prstDash val="solid"/>
          </a:ln>
        </p:spPr>
      </p:sp>
      <p:sp>
        <p:nvSpPr>
          <p:cNvPr id="4" name="Text 2"/>
          <p:cNvSpPr/>
          <p:nvPr/>
        </p:nvSpPr>
        <p:spPr>
          <a:xfrm>
            <a:off x="640080" y="694944"/>
            <a:ext cx="7863840" cy="237744"/>
          </a:xfrm>
          <a:prstGeom prst="rect">
            <a:avLst/>
          </a:prstGeom>
          <a:noFill/>
          <a:ln/>
        </p:spPr>
        <p:txBody>
          <a:bodyPr wrap="square" rtlCol="0" anchor="ctr"/>
          <a:lstStyle/>
          <a:p>
            <a:pPr indent="0" marL="0">
              <a:buNone/>
            </a:pPr>
            <a:r>
              <a:rPr lang="en-US" sz="1100" b="1" dirty="0">
                <a:solidFill>
                  <a:srgbClr val="B8CDE8"/>
                </a:solidFill>
                <a:latin typeface="Calibri" pitchFamily="34" charset="0"/>
                <a:ea typeface="Calibri" pitchFamily="34" charset="-122"/>
                <a:cs typeface="Calibri" pitchFamily="34" charset="-120"/>
              </a:rPr>
              <a:t>The passage:</a:t>
            </a:r>
            <a:endParaRPr lang="en-US" sz="1100" dirty="0"/>
          </a:p>
        </p:txBody>
      </p:sp>
      <p:sp>
        <p:nvSpPr>
          <p:cNvPr id="5" name="Text 3"/>
          <p:cNvSpPr/>
          <p:nvPr/>
        </p:nvSpPr>
        <p:spPr>
          <a:xfrm>
            <a:off x="640080" y="969264"/>
            <a:ext cx="7863840" cy="1609344"/>
          </a:xfrm>
          <a:prstGeom prst="rect">
            <a:avLst/>
          </a:prstGeom>
          <a:noFill/>
          <a:ln/>
        </p:spPr>
        <p:txBody>
          <a:bodyPr wrap="square" rtlCol="0" anchor="ctr"/>
          <a:lstStyle/>
          <a:p>
            <a:pPr indent="0" marL="0">
              <a:buNone/>
            </a:pPr>
            <a:r>
              <a:rPr lang="en-US" sz="1400" i="1" dirty="0">
                <a:solidFill>
                  <a:srgbClr val="FAF7F2"/>
                </a:solidFill>
                <a:latin typeface="Cambria" pitchFamily="34" charset="0"/>
                <a:ea typeface="Cambria" pitchFamily="34" charset="-122"/>
                <a:cs typeface="Cambria" pitchFamily="34" charset="-120"/>
              </a:rPr>
              <a:t>"She maintained the house with the kind of precision that people admire from a distance. Every surface reflected her. She had long since given up distinguishing between caring for things and caring for herself — the two had merged, quietly, during a period she preferred not to examine."</a:t>
            </a:r>
            <a:endParaRPr lang="en-US" sz="1400" dirty="0"/>
          </a:p>
        </p:txBody>
      </p:sp>
      <p:sp>
        <p:nvSpPr>
          <p:cNvPr id="6" name="Shape 4"/>
          <p:cNvSpPr/>
          <p:nvPr/>
        </p:nvSpPr>
        <p:spPr>
          <a:xfrm>
            <a:off x="457200" y="2779776"/>
            <a:ext cx="8229600" cy="1591056"/>
          </a:xfrm>
          <a:prstGeom prst="roundRect">
            <a:avLst>
              <a:gd name="adj" fmla="val 5747"/>
            </a:avLst>
          </a:prstGeom>
          <a:solidFill>
            <a:srgbClr val="0A1520"/>
          </a:solidFill>
          <a:ln w="12700">
            <a:solidFill>
              <a:srgbClr val="C47F17"/>
            </a:solidFill>
            <a:prstDash val="solid"/>
          </a:ln>
        </p:spPr>
      </p:sp>
      <p:sp>
        <p:nvSpPr>
          <p:cNvPr id="7" name="Text 5"/>
          <p:cNvSpPr/>
          <p:nvPr/>
        </p:nvSpPr>
        <p:spPr>
          <a:xfrm>
            <a:off x="640080" y="2852928"/>
            <a:ext cx="7863840" cy="274320"/>
          </a:xfrm>
          <a:prstGeom prst="rect">
            <a:avLst/>
          </a:prstGeom>
          <a:noFill/>
          <a:ln/>
        </p:spPr>
        <p:txBody>
          <a:bodyPr wrap="square" rtlCol="0" anchor="ctr"/>
          <a:lstStyle/>
          <a:p>
            <a:pPr indent="0" marL="0">
              <a:buNone/>
            </a:pPr>
            <a:r>
              <a:rPr lang="en-US" sz="1300" b="1" dirty="0">
                <a:solidFill>
                  <a:srgbClr val="C47F17"/>
                </a:solidFill>
                <a:latin typeface="Calibri" pitchFamily="34" charset="0"/>
                <a:ea typeface="Calibri" pitchFamily="34" charset="-122"/>
                <a:cs typeface="Calibri" pitchFamily="34" charset="-120"/>
              </a:rPr>
              <a:t>Your task:</a:t>
            </a:r>
            <a:endParaRPr lang="en-US" sz="1300" dirty="0"/>
          </a:p>
        </p:txBody>
      </p:sp>
      <p:sp>
        <p:nvSpPr>
          <p:cNvPr id="8" name="Text 6"/>
          <p:cNvSpPr/>
          <p:nvPr/>
        </p:nvSpPr>
        <p:spPr>
          <a:xfrm>
            <a:off x="640080" y="3163824"/>
            <a:ext cx="7863840" cy="1078992"/>
          </a:xfrm>
          <a:prstGeom prst="rect">
            <a:avLst/>
          </a:prstGeom>
          <a:noFill/>
          <a:ln/>
        </p:spPr>
        <p:txBody>
          <a:bodyPr wrap="square" rtlCol="0" anchor="ctr"/>
          <a:lstStyle/>
          <a:p>
            <a:pPr indent="0" marL="0">
              <a:buNone/>
            </a:pPr>
            <a:r>
              <a:rPr lang="en-US" sz="1250" dirty="0">
                <a:solidFill>
                  <a:srgbClr val="FFFFFF"/>
                </a:solidFill>
                <a:latin typeface="Calibri" pitchFamily="34" charset="0"/>
                <a:ea typeface="Calibri" pitchFamily="34" charset="-122"/>
                <a:cs typeface="Calibri" pitchFamily="34" charset="-120"/>
              </a:rPr>
              <a:t>Identify ONE word in this passage that is doing more than its literal job.</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Write ONE sentence explaining:</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(1) what the word literally means in this context</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(2) what connotative field it imports beyond that literal meaning</a:t>
            </a:r>
            <a:endParaRPr lang="en-US" sz="1250" dirty="0"/>
          </a:p>
          <a:p>
            <a:pPr indent="0" marL="0">
              <a:buNone/>
            </a:pPr>
            <a:r>
              <a:rPr lang="en-US" sz="1250" dirty="0">
                <a:solidFill>
                  <a:srgbClr val="FFFFFF"/>
                </a:solidFill>
                <a:latin typeface="Calibri" pitchFamily="34" charset="0"/>
                <a:ea typeface="Calibri" pitchFamily="34" charset="-122"/>
                <a:cs typeface="Calibri" pitchFamily="34" charset="-120"/>
              </a:rPr>
              <a:t>  (3) what that connotative gap reveals about the narrator's characterization of the subject</a:t>
            </a:r>
            <a:endParaRPr lang="en-US" sz="1250" dirty="0"/>
          </a:p>
        </p:txBody>
      </p:sp>
      <p:sp>
        <p:nvSpPr>
          <p:cNvPr id="9" name="Shape 7"/>
          <p:cNvSpPr/>
          <p:nvPr/>
        </p:nvSpPr>
        <p:spPr>
          <a:xfrm>
            <a:off x="457200" y="4462272"/>
            <a:ext cx="8229600" cy="0"/>
          </a:xfrm>
          <a:prstGeom prst="line">
            <a:avLst/>
          </a:prstGeom>
          <a:noFill/>
          <a:ln w="12700">
            <a:solidFill>
              <a:srgbClr val="152030"/>
            </a:solidFill>
            <a:prstDash val="solid"/>
          </a:ln>
        </p:spPr>
      </p:sp>
      <p:sp>
        <p:nvSpPr>
          <p:cNvPr id="10" name="Shape 8"/>
          <p:cNvSpPr/>
          <p:nvPr/>
        </p:nvSpPr>
        <p:spPr>
          <a:xfrm>
            <a:off x="457200" y="4645152"/>
            <a:ext cx="8229600" cy="0"/>
          </a:xfrm>
          <a:prstGeom prst="line">
            <a:avLst/>
          </a:prstGeom>
          <a:noFill/>
          <a:ln w="12700">
            <a:solidFill>
              <a:srgbClr val="152030"/>
            </a:solidFill>
            <a:prstDash val="solid"/>
          </a:ln>
        </p:spPr>
      </p:sp>
      <p:sp>
        <p:nvSpPr>
          <p:cNvPr id="11" name="Shape 9"/>
          <p:cNvSpPr/>
          <p:nvPr/>
        </p:nvSpPr>
        <p:spPr>
          <a:xfrm>
            <a:off x="457200" y="4828032"/>
            <a:ext cx="8229600" cy="0"/>
          </a:xfrm>
          <a:prstGeom prst="line">
            <a:avLst/>
          </a:prstGeom>
          <a:noFill/>
          <a:ln w="12700">
            <a:solidFill>
              <a:srgbClr val="152030"/>
            </a:solidFill>
            <a:prstDash val="solid"/>
          </a:ln>
        </p:spPr>
      </p:sp>
      <p:sp>
        <p:nvSpPr>
          <p:cNvPr id="12" name="Shape 10"/>
          <p:cNvSpPr/>
          <p:nvPr/>
        </p:nvSpPr>
        <p:spPr>
          <a:xfrm>
            <a:off x="457200" y="5010912"/>
            <a:ext cx="8229600" cy="0"/>
          </a:xfrm>
          <a:prstGeom prst="line">
            <a:avLst/>
          </a:prstGeom>
          <a:noFill/>
          <a:ln w="12700">
            <a:solidFill>
              <a:srgbClr val="152030"/>
            </a:solidFill>
            <a:prstDash val="solid"/>
          </a:ln>
        </p:spPr>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Exit Ticket — Model Responses and Scoring Guide</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347472"/>
          </a:xfrm>
          <a:prstGeom prst="rect">
            <a:avLst/>
          </a:prstGeom>
          <a:noFill/>
          <a:ln/>
        </p:spPr>
        <p:txBody>
          <a:bodyPr wrap="square" rtlCol="0" anchor="ctr"/>
          <a:lstStyle/>
          <a:p>
            <a:pPr indent="0" marL="0">
              <a:buNone/>
            </a:pPr>
            <a:r>
              <a:rPr lang="en-US" sz="1350" i="1" dirty="0">
                <a:solidFill>
                  <a:srgbClr val="64748B"/>
                </a:solidFill>
                <a:latin typeface="Calibri" pitchFamily="34" charset="0"/>
                <a:ea typeface="Calibri" pitchFamily="34" charset="-122"/>
                <a:cs typeface="Calibri" pitchFamily="34" charset="-120"/>
              </a:rPr>
              <a:t>Show after collecting cards. Three strong target words, each with a model response.</a:t>
            </a:r>
            <a:endParaRPr lang="en-US" sz="1350" dirty="0"/>
          </a:p>
        </p:txBody>
      </p:sp>
      <p:sp>
        <p:nvSpPr>
          <p:cNvPr id="5" name="Shape 3"/>
          <p:cNvSpPr/>
          <p:nvPr/>
        </p:nvSpPr>
        <p:spPr>
          <a:xfrm>
            <a:off x="457200" y="1353312"/>
            <a:ext cx="8229600" cy="1170432"/>
          </a:xfrm>
          <a:prstGeom prst="roundRect">
            <a:avLst>
              <a:gd name="adj" fmla="val 6250"/>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Shape 4"/>
          <p:cNvSpPr/>
          <p:nvPr/>
        </p:nvSpPr>
        <p:spPr>
          <a:xfrm>
            <a:off x="621792" y="1444752"/>
            <a:ext cx="1280160" cy="402336"/>
          </a:xfrm>
          <a:prstGeom prst="roundRect">
            <a:avLst>
              <a:gd name="adj" fmla="val 18182"/>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7" name="Text 5"/>
          <p:cNvSpPr/>
          <p:nvPr/>
        </p:nvSpPr>
        <p:spPr>
          <a:xfrm>
            <a:off x="621792" y="1444752"/>
            <a:ext cx="1280160" cy="402336"/>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'maintained'</a:t>
            </a:r>
            <a:endParaRPr lang="en-US" sz="1300" dirty="0"/>
          </a:p>
        </p:txBody>
      </p:sp>
      <p:sp>
        <p:nvSpPr>
          <p:cNvPr id="8" name="Text 6"/>
          <p:cNvSpPr/>
          <p:nvPr/>
        </p:nvSpPr>
        <p:spPr>
          <a:xfrm>
            <a:off x="1975104" y="1426464"/>
            <a:ext cx="6528816" cy="1042416"/>
          </a:xfrm>
          <a:prstGeom prst="rect">
            <a:avLst/>
          </a:prstGeom>
          <a:noFill/>
          <a:ln/>
        </p:spPr>
        <p:txBody>
          <a:bodyPr wrap="square" rtlCol="0" anchor="ctr"/>
          <a:lstStyle/>
          <a:p>
            <a:pPr indent="0" marL="0">
              <a:buNone/>
            </a:pPr>
            <a:r>
              <a:rPr lang="en-US" sz="950" i="1" dirty="0">
                <a:solidFill>
                  <a:srgbClr val="1E293B"/>
                </a:solidFill>
                <a:latin typeface="Calibri" pitchFamily="34" charset="0"/>
                <a:ea typeface="Calibri" pitchFamily="34" charset="-122"/>
                <a:cs typeface="Calibri" pitchFamily="34" charset="-120"/>
              </a:rPr>
              <a:t>"The word 'maintained' — chosen over 'kept' or 'cared for' — imports a register of engineering and systems management (a house is 'maintained' like machinery or infrastructure), which characterizes the narrator's subject as someone who relates to her domestic space through the logic of upkeep and monitoring rather than habitation or love, and whose precision is therefore less a sign of affection for her home than a form of self-administered discipline."</a:t>
            </a:r>
            <a:endParaRPr lang="en-US" sz="950" dirty="0"/>
          </a:p>
        </p:txBody>
      </p:sp>
      <p:sp>
        <p:nvSpPr>
          <p:cNvPr id="9" name="Shape 7"/>
          <p:cNvSpPr/>
          <p:nvPr/>
        </p:nvSpPr>
        <p:spPr>
          <a:xfrm>
            <a:off x="457200" y="2615184"/>
            <a:ext cx="8229600" cy="1170432"/>
          </a:xfrm>
          <a:prstGeom prst="roundRect">
            <a:avLst>
              <a:gd name="adj" fmla="val 6250"/>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0" name="Shape 8"/>
          <p:cNvSpPr/>
          <p:nvPr/>
        </p:nvSpPr>
        <p:spPr>
          <a:xfrm>
            <a:off x="621792" y="2706624"/>
            <a:ext cx="1280160" cy="402336"/>
          </a:xfrm>
          <a:prstGeom prst="roundRect">
            <a:avLst>
              <a:gd name="adj" fmla="val 18182"/>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21792" y="2706624"/>
            <a:ext cx="1280160" cy="402336"/>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'reflected'</a:t>
            </a:r>
            <a:endParaRPr lang="en-US" sz="1300" dirty="0"/>
          </a:p>
        </p:txBody>
      </p:sp>
      <p:sp>
        <p:nvSpPr>
          <p:cNvPr id="12" name="Text 10"/>
          <p:cNvSpPr/>
          <p:nvPr/>
        </p:nvSpPr>
        <p:spPr>
          <a:xfrm>
            <a:off x="1975104" y="2688336"/>
            <a:ext cx="6528816" cy="1042416"/>
          </a:xfrm>
          <a:prstGeom prst="rect">
            <a:avLst/>
          </a:prstGeom>
          <a:noFill/>
          <a:ln/>
        </p:spPr>
        <p:txBody>
          <a:bodyPr wrap="square" rtlCol="0" anchor="ctr"/>
          <a:lstStyle/>
          <a:p>
            <a:pPr indent="0" marL="0">
              <a:buNone/>
            </a:pPr>
            <a:r>
              <a:rPr lang="en-US" sz="950" i="1" dirty="0">
                <a:solidFill>
                  <a:srgbClr val="1E293B"/>
                </a:solidFill>
                <a:latin typeface="Calibri" pitchFamily="34" charset="0"/>
                <a:ea typeface="Calibri" pitchFamily="34" charset="-122"/>
                <a:cs typeface="Calibri" pitchFamily="34" charset="-120"/>
              </a:rPr>
              <a:t>"'Every surface reflected her' operates with double meaning: the literal reflection of her image in polished surfaces, and the implication that the house is her — 'reflected' as 'represented' or 'embodied' — which opens the analytical question of whether her precision is self-expression (the house shows who she is) or self-erasure (the house has become what she is, having merged with it during a 'period she preferred not to examine')."</a:t>
            </a:r>
            <a:endParaRPr lang="en-US" sz="950" dirty="0"/>
          </a:p>
        </p:txBody>
      </p:sp>
      <p:sp>
        <p:nvSpPr>
          <p:cNvPr id="13" name="Shape 11"/>
          <p:cNvSpPr/>
          <p:nvPr/>
        </p:nvSpPr>
        <p:spPr>
          <a:xfrm>
            <a:off x="457200" y="3877056"/>
            <a:ext cx="8229600" cy="1170432"/>
          </a:xfrm>
          <a:prstGeom prst="roundRect">
            <a:avLst>
              <a:gd name="adj" fmla="val 6250"/>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4" name="Shape 12"/>
          <p:cNvSpPr/>
          <p:nvPr/>
        </p:nvSpPr>
        <p:spPr>
          <a:xfrm>
            <a:off x="621792" y="3968496"/>
            <a:ext cx="1280160" cy="402336"/>
          </a:xfrm>
          <a:prstGeom prst="roundRect">
            <a:avLst>
              <a:gd name="adj" fmla="val 18182"/>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621792" y="3968496"/>
            <a:ext cx="1280160" cy="402336"/>
          </a:xfrm>
          <a:prstGeom prst="rect">
            <a:avLst/>
          </a:prstGeom>
          <a:noFill/>
          <a:ln/>
        </p:spPr>
        <p:txBody>
          <a:bodyPr wrap="square" rtlCol="0" anchor="ctr"/>
          <a:lstStyle/>
          <a:p>
            <a:pPr algn="ctr" indent="0" marL="0">
              <a:buNone/>
            </a:pPr>
            <a:r>
              <a:rPr lang="en-US" sz="1300" b="1" dirty="0">
                <a:solidFill>
                  <a:srgbClr val="FFFFFF"/>
                </a:solidFill>
                <a:latin typeface="Cambria" pitchFamily="34" charset="0"/>
                <a:ea typeface="Cambria" pitchFamily="34" charset="-122"/>
                <a:cs typeface="Cambria" pitchFamily="34" charset="-120"/>
              </a:rPr>
              <a:t>'examine'</a:t>
            </a:r>
            <a:endParaRPr lang="en-US" sz="1300" dirty="0"/>
          </a:p>
        </p:txBody>
      </p:sp>
      <p:sp>
        <p:nvSpPr>
          <p:cNvPr id="16" name="Text 14"/>
          <p:cNvSpPr/>
          <p:nvPr/>
        </p:nvSpPr>
        <p:spPr>
          <a:xfrm>
            <a:off x="1975104" y="3950208"/>
            <a:ext cx="6528816" cy="1042416"/>
          </a:xfrm>
          <a:prstGeom prst="rect">
            <a:avLst/>
          </a:prstGeom>
          <a:noFill/>
          <a:ln/>
        </p:spPr>
        <p:txBody>
          <a:bodyPr wrap="square" rtlCol="0" anchor="ctr"/>
          <a:lstStyle/>
          <a:p>
            <a:pPr indent="0" marL="0">
              <a:buNone/>
            </a:pPr>
            <a:r>
              <a:rPr lang="en-US" sz="950" i="1" dirty="0">
                <a:solidFill>
                  <a:srgbClr val="1E293B"/>
                </a:solidFill>
                <a:latin typeface="Calibri" pitchFamily="34" charset="0"/>
                <a:ea typeface="Calibri" pitchFamily="34" charset="-122"/>
                <a:cs typeface="Calibri" pitchFamily="34" charset="-120"/>
              </a:rPr>
              <a:t>"The word 'examine' places the narrator's subject in a clinical, retrospective relationship to her own past: a period is 'examined' by investigators, doctors, or analysts, and by choosing this word over 'think about' or 'revisit,' the narrator characterizes her subject's self-avoidance not as ordinary forgetting but as the deliberate maintenance of a willful non-investigation into something the passage implies is both knowable and significant."</a:t>
            </a:r>
            <a:endParaRPr lang="en-US" sz="950" dirty="0"/>
          </a:p>
        </p:txBody>
      </p:sp>
      <p:sp>
        <p:nvSpPr>
          <p:cNvPr id="17" name="Shape 15"/>
          <p:cNvSpPr/>
          <p:nvPr/>
        </p:nvSpPr>
        <p:spPr>
          <a:xfrm>
            <a:off x="457200" y="5138928"/>
            <a:ext cx="8229600" cy="201168"/>
          </a:xfrm>
          <a:prstGeom prst="roundRect">
            <a:avLst>
              <a:gd name="adj" fmla="val 36364"/>
            </a:avLst>
          </a:prstGeom>
          <a:solidFill>
            <a:srgbClr val="FEF3C7"/>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640080" y="5166360"/>
            <a:ext cx="7863840" cy="146304"/>
          </a:xfrm>
          <a:prstGeom prst="rect">
            <a:avLst/>
          </a:prstGeom>
          <a:noFill/>
          <a:ln/>
        </p:spPr>
        <p:txBody>
          <a:bodyPr wrap="square" rtlCol="0" anchor="ctr"/>
          <a:lstStyle/>
          <a:p>
            <a:pPr indent="0" marL="0">
              <a:buNone/>
            </a:pPr>
            <a:r>
              <a:rPr lang="en-US" sz="1000" b="1" dirty="0">
                <a:solidFill>
                  <a:srgbClr val="B45309"/>
                </a:solidFill>
                <a:latin typeface="Calibri" pitchFamily="34" charset="0"/>
                <a:ea typeface="Calibri" pitchFamily="34" charset="-122"/>
                <a:cs typeface="Calibri" pitchFamily="34" charset="-120"/>
              </a:rPr>
              <a:t>Scoring: Strong = names word + connotative field + what the gap reveals about characterization. Developing = names word + one of the next two. Beginning = 'this word is interesting' or paraphrase only.</a:t>
            </a:r>
            <a:endParaRPr lang="en-US" sz="1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name="Slide 3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151C2E"/>
          </a:solidFill>
          <a:ln w="12700">
            <a:solidFill>
              <a:srgbClr val="151C2E"/>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1–4  (passage at left)</a:t>
            </a:r>
            <a:endParaRPr lang="en-US" sz="1400" dirty="0"/>
          </a:p>
        </p:txBody>
      </p:sp>
      <p:sp>
        <p:nvSpPr>
          <p:cNvPr id="4" name="Shape 2"/>
          <p:cNvSpPr/>
          <p:nvPr/>
        </p:nvSpPr>
        <p:spPr>
          <a:xfrm>
            <a:off x="457200" y="603504"/>
            <a:ext cx="2926080" cy="4498848"/>
          </a:xfrm>
          <a:prstGeom prst="roundRect">
            <a:avLst>
              <a:gd name="adj" fmla="val 2500"/>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5" name="Text 3"/>
          <p:cNvSpPr/>
          <p:nvPr/>
        </p:nvSpPr>
        <p:spPr>
          <a:xfrm>
            <a:off x="621792" y="694944"/>
            <a:ext cx="2596896"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AP PASSAGE — ANNOTATE AS YOU READ</a:t>
            </a:r>
            <a:endParaRPr lang="en-US" sz="1000" dirty="0"/>
          </a:p>
        </p:txBody>
      </p:sp>
      <p:sp>
        <p:nvSpPr>
          <p:cNvPr id="6" name="Text 4"/>
          <p:cNvSpPr/>
          <p:nvPr/>
        </p:nvSpPr>
        <p:spPr>
          <a:xfrm>
            <a:off x="640080" y="950976"/>
            <a:ext cx="2560320" cy="4041648"/>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[1] The things Clara noticed first were always</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[2] the wrong things. She noticed that the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[3] hospital's waiting room chairs were a</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[4] particularly dispiriting shade of orange,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[5] and that the magazines were from a year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[6] ago, and that the man two seats down</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[7] was breathing loudly enough that she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[8] could hear it. Her father was dying.</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[9] She had been told this an hour ago in</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[10] language so careful it had taken her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[11] another twenty minutes to understand.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[12] The man's breathing was really very</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[13] loud. She would wait, and it would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[14] become clear what she was supposed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[15] to feel. It always did.</a:t>
            </a:r>
            <a:endParaRPr lang="en-US" sz="1150" dirty="0"/>
          </a:p>
        </p:txBody>
      </p:sp>
      <p:sp>
        <p:nvSpPr>
          <p:cNvPr id="7" name="Text 5"/>
          <p:cNvSpPr/>
          <p:nvPr/>
        </p:nvSpPr>
        <p:spPr>
          <a:xfrm>
            <a:off x="3529584" y="658368"/>
            <a:ext cx="5157216" cy="384048"/>
          </a:xfrm>
          <a:prstGeom prst="rect">
            <a:avLst/>
          </a:prstGeom>
          <a:noFill/>
          <a:ln/>
        </p:spPr>
        <p:txBody>
          <a:bodyPr wrap="square" rtlCol="0" anchor="ctr"/>
          <a:lstStyle/>
          <a:p>
            <a:pPr indent="0" marL="0">
              <a:buNone/>
            </a:pPr>
            <a:r>
              <a:rPr lang="en-US" sz="1050" b="1" dirty="0">
                <a:solidFill>
                  <a:srgbClr val="151C2E"/>
                </a:solidFill>
                <a:latin typeface="Calibri" pitchFamily="34" charset="0"/>
                <a:ea typeface="Calibri" pitchFamily="34" charset="-122"/>
                <a:cs typeface="Calibri" pitchFamily="34" charset="-120"/>
              </a:rPr>
              <a:t>1.  The narrator's claim in lines 1–2 that Clara 'noticed the wrong things' primarily functions to</a:t>
            </a:r>
            <a:endParaRPr lang="en-US" sz="1050" dirty="0"/>
          </a:p>
        </p:txBody>
      </p:sp>
      <p:sp>
        <p:nvSpPr>
          <p:cNvPr id="8" name="Text 6"/>
          <p:cNvSpPr/>
          <p:nvPr/>
        </p:nvSpPr>
        <p:spPr>
          <a:xfrm>
            <a:off x="3694176" y="1078992"/>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A. criticize Clara for being inattentive to her father's situation</a:t>
            </a:r>
            <a:endParaRPr lang="en-US" sz="1050" dirty="0"/>
          </a:p>
        </p:txBody>
      </p:sp>
      <p:sp>
        <p:nvSpPr>
          <p:cNvPr id="9" name="Text 7"/>
          <p:cNvSpPr/>
          <p:nvPr/>
        </p:nvSpPr>
        <p:spPr>
          <a:xfrm>
            <a:off x="3694176" y="1316736"/>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B. establish an omniscient narrator's evaluative distance from Clara's consciousness</a:t>
            </a:r>
            <a:endParaRPr lang="en-US" sz="1050" dirty="0"/>
          </a:p>
        </p:txBody>
      </p:sp>
      <p:sp>
        <p:nvSpPr>
          <p:cNvPr id="10" name="Text 8"/>
          <p:cNvSpPr/>
          <p:nvPr/>
        </p:nvSpPr>
        <p:spPr>
          <a:xfrm>
            <a:off x="3694176" y="1554480"/>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C. introduce free indirect discourse that will characterize Clara's interiority throughout the passage</a:t>
            </a:r>
            <a:endParaRPr lang="en-US" sz="1050" dirty="0"/>
          </a:p>
        </p:txBody>
      </p:sp>
      <p:sp>
        <p:nvSpPr>
          <p:cNvPr id="11" name="Text 9"/>
          <p:cNvSpPr/>
          <p:nvPr/>
        </p:nvSpPr>
        <p:spPr>
          <a:xfrm>
            <a:off x="3694176" y="1792224"/>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D. signal that the narration will be objective rather than limited</a:t>
            </a:r>
            <a:endParaRPr lang="en-US" sz="1050" dirty="0"/>
          </a:p>
        </p:txBody>
      </p:sp>
      <p:sp>
        <p:nvSpPr>
          <p:cNvPr id="12" name="Text 10"/>
          <p:cNvSpPr/>
          <p:nvPr/>
        </p:nvSpPr>
        <p:spPr>
          <a:xfrm>
            <a:off x="3529584" y="2139696"/>
            <a:ext cx="5157216" cy="384048"/>
          </a:xfrm>
          <a:prstGeom prst="rect">
            <a:avLst/>
          </a:prstGeom>
          <a:noFill/>
          <a:ln/>
        </p:spPr>
        <p:txBody>
          <a:bodyPr wrap="square" rtlCol="0" anchor="ctr"/>
          <a:lstStyle/>
          <a:p>
            <a:pPr indent="0" marL="0">
              <a:buNone/>
            </a:pPr>
            <a:r>
              <a:rPr lang="en-US" sz="1050" b="1" dirty="0">
                <a:solidFill>
                  <a:srgbClr val="151C2E"/>
                </a:solidFill>
                <a:latin typeface="Calibri" pitchFamily="34" charset="0"/>
                <a:ea typeface="Calibri" pitchFamily="34" charset="-122"/>
                <a:cs typeface="Calibri" pitchFamily="34" charset="-120"/>
              </a:rPr>
              <a:t>2.  Lines 12–15 ('The man's breathing... It always did.') are best described as</a:t>
            </a:r>
            <a:endParaRPr lang="en-US" sz="1050" dirty="0"/>
          </a:p>
        </p:txBody>
      </p:sp>
      <p:sp>
        <p:nvSpPr>
          <p:cNvPr id="13" name="Text 11"/>
          <p:cNvSpPr/>
          <p:nvPr/>
        </p:nvSpPr>
        <p:spPr>
          <a:xfrm>
            <a:off x="3694176" y="2560320"/>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A. the omniscient narrator's observation of Clara from the outside</a:t>
            </a:r>
            <a:endParaRPr lang="en-US" sz="1050" dirty="0"/>
          </a:p>
        </p:txBody>
      </p:sp>
      <p:sp>
        <p:nvSpPr>
          <p:cNvPr id="14" name="Text 12"/>
          <p:cNvSpPr/>
          <p:nvPr/>
        </p:nvSpPr>
        <p:spPr>
          <a:xfrm>
            <a:off x="3694176" y="2798064"/>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B. Clara's direct speech, quoted without attribution</a:t>
            </a:r>
            <a:endParaRPr lang="en-US" sz="1050" dirty="0"/>
          </a:p>
        </p:txBody>
      </p:sp>
      <p:sp>
        <p:nvSpPr>
          <p:cNvPr id="15" name="Text 13"/>
          <p:cNvSpPr/>
          <p:nvPr/>
        </p:nvSpPr>
        <p:spPr>
          <a:xfrm>
            <a:off x="3694176" y="3035808"/>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C. free indirect discourse, adopting Clara's syntax and emotional register without a reporting verb</a:t>
            </a:r>
            <a:endParaRPr lang="en-US" sz="1050" dirty="0"/>
          </a:p>
        </p:txBody>
      </p:sp>
      <p:sp>
        <p:nvSpPr>
          <p:cNvPr id="16" name="Text 14"/>
          <p:cNvSpPr/>
          <p:nvPr/>
        </p:nvSpPr>
        <p:spPr>
          <a:xfrm>
            <a:off x="3694176" y="3273552"/>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D. an objective report of external events</a:t>
            </a:r>
            <a:endParaRPr lang="en-US" sz="1050" dirty="0"/>
          </a:p>
        </p:txBody>
      </p:sp>
      <p:sp>
        <p:nvSpPr>
          <p:cNvPr id="17" name="Text 15"/>
          <p:cNvSpPr/>
          <p:nvPr/>
        </p:nvSpPr>
        <p:spPr>
          <a:xfrm>
            <a:off x="3529584" y="3621024"/>
            <a:ext cx="5157216" cy="384048"/>
          </a:xfrm>
          <a:prstGeom prst="rect">
            <a:avLst/>
          </a:prstGeom>
          <a:noFill/>
          <a:ln/>
        </p:spPr>
        <p:txBody>
          <a:bodyPr wrap="square" rtlCol="0" anchor="ctr"/>
          <a:lstStyle/>
          <a:p>
            <a:pPr indent="0" marL="0">
              <a:buNone/>
            </a:pPr>
            <a:r>
              <a:rPr lang="en-US" sz="1050" b="1" dirty="0">
                <a:solidFill>
                  <a:srgbClr val="151C2E"/>
                </a:solidFill>
                <a:latin typeface="Calibri" pitchFamily="34" charset="0"/>
                <a:ea typeface="Calibri" pitchFamily="34" charset="-122"/>
                <a:cs typeface="Calibri" pitchFamily="34" charset="-120"/>
              </a:rPr>
              <a:t>3.  'Language so careful it had taken her another twenty minutes to understand' (lines 10–11) characterizes the doctors' communication as</a:t>
            </a:r>
            <a:endParaRPr lang="en-US" sz="1050" dirty="0"/>
          </a:p>
        </p:txBody>
      </p:sp>
      <p:sp>
        <p:nvSpPr>
          <p:cNvPr id="18" name="Text 16"/>
          <p:cNvSpPr/>
          <p:nvPr/>
        </p:nvSpPr>
        <p:spPr>
          <a:xfrm>
            <a:off x="3694176" y="4041648"/>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A. deliberately obfuscatory — the doctors are hiding the truth from Clara</a:t>
            </a:r>
            <a:endParaRPr lang="en-US" sz="1050" dirty="0"/>
          </a:p>
        </p:txBody>
      </p:sp>
      <p:sp>
        <p:nvSpPr>
          <p:cNvPr id="19" name="Text 17"/>
          <p:cNvSpPr/>
          <p:nvPr/>
        </p:nvSpPr>
        <p:spPr>
          <a:xfrm>
            <a:off x="3694176" y="4279392"/>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B. technically precise but emotionally opaque — the care protected the doctors' composure, not Clara's understanding</a:t>
            </a:r>
            <a:endParaRPr lang="en-US" sz="1050" dirty="0"/>
          </a:p>
        </p:txBody>
      </p:sp>
      <p:sp>
        <p:nvSpPr>
          <p:cNvPr id="20" name="Text 18"/>
          <p:cNvSpPr/>
          <p:nvPr/>
        </p:nvSpPr>
        <p:spPr>
          <a:xfrm>
            <a:off x="3694176" y="4517136"/>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C. compassionate and effective — the careful language eased Clara's distress</a:t>
            </a:r>
            <a:endParaRPr lang="en-US" sz="1050" dirty="0"/>
          </a:p>
        </p:txBody>
      </p:sp>
      <p:sp>
        <p:nvSpPr>
          <p:cNvPr id="21" name="Text 19"/>
          <p:cNvSpPr/>
          <p:nvPr/>
        </p:nvSpPr>
        <p:spPr>
          <a:xfrm>
            <a:off x="3694176" y="4754880"/>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D. unprofessional — medical language should be direct</a:t>
            </a:r>
            <a:endParaRPr lang="en-US" sz="1050" dirty="0"/>
          </a:p>
        </p:txBody>
      </p:sp>
      <p:sp>
        <p:nvSpPr>
          <p:cNvPr id="22" name="Text 20"/>
          <p:cNvSpPr/>
          <p:nvPr/>
        </p:nvSpPr>
        <p:spPr>
          <a:xfrm>
            <a:off x="3529584" y="5102352"/>
            <a:ext cx="5157216" cy="384048"/>
          </a:xfrm>
          <a:prstGeom prst="rect">
            <a:avLst/>
          </a:prstGeom>
          <a:noFill/>
          <a:ln/>
        </p:spPr>
        <p:txBody>
          <a:bodyPr wrap="square" rtlCol="0" anchor="ctr"/>
          <a:lstStyle/>
          <a:p>
            <a:pPr indent="0" marL="0">
              <a:buNone/>
            </a:pPr>
            <a:r>
              <a:rPr lang="en-US" sz="1050" b="1" dirty="0">
                <a:solidFill>
                  <a:srgbClr val="151C2E"/>
                </a:solidFill>
                <a:latin typeface="Calibri" pitchFamily="34" charset="0"/>
                <a:ea typeface="Calibri" pitchFamily="34" charset="-122"/>
                <a:cs typeface="Calibri" pitchFamily="34" charset="-120"/>
              </a:rPr>
              <a:t>4.  The sentence 'Her father was dying.' (line 8) achieves its effect primarily through</a:t>
            </a:r>
            <a:endParaRPr lang="en-US" sz="1050" dirty="0"/>
          </a:p>
        </p:txBody>
      </p:sp>
      <p:sp>
        <p:nvSpPr>
          <p:cNvPr id="23" name="Text 21"/>
          <p:cNvSpPr/>
          <p:nvPr/>
        </p:nvSpPr>
        <p:spPr>
          <a:xfrm>
            <a:off x="3694176" y="5522976"/>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A. the use of dramatic irony — the reader knows before Clara does</a:t>
            </a:r>
            <a:endParaRPr lang="en-US" sz="1050" dirty="0"/>
          </a:p>
        </p:txBody>
      </p:sp>
      <p:sp>
        <p:nvSpPr>
          <p:cNvPr id="24" name="Text 22"/>
          <p:cNvSpPr/>
          <p:nvPr/>
        </p:nvSpPr>
        <p:spPr>
          <a:xfrm>
            <a:off x="3694176" y="5760720"/>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B. its syntactic isolation and simplicity after the accumulation of trivial detail — the plain declarative is structurally foregrounded by the complexity surrounding it</a:t>
            </a:r>
            <a:endParaRPr lang="en-US" sz="1050" dirty="0"/>
          </a:p>
        </p:txBody>
      </p:sp>
      <p:sp>
        <p:nvSpPr>
          <p:cNvPr id="25" name="Text 23"/>
          <p:cNvSpPr/>
          <p:nvPr/>
        </p:nvSpPr>
        <p:spPr>
          <a:xfrm>
            <a:off x="3694176" y="5998464"/>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C. the present progressive tense, which conveys ongoing action</a:t>
            </a:r>
            <a:endParaRPr lang="en-US" sz="1050" dirty="0"/>
          </a:p>
        </p:txBody>
      </p:sp>
      <p:sp>
        <p:nvSpPr>
          <p:cNvPr id="26" name="Text 24"/>
          <p:cNvSpPr/>
          <p:nvPr/>
        </p:nvSpPr>
        <p:spPr>
          <a:xfrm>
            <a:off x="3694176" y="6236208"/>
            <a:ext cx="4992624"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D. its position at the end of the passage</a:t>
            </a:r>
            <a:endParaRPr lang="en-US" sz="105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3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30352"/>
          </a:xfrm>
          <a:prstGeom prst="roundRect">
            <a:avLst/>
          </a:prstGeom>
          <a:solidFill>
            <a:srgbClr val="151C2E"/>
          </a:solidFill>
          <a:ln w="12700">
            <a:solidFill>
              <a:srgbClr val="151C2E"/>
            </a:solidFill>
            <a:prstDash val="solid"/>
          </a:ln>
        </p:spPr>
      </p:sp>
      <p:sp>
        <p:nvSpPr>
          <p:cNvPr id="3" name="Text 1"/>
          <p:cNvSpPr/>
          <p:nvPr/>
        </p:nvSpPr>
        <p:spPr>
          <a:xfrm>
            <a:off x="457200" y="91440"/>
            <a:ext cx="8229600" cy="347472"/>
          </a:xfrm>
          <a:prstGeom prst="rect">
            <a:avLst/>
          </a:prstGeom>
          <a:noFill/>
          <a:ln/>
        </p:spPr>
        <p:txBody>
          <a:bodyPr wrap="square" rtlCol="0" anchor="ctr"/>
          <a:lstStyle/>
          <a:p>
            <a:pPr indent="0" marL="0">
              <a:buNone/>
            </a:pPr>
            <a:r>
              <a:rPr lang="en-US" sz="1400" b="1" dirty="0">
                <a:solidFill>
                  <a:srgbClr val="FFFFFF"/>
                </a:solidFill>
                <a:latin typeface="Calibri" pitchFamily="34" charset="0"/>
                <a:ea typeface="Calibri" pitchFamily="34" charset="-122"/>
                <a:cs typeface="Calibri" pitchFamily="34" charset="-120"/>
              </a:rPr>
              <a:t>AP-Style Multiple Choice  |  Questions 5–8</a:t>
            </a:r>
            <a:endParaRPr lang="en-US" sz="1400" dirty="0"/>
          </a:p>
        </p:txBody>
      </p:sp>
      <p:sp>
        <p:nvSpPr>
          <p:cNvPr id="4" name="Text 2"/>
          <p:cNvSpPr/>
          <p:nvPr/>
        </p:nvSpPr>
        <p:spPr>
          <a:xfrm>
            <a:off x="457200" y="621792"/>
            <a:ext cx="8229600" cy="384048"/>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5.  The narrator's observation that Clara noticed 'the wrong things' signals a relationship between narrator and character best described as</a:t>
            </a:r>
            <a:endParaRPr lang="en-US" sz="1100" dirty="0"/>
          </a:p>
        </p:txBody>
      </p:sp>
      <p:sp>
        <p:nvSpPr>
          <p:cNvPr id="5" name="Text 3"/>
          <p:cNvSpPr/>
          <p:nvPr/>
        </p:nvSpPr>
        <p:spPr>
          <a:xfrm>
            <a:off x="713232" y="1042416"/>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A. antagonistic — the narrator is criticizing Clara's response to grief</a:t>
            </a:r>
            <a:endParaRPr lang="en-US" sz="1050" dirty="0"/>
          </a:p>
        </p:txBody>
      </p:sp>
      <p:sp>
        <p:nvSpPr>
          <p:cNvPr id="6" name="Text 4"/>
          <p:cNvSpPr/>
          <p:nvPr/>
        </p:nvSpPr>
        <p:spPr>
          <a:xfrm>
            <a:off x="713232" y="1280160"/>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B. fully aligned — narrator and focalizer share the same evaluative perspective</a:t>
            </a:r>
            <a:endParaRPr lang="en-US" sz="1050" dirty="0"/>
          </a:p>
        </p:txBody>
      </p:sp>
      <p:sp>
        <p:nvSpPr>
          <p:cNvPr id="7" name="Text 5"/>
          <p:cNvSpPr/>
          <p:nvPr/>
        </p:nvSpPr>
        <p:spPr>
          <a:xfrm>
            <a:off x="713232" y="1517904"/>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C. gently ironic — the narrator has an evaluative perspective on Clara's consciousness that Clara herself does not share</a:t>
            </a:r>
            <a:endParaRPr lang="en-US" sz="1050" dirty="0"/>
          </a:p>
        </p:txBody>
      </p:sp>
      <p:sp>
        <p:nvSpPr>
          <p:cNvPr id="8" name="Text 6"/>
          <p:cNvSpPr/>
          <p:nvPr/>
        </p:nvSpPr>
        <p:spPr>
          <a:xfrm>
            <a:off x="713232" y="1755648"/>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D. detached — the narrator has no evaluative stake in Clara's behavior</a:t>
            </a:r>
            <a:endParaRPr lang="en-US" sz="1050" dirty="0"/>
          </a:p>
        </p:txBody>
      </p:sp>
      <p:sp>
        <p:nvSpPr>
          <p:cNvPr id="9" name="Text 7"/>
          <p:cNvSpPr/>
          <p:nvPr/>
        </p:nvSpPr>
        <p:spPr>
          <a:xfrm>
            <a:off x="457200" y="2121408"/>
            <a:ext cx="8229600" cy="384048"/>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6.  'She would wait, and it would become clear what she was supposed to feel. It always did.' (lines 13–15) reveals which aspect of Clara's character?</a:t>
            </a:r>
            <a:endParaRPr lang="en-US" sz="1100" dirty="0"/>
          </a:p>
        </p:txBody>
      </p:sp>
      <p:sp>
        <p:nvSpPr>
          <p:cNvPr id="10" name="Text 8"/>
          <p:cNvSpPr/>
          <p:nvPr/>
        </p:nvSpPr>
        <p:spPr>
          <a:xfrm>
            <a:off x="713232" y="2542032"/>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A. She is accustomed to emotional situations in medical settings</a:t>
            </a:r>
            <a:endParaRPr lang="en-US" sz="1050" dirty="0"/>
          </a:p>
        </p:txBody>
      </p:sp>
      <p:sp>
        <p:nvSpPr>
          <p:cNvPr id="11" name="Text 9"/>
          <p:cNvSpPr/>
          <p:nvPr/>
        </p:nvSpPr>
        <p:spPr>
          <a:xfrm>
            <a:off x="713232" y="2779776"/>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B. She has developed a habitual strategy of deferring emotional experience until it arrives in legible form — suggesting that feeling is for her an event that happens to her rather than one she generates</a:t>
            </a:r>
            <a:endParaRPr lang="en-US" sz="1050" dirty="0"/>
          </a:p>
        </p:txBody>
      </p:sp>
      <p:sp>
        <p:nvSpPr>
          <p:cNvPr id="12" name="Text 10"/>
          <p:cNvSpPr/>
          <p:nvPr/>
        </p:nvSpPr>
        <p:spPr>
          <a:xfrm>
            <a:off x="713232" y="3017520"/>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C. She is emotionally repressed and avoids her feelings</a:t>
            </a:r>
            <a:endParaRPr lang="en-US" sz="1050" dirty="0"/>
          </a:p>
        </p:txBody>
      </p:sp>
      <p:sp>
        <p:nvSpPr>
          <p:cNvPr id="13" name="Text 11"/>
          <p:cNvSpPr/>
          <p:nvPr/>
        </p:nvSpPr>
        <p:spPr>
          <a:xfrm>
            <a:off x="713232" y="3255264"/>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D. She is experienced with grief and knows how to manage it effectively</a:t>
            </a:r>
            <a:endParaRPr lang="en-US" sz="1050" dirty="0"/>
          </a:p>
        </p:txBody>
      </p:sp>
      <p:sp>
        <p:nvSpPr>
          <p:cNvPr id="14" name="Text 12"/>
          <p:cNvSpPr/>
          <p:nvPr/>
        </p:nvSpPr>
        <p:spPr>
          <a:xfrm>
            <a:off x="457200" y="3621024"/>
            <a:ext cx="8229600" cy="384048"/>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7.  A student writes: 'The passage shows that Clara is distracted from her father's death by noticing irrelevant details.' This analysis is best described as</a:t>
            </a:r>
            <a:endParaRPr lang="en-US" sz="1100" dirty="0"/>
          </a:p>
        </p:txBody>
      </p:sp>
      <p:sp>
        <p:nvSpPr>
          <p:cNvPr id="15" name="Text 13"/>
          <p:cNvSpPr/>
          <p:nvPr/>
        </p:nvSpPr>
        <p:spPr>
          <a:xfrm>
            <a:off x="713232" y="4041648"/>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A. strong — it accurately describes the passage's central observation</a:t>
            </a:r>
            <a:endParaRPr lang="en-US" sz="1050" dirty="0"/>
          </a:p>
        </p:txBody>
      </p:sp>
      <p:sp>
        <p:nvSpPr>
          <p:cNvPr id="16" name="Text 14"/>
          <p:cNvSpPr/>
          <p:nvPr/>
        </p:nvSpPr>
        <p:spPr>
          <a:xfrm>
            <a:off x="713232" y="4279392"/>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B. too brief — it identifies the behavior without analyzing what the pattern of distraction reveals or how the narration characterizes it</a:t>
            </a:r>
            <a:endParaRPr lang="en-US" sz="1050" dirty="0"/>
          </a:p>
        </p:txBody>
      </p:sp>
      <p:sp>
        <p:nvSpPr>
          <p:cNvPr id="17" name="Text 15"/>
          <p:cNvSpPr/>
          <p:nvPr/>
        </p:nvSpPr>
        <p:spPr>
          <a:xfrm>
            <a:off x="713232" y="4517136"/>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C. inaccurate — Clara is not distracted; she is coping appropriately</a:t>
            </a:r>
            <a:endParaRPr lang="en-US" sz="1050" dirty="0"/>
          </a:p>
        </p:txBody>
      </p:sp>
      <p:sp>
        <p:nvSpPr>
          <p:cNvPr id="18" name="Text 16"/>
          <p:cNvSpPr/>
          <p:nvPr/>
        </p:nvSpPr>
        <p:spPr>
          <a:xfrm>
            <a:off x="713232" y="4754880"/>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D. a strong thesis for an essay about the passage</a:t>
            </a:r>
            <a:endParaRPr lang="en-US" sz="1050" dirty="0"/>
          </a:p>
        </p:txBody>
      </p:sp>
      <p:sp>
        <p:nvSpPr>
          <p:cNvPr id="19" name="Text 17"/>
          <p:cNvSpPr/>
          <p:nvPr/>
        </p:nvSpPr>
        <p:spPr>
          <a:xfrm>
            <a:off x="457200" y="5120640"/>
            <a:ext cx="8229600" cy="384048"/>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8.  The passage's primary analytical concern is best described as</a:t>
            </a:r>
            <a:endParaRPr lang="en-US" sz="1100" dirty="0"/>
          </a:p>
        </p:txBody>
      </p:sp>
      <p:sp>
        <p:nvSpPr>
          <p:cNvPr id="20" name="Text 18"/>
          <p:cNvSpPr/>
          <p:nvPr/>
        </p:nvSpPr>
        <p:spPr>
          <a:xfrm>
            <a:off x="713232" y="5541264"/>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A. the inadequacy of hospital waiting rooms to support grief</a:t>
            </a:r>
            <a:endParaRPr lang="en-US" sz="1050" dirty="0"/>
          </a:p>
        </p:txBody>
      </p:sp>
      <p:sp>
        <p:nvSpPr>
          <p:cNvPr id="21" name="Text 19"/>
          <p:cNvSpPr/>
          <p:nvPr/>
        </p:nvSpPr>
        <p:spPr>
          <a:xfrm>
            <a:off x="713232" y="5779008"/>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B. the relationship between emotional experience and the language and forms through which it becomes legible — Clara does not feel until feeling has a name and a shape</a:t>
            </a:r>
            <a:endParaRPr lang="en-US" sz="1050" dirty="0"/>
          </a:p>
        </p:txBody>
      </p:sp>
      <p:sp>
        <p:nvSpPr>
          <p:cNvPr id="22" name="Text 20"/>
          <p:cNvSpPr/>
          <p:nvPr/>
        </p:nvSpPr>
        <p:spPr>
          <a:xfrm>
            <a:off x="713232" y="6016752"/>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C. Clara's pathological inability to respond appropriately to her father's death</a:t>
            </a:r>
            <a:endParaRPr lang="en-US" sz="1050" dirty="0"/>
          </a:p>
        </p:txBody>
      </p:sp>
      <p:sp>
        <p:nvSpPr>
          <p:cNvPr id="23" name="Text 21"/>
          <p:cNvSpPr/>
          <p:nvPr/>
        </p:nvSpPr>
        <p:spPr>
          <a:xfrm>
            <a:off x="713232" y="6254496"/>
            <a:ext cx="7973568" cy="237744"/>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D. the narrator's critique of medical communication</a:t>
            </a:r>
            <a:endParaRPr lang="en-US" sz="1050" dirty="0"/>
          </a:p>
        </p:txBody>
      </p:sp>
      <p:sp>
        <p:nvSpPr>
          <p:cNvPr id="24" name="Shape 22"/>
          <p:cNvSpPr/>
          <p:nvPr/>
        </p:nvSpPr>
        <p:spPr>
          <a:xfrm>
            <a:off x="457200" y="6620256"/>
            <a:ext cx="8229600" cy="-1554480"/>
          </a:xfrm>
          <a:prstGeom prst="roundRect">
            <a:avLst>
              <a:gd name="adj" fmla="val -4706"/>
            </a:avLst>
          </a:prstGeom>
          <a:solidFill>
            <a:srgbClr val="FEF3C7"/>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5" name="Text 23"/>
          <p:cNvSpPr/>
          <p:nvPr/>
        </p:nvSpPr>
        <p:spPr>
          <a:xfrm>
            <a:off x="640080" y="6693408"/>
            <a:ext cx="7863840" cy="256032"/>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Post-MC Discussion Targets:</a:t>
            </a:r>
            <a:endParaRPr lang="en-US" sz="1150" dirty="0"/>
          </a:p>
        </p:txBody>
      </p:sp>
      <p:sp>
        <p:nvSpPr>
          <p:cNvPr id="26" name="Text 24"/>
          <p:cNvSpPr/>
          <p:nvPr/>
        </p:nvSpPr>
        <p:spPr>
          <a:xfrm>
            <a:off x="640080" y="6986016"/>
            <a:ext cx="7863840" cy="676656"/>
          </a:xfrm>
          <a:prstGeom prst="rect">
            <a:avLst/>
          </a:prstGeom>
          <a:noFill/>
          <a:ln/>
        </p:spPr>
        <p:txBody>
          <a:bodyPr wrap="square" rtlCol="0" anchor="ctr"/>
          <a:lstStyle/>
          <a:p>
            <a:pPr indent="0" marL="0">
              <a:buNone/>
            </a:pPr>
            <a:r>
              <a:rPr lang="en-US" sz="1050" dirty="0">
                <a:solidFill>
                  <a:srgbClr val="1E293B"/>
                </a:solidFill>
                <a:latin typeface="Calibri" pitchFamily="34" charset="0"/>
                <a:ea typeface="Calibri" pitchFamily="34" charset="-122"/>
                <a:cs typeface="Calibri" pitchFamily="34" charset="-120"/>
              </a:rPr>
              <a:t>Q6: Why is answer B more specific than C? (B names the mechanism — deferral — and describes Clara's relationship to her own feeling as passive. C just labels it 'repressed.') Q7: What would make the student's sentence into strong analysis? (Add: what the pattern of distraction reveals, and how the narration's formal choice — 'the wrong things' — characterizes it from a position of evaluative distance.)</a:t>
            </a:r>
            <a:endParaRPr lang="en-US" sz="105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38">
    <p:bg>
      <p:bgPr>
        <a:solidFill>
          <a:srgbClr val="151C2E"/>
        </a:solidFill>
      </p:bgPr>
    </p:bg>
    <p:spTree>
      <p:nvGrpSpPr>
        <p:cNvPr id="1" name=""/>
        <p:cNvGrpSpPr/>
        <p:nvPr/>
      </p:nvGrpSpPr>
      <p:grpSpPr>
        <a:xfrm>
          <a:off x="0" y="0"/>
          <a:ext cx="0" cy="0"/>
          <a:chOff x="0" y="0"/>
          <a:chExt cx="0" cy="0"/>
        </a:xfrm>
      </p:grpSpPr>
      <p:sp>
        <p:nvSpPr>
          <p:cNvPr id="2" name="Text 0"/>
          <p:cNvSpPr/>
          <p:nvPr/>
        </p:nvSpPr>
        <p:spPr>
          <a:xfrm>
            <a:off x="457200" y="164592"/>
            <a:ext cx="8229600" cy="365760"/>
          </a:xfrm>
          <a:prstGeom prst="rect">
            <a:avLst/>
          </a:prstGeom>
          <a:noFill/>
          <a:ln/>
        </p:spPr>
        <p:txBody>
          <a:bodyPr wrap="square" rtlCol="0" anchor="ctr"/>
          <a:lstStyle/>
          <a:p>
            <a:pPr indent="0" marL="0">
              <a:buNone/>
            </a:pPr>
            <a:r>
              <a:rPr lang="en-US" sz="1150" b="1" spc="200" kern="0" dirty="0">
                <a:solidFill>
                  <a:srgbClr val="C47F17"/>
                </a:solidFill>
                <a:latin typeface="Calibri" pitchFamily="34" charset="0"/>
                <a:ea typeface="Calibri" pitchFamily="34" charset="-122"/>
                <a:cs typeface="Calibri" pitchFamily="34" charset="-120"/>
              </a:rPr>
              <a:t>TIMED WRITING PROMPT — FRQ 2 FORMAT  |  AP Literature &amp; Composition</a:t>
            </a:r>
            <a:endParaRPr lang="en-US" sz="1150" dirty="0"/>
          </a:p>
        </p:txBody>
      </p:sp>
      <p:sp>
        <p:nvSpPr>
          <p:cNvPr id="3" name="Shape 1"/>
          <p:cNvSpPr/>
          <p:nvPr/>
        </p:nvSpPr>
        <p:spPr>
          <a:xfrm>
            <a:off x="457200" y="585216"/>
            <a:ext cx="5029200" cy="4462272"/>
          </a:xfrm>
          <a:prstGeom prst="roundRect">
            <a:avLst>
              <a:gd name="adj" fmla="val 1639"/>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4" name="Text 2"/>
          <p:cNvSpPr/>
          <p:nvPr/>
        </p:nvSpPr>
        <p:spPr>
          <a:xfrm>
            <a:off x="640080" y="713232"/>
            <a:ext cx="4663440" cy="4206240"/>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From What Remains (original prose excerpt for this exam simulation)</a:t>
            </a:r>
            <a:endParaRPr lang="en-US" sz="1150" dirty="0"/>
          </a:p>
          <a:p>
            <a:pPr indent="0" marL="0">
              <a:buNone/>
            </a:pP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The house had been her mother's, and before that her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grandmother's, and the understanding in the family — never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stated, but firm — was that it would pass to Eleanor in time.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This had been Eleanor's understanding too, until the evening</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her brother called to say that their mother had decided</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otherwise.</a:t>
            </a:r>
            <a:endParaRPr lang="en-US" sz="1150" dirty="0"/>
          </a:p>
          <a:p>
            <a:pPr indent="0" marL="0">
              <a:buNone/>
            </a:pP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Eleanor thanked him. She said it made perfect sense. She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said she hoped their mother was doing well and that she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would call soon. After she hung up, she sat for some time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at the kitchen table. She was aware that she was angry —</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she could feel it moving somewhere beneath her, like a fish</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below ice — but she was not, she noticed, surprised.</a:t>
            </a:r>
            <a:endParaRPr lang="en-US" sz="1150" dirty="0"/>
          </a:p>
          <a:p>
            <a:pPr indent="0" marL="0">
              <a:buNone/>
            </a:pP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She had always known, really. The house had never quite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believed in her either.</a:t>
            </a:r>
            <a:endParaRPr lang="en-US" sz="1150" dirty="0"/>
          </a:p>
        </p:txBody>
      </p:sp>
      <p:sp>
        <p:nvSpPr>
          <p:cNvPr id="5" name="Shape 3"/>
          <p:cNvSpPr/>
          <p:nvPr/>
        </p:nvSpPr>
        <p:spPr>
          <a:xfrm>
            <a:off x="5614416" y="585216"/>
            <a:ext cx="3072384" cy="4462272"/>
          </a:xfrm>
          <a:prstGeom prst="roundRect">
            <a:avLst>
              <a:gd name="adj" fmla="val 2976"/>
            </a:avLst>
          </a:prstGeom>
          <a:solidFill>
            <a:srgbClr val="0A1520"/>
          </a:solidFill>
          <a:ln w="15240">
            <a:solidFill>
              <a:srgbClr val="C47F17"/>
            </a:solidFill>
            <a:prstDash val="solid"/>
          </a:ln>
        </p:spPr>
      </p:sp>
      <p:sp>
        <p:nvSpPr>
          <p:cNvPr id="6" name="Text 4"/>
          <p:cNvSpPr/>
          <p:nvPr/>
        </p:nvSpPr>
        <p:spPr>
          <a:xfrm>
            <a:off x="5779008" y="658368"/>
            <a:ext cx="2743200" cy="256032"/>
          </a:xfrm>
          <a:prstGeom prst="rect">
            <a:avLst/>
          </a:prstGeom>
          <a:noFill/>
          <a:ln/>
        </p:spPr>
        <p:txBody>
          <a:bodyPr wrap="square" rtlCol="0" anchor="ctr"/>
          <a:lstStyle/>
          <a:p>
            <a:pPr indent="0" marL="0">
              <a:buNone/>
            </a:pPr>
            <a:r>
              <a:rPr lang="en-US" sz="1100" b="1" dirty="0">
                <a:solidFill>
                  <a:srgbClr val="C47F17"/>
                </a:solidFill>
                <a:latin typeface="Calibri" pitchFamily="34" charset="0"/>
                <a:ea typeface="Calibri" pitchFamily="34" charset="-122"/>
                <a:cs typeface="Calibri" pitchFamily="34" charset="-120"/>
              </a:rPr>
              <a:t>Prompt:</a:t>
            </a:r>
            <a:endParaRPr lang="en-US" sz="1100" dirty="0"/>
          </a:p>
        </p:txBody>
      </p:sp>
      <p:sp>
        <p:nvSpPr>
          <p:cNvPr id="7" name="Text 5"/>
          <p:cNvSpPr/>
          <p:nvPr/>
        </p:nvSpPr>
        <p:spPr>
          <a:xfrm>
            <a:off x="5779008" y="950976"/>
            <a:ext cx="2743200" cy="1280160"/>
          </a:xfrm>
          <a:prstGeom prst="rect">
            <a:avLst/>
          </a:prstGeom>
          <a:noFill/>
          <a:ln/>
        </p:spPr>
        <p:txBody>
          <a:bodyPr wrap="square" rtlCol="0" anchor="ctr"/>
          <a:lstStyle/>
          <a:p>
            <a:pPr indent="0" marL="0">
              <a:buNone/>
            </a:pPr>
            <a:r>
              <a:rPr lang="en-US" sz="1100" dirty="0">
                <a:solidFill>
                  <a:srgbClr val="FFFFFF"/>
                </a:solidFill>
                <a:latin typeface="Calibri" pitchFamily="34" charset="0"/>
                <a:ea typeface="Calibri" pitchFamily="34" charset="-122"/>
                <a:cs typeface="Calibri" pitchFamily="34" charset="-120"/>
              </a:rPr>
              <a:t>In this passage, the narrator uses a third-limited perspective and free indirect discourse to characterize Eleanor's relationship to her own emotional experience. Write an essay that analyzes how the literary techniques in the passage contribute to its meaning.</a:t>
            </a:r>
            <a:endParaRPr lang="en-US" sz="1100" dirty="0"/>
          </a:p>
        </p:txBody>
      </p:sp>
      <p:sp>
        <p:nvSpPr>
          <p:cNvPr id="8" name="Shape 6"/>
          <p:cNvSpPr/>
          <p:nvPr/>
        </p:nvSpPr>
        <p:spPr>
          <a:xfrm>
            <a:off x="5779008" y="2286000"/>
            <a:ext cx="2743200" cy="0"/>
          </a:xfrm>
          <a:prstGeom prst="line">
            <a:avLst/>
          </a:prstGeom>
          <a:noFill/>
          <a:ln w="10160">
            <a:solidFill>
              <a:srgbClr val="2563A8"/>
            </a:solidFill>
            <a:prstDash val="solid"/>
          </a:ln>
        </p:spPr>
      </p:sp>
      <p:sp>
        <p:nvSpPr>
          <p:cNvPr id="9" name="Text 7"/>
          <p:cNvSpPr/>
          <p:nvPr/>
        </p:nvSpPr>
        <p:spPr>
          <a:xfrm>
            <a:off x="5779008" y="2359152"/>
            <a:ext cx="1828800" cy="457200"/>
          </a:xfrm>
          <a:prstGeom prst="rect">
            <a:avLst/>
          </a:prstGeom>
          <a:noFill/>
          <a:ln/>
        </p:spPr>
        <p:txBody>
          <a:bodyPr wrap="square" rtlCol="0" anchor="ctr"/>
          <a:lstStyle/>
          <a:p>
            <a:pPr indent="0" marL="0">
              <a:buNone/>
            </a:pPr>
            <a:r>
              <a:rPr lang="en-US" sz="2200" b="1" dirty="0">
                <a:solidFill>
                  <a:srgbClr val="C47F17"/>
                </a:solidFill>
                <a:latin typeface="Cambria" pitchFamily="34" charset="0"/>
                <a:ea typeface="Cambria" pitchFamily="34" charset="-122"/>
                <a:cs typeface="Cambria" pitchFamily="34" charset="-120"/>
              </a:rPr>
              <a:t>⏱  40 Minutes</a:t>
            </a:r>
            <a:endParaRPr lang="en-US" sz="2200" dirty="0"/>
          </a:p>
        </p:txBody>
      </p:sp>
      <p:sp>
        <p:nvSpPr>
          <p:cNvPr id="10" name="Text 8"/>
          <p:cNvSpPr/>
          <p:nvPr/>
        </p:nvSpPr>
        <p:spPr>
          <a:xfrm>
            <a:off x="5779008" y="2889504"/>
            <a:ext cx="2743200" cy="256032"/>
          </a:xfrm>
          <a:prstGeom prst="rect">
            <a:avLst/>
          </a:prstGeom>
          <a:noFill/>
          <a:ln/>
        </p:spPr>
        <p:txBody>
          <a:bodyPr wrap="square" rtlCol="0" anchor="ctr"/>
          <a:lstStyle/>
          <a:p>
            <a:pPr indent="0" marL="0">
              <a:buNone/>
            </a:pPr>
            <a:r>
              <a:rPr lang="en-US" sz="1050" dirty="0">
                <a:solidFill>
                  <a:srgbClr val="CADCFC"/>
                </a:solidFill>
                <a:latin typeface="Calibri" pitchFamily="34" charset="0"/>
                <a:ea typeface="Calibri" pitchFamily="34" charset="-122"/>
                <a:cs typeface="Calibri" pitchFamily="34" charset="-120"/>
              </a:rPr>
              <a:t>0–3 min: Read + mark narrator mode</a:t>
            </a:r>
            <a:endParaRPr lang="en-US" sz="1050" dirty="0"/>
          </a:p>
        </p:txBody>
      </p:sp>
      <p:sp>
        <p:nvSpPr>
          <p:cNvPr id="11" name="Text 9"/>
          <p:cNvSpPr/>
          <p:nvPr/>
        </p:nvSpPr>
        <p:spPr>
          <a:xfrm>
            <a:off x="5779008" y="3163824"/>
            <a:ext cx="2743200" cy="256032"/>
          </a:xfrm>
          <a:prstGeom prst="rect">
            <a:avLst/>
          </a:prstGeom>
          <a:noFill/>
          <a:ln/>
        </p:spPr>
        <p:txBody>
          <a:bodyPr wrap="square" rtlCol="0" anchor="ctr"/>
          <a:lstStyle/>
          <a:p>
            <a:pPr indent="0" marL="0">
              <a:buNone/>
            </a:pPr>
            <a:r>
              <a:rPr lang="en-US" sz="1050" dirty="0">
                <a:solidFill>
                  <a:srgbClr val="CADCFC"/>
                </a:solidFill>
                <a:latin typeface="Calibri" pitchFamily="34" charset="0"/>
                <a:ea typeface="Calibri" pitchFamily="34" charset="-122"/>
                <a:cs typeface="Calibri" pitchFamily="34" charset="-120"/>
              </a:rPr>
              <a:t>3–5 min: Identify FID moments</a:t>
            </a:r>
            <a:endParaRPr lang="en-US" sz="1050" dirty="0"/>
          </a:p>
        </p:txBody>
      </p:sp>
      <p:sp>
        <p:nvSpPr>
          <p:cNvPr id="12" name="Text 10"/>
          <p:cNvSpPr/>
          <p:nvPr/>
        </p:nvSpPr>
        <p:spPr>
          <a:xfrm>
            <a:off x="5779008" y="3438144"/>
            <a:ext cx="2743200" cy="256032"/>
          </a:xfrm>
          <a:prstGeom prst="rect">
            <a:avLst/>
          </a:prstGeom>
          <a:noFill/>
          <a:ln/>
        </p:spPr>
        <p:txBody>
          <a:bodyPr wrap="square" rtlCol="0" anchor="ctr"/>
          <a:lstStyle/>
          <a:p>
            <a:pPr indent="0" marL="0">
              <a:buNone/>
            </a:pPr>
            <a:r>
              <a:rPr lang="en-US" sz="1050" dirty="0">
                <a:solidFill>
                  <a:srgbClr val="CADCFC"/>
                </a:solidFill>
                <a:latin typeface="Calibri" pitchFamily="34" charset="0"/>
                <a:ea typeface="Calibri" pitchFamily="34" charset="-122"/>
                <a:cs typeface="Calibri" pitchFamily="34" charset="-120"/>
              </a:rPr>
              <a:t>5–8 min: 3-point pre-write plan</a:t>
            </a:r>
            <a:endParaRPr lang="en-US" sz="1050" dirty="0"/>
          </a:p>
        </p:txBody>
      </p:sp>
      <p:sp>
        <p:nvSpPr>
          <p:cNvPr id="13" name="Text 11"/>
          <p:cNvSpPr/>
          <p:nvPr/>
        </p:nvSpPr>
        <p:spPr>
          <a:xfrm>
            <a:off x="5779008" y="3712464"/>
            <a:ext cx="2743200" cy="256032"/>
          </a:xfrm>
          <a:prstGeom prst="rect">
            <a:avLst/>
          </a:prstGeom>
          <a:noFill/>
          <a:ln/>
        </p:spPr>
        <p:txBody>
          <a:bodyPr wrap="square" rtlCol="0" anchor="ctr"/>
          <a:lstStyle/>
          <a:p>
            <a:pPr indent="0" marL="0">
              <a:buNone/>
            </a:pPr>
            <a:r>
              <a:rPr lang="en-US" sz="1050" dirty="0">
                <a:solidFill>
                  <a:srgbClr val="CADCFC"/>
                </a:solidFill>
                <a:latin typeface="Calibri" pitchFamily="34" charset="0"/>
                <a:ea typeface="Calibri" pitchFamily="34" charset="-122"/>
                <a:cs typeface="Calibri" pitchFamily="34" charset="-120"/>
              </a:rPr>
              <a:t>8–37 min: Write essay</a:t>
            </a:r>
            <a:endParaRPr lang="en-US" sz="1050" dirty="0"/>
          </a:p>
        </p:txBody>
      </p:sp>
      <p:sp>
        <p:nvSpPr>
          <p:cNvPr id="14" name="Text 12"/>
          <p:cNvSpPr/>
          <p:nvPr/>
        </p:nvSpPr>
        <p:spPr>
          <a:xfrm>
            <a:off x="5779008" y="3986784"/>
            <a:ext cx="2743200" cy="256032"/>
          </a:xfrm>
          <a:prstGeom prst="rect">
            <a:avLst/>
          </a:prstGeom>
          <a:noFill/>
          <a:ln/>
        </p:spPr>
        <p:txBody>
          <a:bodyPr wrap="square" rtlCol="0" anchor="ctr"/>
          <a:lstStyle/>
          <a:p>
            <a:pPr indent="0" marL="0">
              <a:buNone/>
            </a:pPr>
            <a:r>
              <a:rPr lang="en-US" sz="1050" dirty="0">
                <a:solidFill>
                  <a:srgbClr val="CADCFC"/>
                </a:solidFill>
                <a:latin typeface="Calibri" pitchFamily="34" charset="0"/>
                <a:ea typeface="Calibri" pitchFamily="34" charset="-122"/>
                <a:cs typeface="Calibri" pitchFamily="34" charset="-120"/>
              </a:rPr>
              <a:t>37–40 min: Review + check</a:t>
            </a:r>
            <a:endParaRPr lang="en-US" sz="105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3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AP Lit Prose Rubric — Row B Annotated + Period Pacing</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384048"/>
          </a:xfrm>
          <a:prstGeom prst="rect">
            <a:avLst/>
          </a:prstGeom>
          <a:noFill/>
          <a:ln/>
        </p:spPr>
        <p:txBody>
          <a:bodyPr wrap="square" rtlCol="0" anchor="ctr"/>
          <a:lstStyle/>
          <a:p>
            <a:pPr indent="0" marL="0">
              <a:buNone/>
            </a:pPr>
            <a:r>
              <a:rPr lang="en-US" sz="1350" dirty="0">
                <a:solidFill>
                  <a:srgbClr val="1E293B"/>
                </a:solidFill>
                <a:latin typeface="Calibri" pitchFamily="34" charset="0"/>
                <a:ea typeface="Calibri" pitchFamily="34" charset="-122"/>
                <a:cs typeface="Calibri" pitchFamily="34" charset="-120"/>
              </a:rPr>
              <a:t>Row B for prose FRQ 2 is where the narrator analysis earns or loses credit. Prose-specific annotations below.</a:t>
            </a:r>
            <a:endParaRPr lang="en-US" sz="1350" dirty="0"/>
          </a:p>
        </p:txBody>
      </p:sp>
      <p:sp>
        <p:nvSpPr>
          <p:cNvPr id="5" name="Shape 3"/>
          <p:cNvSpPr/>
          <p:nvPr/>
        </p:nvSpPr>
        <p:spPr>
          <a:xfrm>
            <a:off x="457200" y="1389888"/>
            <a:ext cx="8229600" cy="274320"/>
          </a:xfrm>
          <a:prstGeom prst="roundRect">
            <a:avLst>
              <a:gd name="adj" fmla="val 26667"/>
            </a:avLst>
          </a:prstGeom>
          <a:solidFill>
            <a:srgbClr val="2563A8"/>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426464"/>
            <a:ext cx="7863840" cy="201168"/>
          </a:xfrm>
          <a:prstGeom prst="rect">
            <a:avLst/>
          </a:prstGeom>
          <a:noFill/>
          <a:ln/>
        </p:spPr>
        <p:txBody>
          <a:bodyPr wrap="square" rtlCol="0" anchor="ctr"/>
          <a:lstStyle/>
          <a:p>
            <a:pPr indent="0" marL="0">
              <a:buNone/>
            </a:pPr>
            <a:r>
              <a:rPr lang="en-US" sz="1100" b="1" dirty="0">
                <a:solidFill>
                  <a:srgbClr val="FFFFFF"/>
                </a:solidFill>
                <a:latin typeface="Calibri" pitchFamily="34" charset="0"/>
                <a:ea typeface="Calibri" pitchFamily="34" charset="-122"/>
                <a:cs typeface="Calibri" pitchFamily="34" charset="-120"/>
              </a:rPr>
              <a:t>ROW B — EVIDENCE &amp; COMMENTARY (0–4 points) — Prose FRQ 2 specific standards:</a:t>
            </a:r>
            <a:endParaRPr lang="en-US" sz="1100" dirty="0"/>
          </a:p>
        </p:txBody>
      </p:sp>
      <p:sp>
        <p:nvSpPr>
          <p:cNvPr id="7" name="Shape 5"/>
          <p:cNvSpPr/>
          <p:nvPr/>
        </p:nvSpPr>
        <p:spPr>
          <a:xfrm>
            <a:off x="457200" y="1737360"/>
            <a:ext cx="8229600" cy="457200"/>
          </a:xfrm>
          <a:prstGeom prst="roundRect">
            <a:avLst>
              <a:gd name="adj" fmla="val 16000"/>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1792224"/>
            <a:ext cx="694944" cy="329184"/>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4 pts:</a:t>
            </a:r>
            <a:endParaRPr lang="en-US" sz="1100" dirty="0"/>
          </a:p>
        </p:txBody>
      </p:sp>
      <p:sp>
        <p:nvSpPr>
          <p:cNvPr id="9" name="Text 7"/>
          <p:cNvSpPr/>
          <p:nvPr/>
        </p:nvSpPr>
        <p:spPr>
          <a:xfrm>
            <a:off x="1371600" y="1792224"/>
            <a:ext cx="5029200" cy="329184"/>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Commentary consistently analyzes how specific narrator choices (mode, distance shifts, diction, FID) create meaning. Names specific textual features and explains their mechanism. Includes at least one observation about what the narration withholds and what that withholding accomplishes. Evidence is precisely quoted from this passage.</a:t>
            </a:r>
            <a:endParaRPr lang="en-US" sz="950" dirty="0"/>
          </a:p>
        </p:txBody>
      </p:sp>
      <p:sp>
        <p:nvSpPr>
          <p:cNvPr id="10" name="Shape 8"/>
          <p:cNvSpPr/>
          <p:nvPr/>
        </p:nvSpPr>
        <p:spPr>
          <a:xfrm>
            <a:off x="6455664" y="1792224"/>
            <a:ext cx="2084832" cy="329184"/>
          </a:xfrm>
          <a:prstGeom prst="roundRect">
            <a:avLst>
              <a:gd name="adj" fmla="val 22222"/>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6547104" y="1810512"/>
            <a:ext cx="1901952" cy="292608"/>
          </a:xfrm>
          <a:prstGeom prst="rect">
            <a:avLst/>
          </a:prstGeom>
          <a:noFill/>
          <a:ln/>
        </p:spPr>
        <p:txBody>
          <a:bodyPr wrap="square" rtlCol="0" anchor="ctr"/>
          <a:lstStyle/>
          <a:p>
            <a:pPr indent="0" marL="0">
              <a:buNone/>
            </a:pPr>
            <a:r>
              <a:rPr lang="en-US" sz="850" i="1" dirty="0">
                <a:solidFill>
                  <a:srgbClr val="2563A8"/>
                </a:solidFill>
                <a:latin typeface="Calibri" pitchFamily="34" charset="0"/>
                <a:ea typeface="Calibri" pitchFamily="34" charset="-122"/>
                <a:cs typeface="Calibri" pitchFamily="34" charset="-120"/>
              </a:rPr>
              <a:t>Prose check: does the analysis name the narrator as a construction — or treat it as a transparent window?</a:t>
            </a:r>
            <a:endParaRPr lang="en-US" sz="850" dirty="0"/>
          </a:p>
        </p:txBody>
      </p:sp>
      <p:sp>
        <p:nvSpPr>
          <p:cNvPr id="12" name="Shape 10"/>
          <p:cNvSpPr/>
          <p:nvPr/>
        </p:nvSpPr>
        <p:spPr>
          <a:xfrm>
            <a:off x="457200" y="2249424"/>
            <a:ext cx="8229600" cy="457200"/>
          </a:xfrm>
          <a:prstGeom prst="roundRect">
            <a:avLst>
              <a:gd name="adj" fmla="val 16000"/>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2304288"/>
            <a:ext cx="694944" cy="329184"/>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3 pts:</a:t>
            </a:r>
            <a:endParaRPr lang="en-US" sz="1100" dirty="0"/>
          </a:p>
        </p:txBody>
      </p:sp>
      <p:sp>
        <p:nvSpPr>
          <p:cNvPr id="14" name="Text 12"/>
          <p:cNvSpPr/>
          <p:nvPr/>
        </p:nvSpPr>
        <p:spPr>
          <a:xfrm>
            <a:off x="1371600" y="2304288"/>
            <a:ext cx="5029200" cy="329184"/>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Commentary analyzes specific language and narrator choices in most paragraphs. May occasionally describe what happens rather than how the narration makes it happen. Identifies narrator mode accurately and makes one or more claims about its analytical consequences.</a:t>
            </a:r>
            <a:endParaRPr lang="en-US" sz="950" dirty="0"/>
          </a:p>
        </p:txBody>
      </p:sp>
      <p:sp>
        <p:nvSpPr>
          <p:cNvPr id="15" name="Shape 13"/>
          <p:cNvSpPr/>
          <p:nvPr/>
        </p:nvSpPr>
        <p:spPr>
          <a:xfrm>
            <a:off x="6455664" y="2304288"/>
            <a:ext cx="2084832" cy="329184"/>
          </a:xfrm>
          <a:prstGeom prst="roundRect">
            <a:avLst>
              <a:gd name="adj" fmla="val 22222"/>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6547104" y="2322576"/>
            <a:ext cx="1901952" cy="292608"/>
          </a:xfrm>
          <a:prstGeom prst="rect">
            <a:avLst/>
          </a:prstGeom>
          <a:noFill/>
          <a:ln/>
        </p:spPr>
        <p:txBody>
          <a:bodyPr wrap="square" rtlCol="0" anchor="ctr"/>
          <a:lstStyle/>
          <a:p>
            <a:pPr indent="0" marL="0">
              <a:buNone/>
            </a:pPr>
            <a:r>
              <a:rPr lang="en-US" sz="850" i="1" dirty="0">
                <a:solidFill>
                  <a:srgbClr val="2563A8"/>
                </a:solidFill>
                <a:latin typeface="Calibri" pitchFamily="34" charset="0"/>
                <a:ea typeface="Calibri" pitchFamily="34" charset="-122"/>
                <a:cs typeface="Calibri" pitchFamily="34" charset="-120"/>
              </a:rPr>
              <a:t>Prose check: is the narration described (type named) or analyzed (consequences explained)?</a:t>
            </a:r>
            <a:endParaRPr lang="en-US" sz="850" dirty="0"/>
          </a:p>
        </p:txBody>
      </p:sp>
      <p:sp>
        <p:nvSpPr>
          <p:cNvPr id="17" name="Shape 15"/>
          <p:cNvSpPr/>
          <p:nvPr/>
        </p:nvSpPr>
        <p:spPr>
          <a:xfrm>
            <a:off x="457200" y="2761488"/>
            <a:ext cx="8229600" cy="457200"/>
          </a:xfrm>
          <a:prstGeom prst="roundRect">
            <a:avLst>
              <a:gd name="adj" fmla="val 16000"/>
            </a:avLst>
          </a:prstGeom>
          <a:solidFill>
            <a:srgbClr val="FEF3C7"/>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640080" y="2816352"/>
            <a:ext cx="694944" cy="329184"/>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2 pts:</a:t>
            </a:r>
            <a:endParaRPr lang="en-US" sz="1100" dirty="0"/>
          </a:p>
        </p:txBody>
      </p:sp>
      <p:sp>
        <p:nvSpPr>
          <p:cNvPr id="19" name="Text 17"/>
          <p:cNvSpPr/>
          <p:nvPr/>
        </p:nvSpPr>
        <p:spPr>
          <a:xfrm>
            <a:off x="1371600" y="2816352"/>
            <a:ext cx="5029200" cy="329184"/>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Commentary mostly summarizes the passage or names devices without explaining what they accomplish. May identify the narrator mode without analyzing the analytical consequences of that mode. Evidence is quoted but the connection to a specific analytical claim is loose.</a:t>
            </a:r>
            <a:endParaRPr lang="en-US" sz="950" dirty="0"/>
          </a:p>
        </p:txBody>
      </p:sp>
      <p:sp>
        <p:nvSpPr>
          <p:cNvPr id="20" name="Shape 18"/>
          <p:cNvSpPr/>
          <p:nvPr/>
        </p:nvSpPr>
        <p:spPr>
          <a:xfrm>
            <a:off x="6455664" y="2816352"/>
            <a:ext cx="2084832" cy="329184"/>
          </a:xfrm>
          <a:prstGeom prst="roundRect">
            <a:avLst>
              <a:gd name="adj" fmla="val 22222"/>
            </a:avLst>
          </a:prstGeom>
          <a:solidFill>
            <a:srgbClr val="FEF3C7"/>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1" name="Text 19"/>
          <p:cNvSpPr/>
          <p:nvPr/>
        </p:nvSpPr>
        <p:spPr>
          <a:xfrm>
            <a:off x="6547104" y="2834640"/>
            <a:ext cx="1901952" cy="292608"/>
          </a:xfrm>
          <a:prstGeom prst="rect">
            <a:avLst/>
          </a:prstGeom>
          <a:noFill/>
          <a:ln/>
        </p:spPr>
        <p:txBody>
          <a:bodyPr wrap="square" rtlCol="0" anchor="ctr"/>
          <a:lstStyle/>
          <a:p>
            <a:pPr indent="0" marL="0">
              <a:buNone/>
            </a:pPr>
            <a:r>
              <a:rPr lang="en-US" sz="850" i="1" dirty="0">
                <a:solidFill>
                  <a:srgbClr val="2563A8"/>
                </a:solidFill>
                <a:latin typeface="Calibri" pitchFamily="34" charset="0"/>
                <a:ea typeface="Calibri" pitchFamily="34" charset="-122"/>
                <a:cs typeface="Calibri" pitchFamily="34" charset="-120"/>
              </a:rPr>
              <a:t>Prose check: could this commentary have been written without reading the specific words of this passage?</a:t>
            </a:r>
            <a:endParaRPr lang="en-US" sz="850" dirty="0"/>
          </a:p>
        </p:txBody>
      </p:sp>
      <p:sp>
        <p:nvSpPr>
          <p:cNvPr id="22" name="Shape 20"/>
          <p:cNvSpPr/>
          <p:nvPr/>
        </p:nvSpPr>
        <p:spPr>
          <a:xfrm>
            <a:off x="457200" y="3273552"/>
            <a:ext cx="8229600" cy="457200"/>
          </a:xfrm>
          <a:prstGeom prst="roundRect">
            <a:avLst>
              <a:gd name="adj" fmla="val 16000"/>
            </a:avLst>
          </a:prstGeom>
          <a:solidFill>
            <a:srgbClr val="FDF0E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3" name="Text 21"/>
          <p:cNvSpPr/>
          <p:nvPr/>
        </p:nvSpPr>
        <p:spPr>
          <a:xfrm>
            <a:off x="640080" y="3328416"/>
            <a:ext cx="694944" cy="329184"/>
          </a:xfrm>
          <a:prstGeom prst="rect">
            <a:avLst/>
          </a:prstGeom>
          <a:noFill/>
          <a:ln/>
        </p:spPr>
        <p:txBody>
          <a:bodyPr wrap="square" rtlCol="0" anchor="ctr"/>
          <a:lstStyle/>
          <a:p>
            <a:pPr indent="0" marL="0">
              <a:buNone/>
            </a:pPr>
            <a:r>
              <a:rPr lang="en-US" sz="1100" b="1" dirty="0">
                <a:solidFill>
                  <a:srgbClr val="151C2E"/>
                </a:solidFill>
                <a:latin typeface="Calibri" pitchFamily="34" charset="0"/>
                <a:ea typeface="Calibri" pitchFamily="34" charset="-122"/>
                <a:cs typeface="Calibri" pitchFamily="34" charset="-120"/>
              </a:rPr>
              <a:t>1 pt:</a:t>
            </a:r>
            <a:endParaRPr lang="en-US" sz="1100" dirty="0"/>
          </a:p>
        </p:txBody>
      </p:sp>
      <p:sp>
        <p:nvSpPr>
          <p:cNvPr id="24" name="Text 22"/>
          <p:cNvSpPr/>
          <p:nvPr/>
        </p:nvSpPr>
        <p:spPr>
          <a:xfrm>
            <a:off x="1371600" y="3328416"/>
            <a:ext cx="5029200" cy="329184"/>
          </a:xfrm>
          <a:prstGeom prst="rect">
            <a:avLst/>
          </a:prstGeom>
          <a:noFill/>
          <a:ln/>
        </p:spPr>
        <p:txBody>
          <a:bodyPr wrap="square" rtlCol="0" anchor="ctr"/>
          <a:lstStyle/>
          <a:p>
            <a:pPr indent="0" marL="0">
              <a:buNone/>
            </a:pPr>
            <a:r>
              <a:rPr lang="en-US" sz="950" dirty="0">
                <a:solidFill>
                  <a:srgbClr val="1E293B"/>
                </a:solidFill>
                <a:latin typeface="Calibri" pitchFamily="34" charset="0"/>
                <a:ea typeface="Calibri" pitchFamily="34" charset="-122"/>
                <a:cs typeface="Calibri" pitchFamily="34" charset="-120"/>
              </a:rPr>
              <a:t>Commentary is essentially summary or paraphrase. May name a device ('the narrator uses first person') without any analysis of what the choice means. Quotes from the passage but does not explain their analytical significance.</a:t>
            </a:r>
            <a:endParaRPr lang="en-US" sz="950" dirty="0"/>
          </a:p>
        </p:txBody>
      </p:sp>
      <p:sp>
        <p:nvSpPr>
          <p:cNvPr id="25" name="Shape 23"/>
          <p:cNvSpPr/>
          <p:nvPr/>
        </p:nvSpPr>
        <p:spPr>
          <a:xfrm>
            <a:off x="6455664" y="3328416"/>
            <a:ext cx="2084832" cy="329184"/>
          </a:xfrm>
          <a:prstGeom prst="roundRect">
            <a:avLst>
              <a:gd name="adj" fmla="val 22222"/>
            </a:avLst>
          </a:prstGeom>
          <a:solidFill>
            <a:srgbClr val="FDF0E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6" name="Text 24"/>
          <p:cNvSpPr/>
          <p:nvPr/>
        </p:nvSpPr>
        <p:spPr>
          <a:xfrm>
            <a:off x="6547104" y="3346704"/>
            <a:ext cx="1901952" cy="292608"/>
          </a:xfrm>
          <a:prstGeom prst="rect">
            <a:avLst/>
          </a:prstGeom>
          <a:noFill/>
          <a:ln/>
        </p:spPr>
        <p:txBody>
          <a:bodyPr wrap="square" rtlCol="0" anchor="ctr"/>
          <a:lstStyle/>
          <a:p>
            <a:pPr indent="0" marL="0">
              <a:buNone/>
            </a:pPr>
            <a:r>
              <a:rPr lang="en-US" sz="850" i="1" dirty="0">
                <a:solidFill>
                  <a:srgbClr val="2563A8"/>
                </a:solidFill>
                <a:latin typeface="Calibri" pitchFamily="34" charset="0"/>
                <a:ea typeface="Calibri" pitchFamily="34" charset="-122"/>
                <a:cs typeface="Calibri" pitchFamily="34" charset="-120"/>
              </a:rPr>
              <a:t>Prose check: does the essay treat the narrator as a constructed perspective or as a window?</a:t>
            </a:r>
            <a:endParaRPr lang="en-US" sz="850" dirty="0"/>
          </a:p>
        </p:txBody>
      </p:sp>
      <p:sp>
        <p:nvSpPr>
          <p:cNvPr id="27" name="Shape 25"/>
          <p:cNvSpPr/>
          <p:nvPr/>
        </p:nvSpPr>
        <p:spPr>
          <a:xfrm>
            <a:off x="457200" y="3822192"/>
            <a:ext cx="8229600" cy="1170432"/>
          </a:xfrm>
          <a:prstGeom prst="roundRect">
            <a:avLst>
              <a:gd name="adj" fmla="val 6250"/>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8" name="Text 26"/>
          <p:cNvSpPr/>
          <p:nvPr/>
        </p:nvSpPr>
        <p:spPr>
          <a:xfrm>
            <a:off x="640080" y="3895344"/>
            <a:ext cx="1828800" cy="256032"/>
          </a:xfrm>
          <a:prstGeom prst="rect">
            <a:avLst/>
          </a:prstGeom>
          <a:noFill/>
          <a:ln/>
        </p:spPr>
        <p:txBody>
          <a:bodyPr wrap="square" rtlCol="0" anchor="ctr"/>
          <a:lstStyle/>
          <a:p>
            <a:pPr indent="0" marL="0">
              <a:buNone/>
            </a:pPr>
            <a:r>
              <a:rPr lang="en-US" sz="1150" b="1" dirty="0">
                <a:solidFill>
                  <a:srgbClr val="B45309"/>
                </a:solidFill>
                <a:latin typeface="Calibri" pitchFamily="34" charset="0"/>
                <a:ea typeface="Calibri" pitchFamily="34" charset="-122"/>
                <a:cs typeface="Calibri" pitchFamily="34" charset="-120"/>
              </a:rPr>
              <a:t>Period Pacing:</a:t>
            </a:r>
            <a:endParaRPr lang="en-US" sz="1150" dirty="0"/>
          </a:p>
        </p:txBody>
      </p:sp>
      <p:sp>
        <p:nvSpPr>
          <p:cNvPr id="29" name="Text 27"/>
          <p:cNvSpPr/>
          <p:nvPr/>
        </p:nvSpPr>
        <p:spPr>
          <a:xfrm>
            <a:off x="640080" y="4169664"/>
            <a:ext cx="7863840" cy="74980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50 min: Bell ringer (5) + Narrator spectrum (slides 5–6, 10 min) + Unreliability passage (slide 18, 10 min) + FID practice (slide 22, 8 min) + Exit ticket (4 min) + MC 1–4 (10 min) + Pacing debrief (3 min)</a:t>
            </a:r>
            <a:endParaRPr lang="en-US" sz="1000" dirty="0"/>
          </a:p>
          <a:p>
            <a:pPr indent="0" marL="0">
              <a:buNone/>
            </a:pPr>
            <a:r>
              <a:rPr lang="en-US" sz="1000" dirty="0">
                <a:solidFill>
                  <a:srgbClr val="1E293B"/>
                </a:solidFill>
                <a:latin typeface="Calibri" pitchFamily="34" charset="0"/>
                <a:ea typeface="Calibri" pitchFamily="34" charset="-122"/>
                <a:cs typeface="Calibri" pitchFamily="34" charset="-120"/>
              </a:rPr>
              <a:t>75 min: All above + passage comparison (slides 27–28, 12 min) + Timed write one paragraph (10 min) + rubric self-assess (3 min)</a:t>
            </a:r>
            <a:endParaRPr lang="en-US" sz="1000" dirty="0"/>
          </a:p>
          <a:p>
            <a:pPr indent="0" marL="0">
              <a:buNone/>
            </a:pPr>
            <a:r>
              <a:rPr lang="en-US" sz="1000" dirty="0">
                <a:solidFill>
                  <a:srgbClr val="1E293B"/>
                </a:solidFill>
                <a:latin typeface="Calibri" pitchFamily="34" charset="0"/>
                <a:ea typeface="Calibri" pitchFamily="34" charset="-122"/>
                <a:cs typeface="Calibri" pitchFamily="34" charset="-120"/>
              </a:rPr>
              <a:t>90 min: All 36 slides + full 40-min timed write + rubric self-assessment + exit ticket collection</a:t>
            </a:r>
            <a:endParaRPr lang="en-US" sz="1000" dirty="0"/>
          </a:p>
        </p:txBody>
      </p:sp>
      <p:sp>
        <p:nvSpPr>
          <p:cNvPr id="30" name="Text 28"/>
          <p:cNvSpPr/>
          <p:nvPr/>
        </p:nvSpPr>
        <p:spPr>
          <a:xfrm>
            <a:off x="457200" y="4974336"/>
            <a:ext cx="8229600" cy="164592"/>
          </a:xfrm>
          <a:prstGeom prst="rect">
            <a:avLst/>
          </a:prstGeom>
          <a:noFill/>
          <a:ln/>
        </p:spPr>
        <p:txBody>
          <a:bodyPr wrap="square" rtlCol="0" anchor="ctr"/>
          <a:lstStyle/>
          <a:p>
            <a:pPr algn="ctr" indent="0" marL="0">
              <a:buNone/>
            </a:pPr>
            <a:r>
              <a:rPr lang="en-US" sz="1000" i="1" dirty="0">
                <a:solidFill>
                  <a:srgbClr val="64748B"/>
                </a:solidFill>
                <a:latin typeface="Calibri" pitchFamily="34" charset="0"/>
                <a:ea typeface="Calibri" pitchFamily="34" charset="-122"/>
                <a:cs typeface="Calibri" pitchFamily="34" charset="-120"/>
              </a:rPr>
              <a:t>APEnglishExamPrep.com/free-ap-english-teacher-powerpoints.html</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51C2E"/>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a:t>
            </a:r>
            <a:endParaRPr lang="en-US" sz="20000" dirty="0"/>
          </a:p>
        </p:txBody>
      </p:sp>
      <p:sp>
        <p:nvSpPr>
          <p:cNvPr id="3" name="Shape 1"/>
          <p:cNvSpPr/>
          <p:nvPr/>
        </p:nvSpPr>
        <p:spPr>
          <a:xfrm>
            <a:off x="-731520" y="-731520"/>
            <a:ext cx="4114800" cy="4114800"/>
          </a:xfrm>
          <a:prstGeom prst="ellipse">
            <a:avLst/>
          </a:prstGeom>
          <a:solidFill>
            <a:srgbClr val="2563A8">
              <a:alpha val="12000"/>
            </a:srgbClr>
          </a:solidFill>
          <a:ln w="12700">
            <a:solidFill>
              <a:srgbClr val="2563A8">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The Narrator Is Not the Author</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B8CDE8"/>
                </a:solidFill>
                <a:latin typeface="Calibri" pitchFamily="34" charset="0"/>
                <a:ea typeface="Calibri" pitchFamily="34" charset="-122"/>
                <a:cs typeface="Calibri" pitchFamily="34" charset="-120"/>
              </a:rPr>
              <a:t>Every prose passage has a constructed perspective — understanding it is the first analytical act</a:t>
            </a:r>
            <a:endParaRPr lang="en-US" sz="1650" dirty="0"/>
          </a:p>
        </p:txBody>
      </p:sp>
      <p:sp>
        <p:nvSpPr>
          <p:cNvPr id="6" name="Shape 4"/>
          <p:cNvSpPr/>
          <p:nvPr/>
        </p:nvSpPr>
        <p:spPr>
          <a:xfrm>
            <a:off x="594360" y="4517136"/>
            <a:ext cx="182880" cy="182880"/>
          </a:xfrm>
          <a:prstGeom prst="ellipse">
            <a:avLst/>
          </a:prstGeom>
          <a:solidFill>
            <a:srgbClr val="2563A8"/>
          </a:solidFill>
          <a:ln w="12700">
            <a:solidFill>
              <a:srgbClr val="2563A8"/>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The Narrator Is a Construction — Not a Window</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50292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The most important conceptual shift in AP Lit prose analysis: the narrator is not a transparent medium through which you see the story. It is a constructed perspective with limits, choices, and motives.</a:t>
            </a:r>
            <a:endParaRPr lang="en-US" sz="1400" dirty="0"/>
          </a:p>
        </p:txBody>
      </p:sp>
      <p:sp>
        <p:nvSpPr>
          <p:cNvPr id="5" name="Shape 3"/>
          <p:cNvSpPr/>
          <p:nvPr/>
        </p:nvSpPr>
        <p:spPr>
          <a:xfrm>
            <a:off x="457200" y="1508760"/>
            <a:ext cx="8229600" cy="475488"/>
          </a:xfrm>
          <a:prstGeom prst="roundRect">
            <a:avLst>
              <a:gd name="adj" fmla="val 15385"/>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618488"/>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The question is never 'what happens in this passage?' It is: 'who is perceiving this, what do they know, what do they choose to tell, and what does that choice reveal?'</a:t>
            </a:r>
            <a:endParaRPr lang="en-US" sz="1350" dirty="0"/>
          </a:p>
        </p:txBody>
      </p:sp>
      <p:sp>
        <p:nvSpPr>
          <p:cNvPr id="7" name="Shape 5"/>
          <p:cNvSpPr/>
          <p:nvPr/>
        </p:nvSpPr>
        <p:spPr>
          <a:xfrm>
            <a:off x="457200" y="2084832"/>
            <a:ext cx="8229600" cy="914400"/>
          </a:xfrm>
          <a:prstGeom prst="roundRect">
            <a:avLst>
              <a:gd name="adj" fmla="val 8000"/>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8" name="Image 0" descr="preencoded.png">    </p:cNvPr>
          <p:cNvPicPr>
            <a:picLocks noChangeAspect="1"/>
          </p:cNvPicPr>
          <p:nvPr/>
        </p:nvPicPr>
        <p:blipFill>
          <a:blip r:embed="rId1"/>
          <a:stretch>
            <a:fillRect/>
          </a:stretch>
        </p:blipFill>
        <p:spPr>
          <a:xfrm>
            <a:off x="621792" y="2176272"/>
            <a:ext cx="256032" cy="256032"/>
          </a:xfrm>
          <a:prstGeom prst="rect">
            <a:avLst/>
          </a:prstGeom>
        </p:spPr>
      </p:pic>
      <p:sp>
        <p:nvSpPr>
          <p:cNvPr id="9" name="Text 6"/>
          <p:cNvSpPr/>
          <p:nvPr/>
        </p:nvSpPr>
        <p:spPr>
          <a:xfrm>
            <a:off x="950976" y="2157984"/>
            <a:ext cx="3511296" cy="512064"/>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'The narrator says the room was cold.'</a:t>
            </a:r>
            <a:endParaRPr lang="en-US" sz="1050" dirty="0"/>
          </a:p>
        </p:txBody>
      </p:sp>
      <p:pic>
        <p:nvPicPr>
          <p:cNvPr id="10" name="Image 1" descr="preencoded.png">    </p:cNvPr>
          <p:cNvPicPr>
            <a:picLocks noChangeAspect="1"/>
          </p:cNvPicPr>
          <p:nvPr/>
        </p:nvPicPr>
        <p:blipFill>
          <a:blip r:embed="rId2"/>
          <a:stretch>
            <a:fillRect/>
          </a:stretch>
        </p:blipFill>
        <p:spPr>
          <a:xfrm>
            <a:off x="4626864" y="2176272"/>
            <a:ext cx="256032" cy="256032"/>
          </a:xfrm>
          <a:prstGeom prst="rect">
            <a:avLst/>
          </a:prstGeom>
        </p:spPr>
      </p:pic>
      <p:sp>
        <p:nvSpPr>
          <p:cNvPr id="11" name="Text 7"/>
          <p:cNvSpPr/>
          <p:nvPr/>
        </p:nvSpPr>
        <p:spPr>
          <a:xfrm>
            <a:off x="4956048" y="2157984"/>
            <a:ext cx="3547872" cy="78638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narrator renders the room as cold — meaning the cold is filtered through this perceiving consciousness, which may be registering physical temperature, emotional desolation, or hostility. The choice to describe coldness rather than emptiness or silence is already a characterization.'</a:t>
            </a:r>
            <a:endParaRPr lang="en-US" sz="1000" dirty="0"/>
          </a:p>
        </p:txBody>
      </p:sp>
      <p:sp>
        <p:nvSpPr>
          <p:cNvPr id="12" name="Shape 8"/>
          <p:cNvSpPr/>
          <p:nvPr/>
        </p:nvSpPr>
        <p:spPr>
          <a:xfrm>
            <a:off x="457200" y="3090672"/>
            <a:ext cx="8229600" cy="914400"/>
          </a:xfrm>
          <a:prstGeom prst="roundRect">
            <a:avLst>
              <a:gd name="adj" fmla="val 8000"/>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13" name="Image 2" descr="preencoded.png">    </p:cNvPr>
          <p:cNvPicPr>
            <a:picLocks noChangeAspect="1"/>
          </p:cNvPicPr>
          <p:nvPr/>
        </p:nvPicPr>
        <p:blipFill>
          <a:blip r:embed="rId3"/>
          <a:stretch>
            <a:fillRect/>
          </a:stretch>
        </p:blipFill>
        <p:spPr>
          <a:xfrm>
            <a:off x="621792" y="3182112"/>
            <a:ext cx="256032" cy="256032"/>
          </a:xfrm>
          <a:prstGeom prst="rect">
            <a:avLst/>
          </a:prstGeom>
        </p:spPr>
      </p:pic>
      <p:sp>
        <p:nvSpPr>
          <p:cNvPr id="14" name="Text 9"/>
          <p:cNvSpPr/>
          <p:nvPr/>
        </p:nvSpPr>
        <p:spPr>
          <a:xfrm>
            <a:off x="950976" y="3163824"/>
            <a:ext cx="3511296" cy="512064"/>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'The story is told in third person.'</a:t>
            </a:r>
            <a:endParaRPr lang="en-US" sz="1050" dirty="0"/>
          </a:p>
        </p:txBody>
      </p:sp>
      <p:pic>
        <p:nvPicPr>
          <p:cNvPr id="15" name="Image 3" descr="preencoded.png">    </p:cNvPr>
          <p:cNvPicPr>
            <a:picLocks noChangeAspect="1"/>
          </p:cNvPicPr>
          <p:nvPr/>
        </p:nvPicPr>
        <p:blipFill>
          <a:blip r:embed="rId4"/>
          <a:stretch>
            <a:fillRect/>
          </a:stretch>
        </p:blipFill>
        <p:spPr>
          <a:xfrm>
            <a:off x="4626864" y="3182112"/>
            <a:ext cx="256032" cy="256032"/>
          </a:xfrm>
          <a:prstGeom prst="rect">
            <a:avLst/>
          </a:prstGeom>
        </p:spPr>
      </p:pic>
      <p:sp>
        <p:nvSpPr>
          <p:cNvPr id="16" name="Text 10"/>
          <p:cNvSpPr/>
          <p:nvPr/>
        </p:nvSpPr>
        <p:spPr>
          <a:xfrm>
            <a:off x="4956048" y="3163824"/>
            <a:ext cx="3547872" cy="78638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narration operates in third-person limited, which means the reader has access to one character's interior while all other characters are rendered only through external behavior. Everything the narrator reports about other characters is filtered through this one consciousness — and that filter is part of the story.'</a:t>
            </a:r>
            <a:endParaRPr lang="en-US" sz="1000" dirty="0"/>
          </a:p>
        </p:txBody>
      </p:sp>
      <p:sp>
        <p:nvSpPr>
          <p:cNvPr id="17" name="Shape 11"/>
          <p:cNvSpPr/>
          <p:nvPr/>
        </p:nvSpPr>
        <p:spPr>
          <a:xfrm>
            <a:off x="457200" y="4096512"/>
            <a:ext cx="8229600" cy="914400"/>
          </a:xfrm>
          <a:prstGeom prst="roundRect">
            <a:avLst>
              <a:gd name="adj" fmla="val 8000"/>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18" name="Image 4" descr="preencoded.png">    </p:cNvPr>
          <p:cNvPicPr>
            <a:picLocks noChangeAspect="1"/>
          </p:cNvPicPr>
          <p:nvPr/>
        </p:nvPicPr>
        <p:blipFill>
          <a:blip r:embed="rId5"/>
          <a:stretch>
            <a:fillRect/>
          </a:stretch>
        </p:blipFill>
        <p:spPr>
          <a:xfrm>
            <a:off x="621792" y="4187952"/>
            <a:ext cx="256032" cy="256032"/>
          </a:xfrm>
          <a:prstGeom prst="rect">
            <a:avLst/>
          </a:prstGeom>
        </p:spPr>
      </p:pic>
      <p:sp>
        <p:nvSpPr>
          <p:cNvPr id="19" name="Text 12"/>
          <p:cNvSpPr/>
          <p:nvPr/>
        </p:nvSpPr>
        <p:spPr>
          <a:xfrm>
            <a:off x="950976" y="4169664"/>
            <a:ext cx="3511296" cy="512064"/>
          </a:xfrm>
          <a:prstGeom prst="rect">
            <a:avLst/>
          </a:prstGeom>
          <a:noFill/>
          <a:ln/>
        </p:spPr>
        <p:txBody>
          <a:bodyPr wrap="square" rtlCol="0" anchor="ctr"/>
          <a:lstStyle/>
          <a:p>
            <a:pPr indent="0" marL="0">
              <a:buNone/>
            </a:pPr>
            <a:r>
              <a:rPr lang="en-US" sz="1050" i="1" dirty="0">
                <a:solidFill>
                  <a:srgbClr val="1E293B"/>
                </a:solidFill>
                <a:latin typeface="Cambria" pitchFamily="34" charset="0"/>
                <a:ea typeface="Cambria" pitchFamily="34" charset="-122"/>
                <a:cs typeface="Cambria" pitchFamily="34" charset="-120"/>
              </a:rPr>
              <a:t>'The narrator describes the character as generous.'</a:t>
            </a:r>
            <a:endParaRPr lang="en-US" sz="1050" dirty="0"/>
          </a:p>
        </p:txBody>
      </p:sp>
      <p:pic>
        <p:nvPicPr>
          <p:cNvPr id="20" name="Image 5" descr="preencoded.png">    </p:cNvPr>
          <p:cNvPicPr>
            <a:picLocks noChangeAspect="1"/>
          </p:cNvPicPr>
          <p:nvPr/>
        </p:nvPicPr>
        <p:blipFill>
          <a:blip r:embed="rId6"/>
          <a:stretch>
            <a:fillRect/>
          </a:stretch>
        </p:blipFill>
        <p:spPr>
          <a:xfrm>
            <a:off x="4626864" y="4187952"/>
            <a:ext cx="256032" cy="256032"/>
          </a:xfrm>
          <a:prstGeom prst="rect">
            <a:avLst/>
          </a:prstGeom>
        </p:spPr>
      </p:pic>
      <p:sp>
        <p:nvSpPr>
          <p:cNvPr id="21" name="Text 13"/>
          <p:cNvSpPr/>
          <p:nvPr/>
        </p:nvSpPr>
        <p:spPr>
          <a:xfrm>
            <a:off x="4956048" y="4169664"/>
            <a:ext cx="3547872" cy="786384"/>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narrator characterizes the character as generous — but the narrator has a relationship to this character (affection? irony? self-interest?) that shapes what gets emphasized. Is the generosity being reported or performed? And who benefits from the characterization?'</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The Narrator Spectrum: From Omniscient to Strictly Limited</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Point of view is not binary (first vs. third). It is a spectrum of access — how much a narrator knows, and how the choice to know more or less shapes the reader's analytical position.</a:t>
            </a:r>
            <a:endParaRPr lang="en-US" sz="1400" dirty="0"/>
          </a:p>
        </p:txBody>
      </p:sp>
      <p:sp>
        <p:nvSpPr>
          <p:cNvPr id="5" name="Shape 3"/>
          <p:cNvSpPr/>
          <p:nvPr/>
        </p:nvSpPr>
        <p:spPr>
          <a:xfrm>
            <a:off x="457200" y="1481328"/>
            <a:ext cx="4160520" cy="1682496"/>
          </a:xfrm>
          <a:prstGeom prst="roundRect">
            <a:avLst>
              <a:gd name="adj" fmla="val 4348"/>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6" name="Image 0" descr="preencoded.png">    </p:cNvPr>
          <p:cNvPicPr>
            <a:picLocks noChangeAspect="1"/>
          </p:cNvPicPr>
          <p:nvPr/>
        </p:nvPicPr>
        <p:blipFill>
          <a:blip r:embed="rId1"/>
          <a:stretch>
            <a:fillRect/>
          </a:stretch>
        </p:blipFill>
        <p:spPr>
          <a:xfrm>
            <a:off x="585216" y="1609344"/>
            <a:ext cx="329184" cy="329184"/>
          </a:xfrm>
          <a:prstGeom prst="rect">
            <a:avLst/>
          </a:prstGeom>
        </p:spPr>
      </p:pic>
      <p:sp>
        <p:nvSpPr>
          <p:cNvPr id="7" name="Text 4"/>
          <p:cNvSpPr/>
          <p:nvPr/>
        </p:nvSpPr>
        <p:spPr>
          <a:xfrm>
            <a:off x="987552" y="1591056"/>
            <a:ext cx="3502152" cy="329184"/>
          </a:xfrm>
          <a:prstGeom prst="rect">
            <a:avLst/>
          </a:prstGeom>
          <a:noFill/>
          <a:ln/>
        </p:spPr>
        <p:txBody>
          <a:bodyPr wrap="square" rtlCol="0" anchor="ctr"/>
          <a:lstStyle/>
          <a:p>
            <a:pPr indent="0" marL="0">
              <a:buNone/>
            </a:pPr>
            <a:r>
              <a:rPr lang="en-US" sz="1300" b="1" dirty="0">
                <a:solidFill>
                  <a:srgbClr val="2563A8"/>
                </a:solidFill>
                <a:latin typeface="Cambria" pitchFamily="34" charset="0"/>
                <a:ea typeface="Cambria" pitchFamily="34" charset="-122"/>
                <a:cs typeface="Cambria" pitchFamily="34" charset="-120"/>
              </a:rPr>
              <a:t>Omniscient</a:t>
            </a:r>
            <a:endParaRPr lang="en-US" sz="1300" dirty="0"/>
          </a:p>
        </p:txBody>
      </p:sp>
      <p:sp>
        <p:nvSpPr>
          <p:cNvPr id="8" name="Text 5"/>
          <p:cNvSpPr/>
          <p:nvPr/>
        </p:nvSpPr>
        <p:spPr>
          <a:xfrm>
            <a:off x="585216" y="1993392"/>
            <a:ext cx="3904488" cy="56692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Narrator knows the interior of all characters, can move between minds, and can access any information the story requires. No character's consciousness is off-limits.</a:t>
            </a:r>
            <a:endParaRPr lang="en-US" sz="1000" dirty="0"/>
          </a:p>
        </p:txBody>
      </p:sp>
      <p:sp>
        <p:nvSpPr>
          <p:cNvPr id="9" name="Shape 6"/>
          <p:cNvSpPr/>
          <p:nvPr/>
        </p:nvSpPr>
        <p:spPr>
          <a:xfrm>
            <a:off x="585216" y="2596896"/>
            <a:ext cx="3904488" cy="475488"/>
          </a:xfrm>
          <a:prstGeom prst="roundRect">
            <a:avLst>
              <a:gd name="adj" fmla="val 15385"/>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0" name="Text 7"/>
          <p:cNvSpPr/>
          <p:nvPr/>
        </p:nvSpPr>
        <p:spPr>
          <a:xfrm>
            <a:off x="713232" y="2633472"/>
            <a:ext cx="3648456" cy="402336"/>
          </a:xfrm>
          <a:prstGeom prst="rect">
            <a:avLst/>
          </a:prstGeom>
          <a:noFill/>
          <a:ln/>
        </p:spPr>
        <p:txBody>
          <a:bodyPr wrap="square" rtlCol="0" anchor="ctr"/>
          <a:lstStyle/>
          <a:p>
            <a:pPr indent="0" marL="0">
              <a:buNone/>
            </a:pPr>
            <a:r>
              <a:rPr lang="en-US" sz="950" i="1" dirty="0">
                <a:solidFill>
                  <a:srgbClr val="1E293B"/>
                </a:solidFill>
                <a:latin typeface="Calibri" pitchFamily="34" charset="0"/>
                <a:ea typeface="Calibri" pitchFamily="34" charset="-122"/>
                <a:cs typeface="Calibri" pitchFamily="34" charset="-120"/>
              </a:rPr>
              <a:t>Analytical consequence: the omniscient narrator's choices about whose interiority to show and when are interpretive acts. Why linger here? Why withhold that? The selection is the characterization.</a:t>
            </a:r>
            <a:endParaRPr lang="en-US" sz="950" dirty="0"/>
          </a:p>
        </p:txBody>
      </p:sp>
      <p:sp>
        <p:nvSpPr>
          <p:cNvPr id="11" name="Shape 8"/>
          <p:cNvSpPr/>
          <p:nvPr/>
        </p:nvSpPr>
        <p:spPr>
          <a:xfrm>
            <a:off x="4800600" y="1481328"/>
            <a:ext cx="4160520" cy="1682496"/>
          </a:xfrm>
          <a:prstGeom prst="roundRect">
            <a:avLst>
              <a:gd name="adj" fmla="val 4348"/>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12" name="Image 1" descr="preencoded.png">    </p:cNvPr>
          <p:cNvPicPr>
            <a:picLocks noChangeAspect="1"/>
          </p:cNvPicPr>
          <p:nvPr/>
        </p:nvPicPr>
        <p:blipFill>
          <a:blip r:embed="rId2"/>
          <a:stretch>
            <a:fillRect/>
          </a:stretch>
        </p:blipFill>
        <p:spPr>
          <a:xfrm>
            <a:off x="4928616" y="1609344"/>
            <a:ext cx="329184" cy="329184"/>
          </a:xfrm>
          <a:prstGeom prst="rect">
            <a:avLst/>
          </a:prstGeom>
        </p:spPr>
      </p:pic>
      <p:sp>
        <p:nvSpPr>
          <p:cNvPr id="13" name="Text 9"/>
          <p:cNvSpPr/>
          <p:nvPr/>
        </p:nvSpPr>
        <p:spPr>
          <a:xfrm>
            <a:off x="5330952" y="1591056"/>
            <a:ext cx="3502152" cy="329184"/>
          </a:xfrm>
          <a:prstGeom prst="rect">
            <a:avLst/>
          </a:prstGeom>
          <a:noFill/>
          <a:ln/>
        </p:spPr>
        <p:txBody>
          <a:bodyPr wrap="square" rtlCol="0" anchor="ctr"/>
          <a:lstStyle/>
          <a:p>
            <a:pPr indent="0" marL="0">
              <a:buNone/>
            </a:pPr>
            <a:r>
              <a:rPr lang="en-US" sz="1300" b="1" dirty="0">
                <a:solidFill>
                  <a:srgbClr val="0D6F66"/>
                </a:solidFill>
                <a:latin typeface="Cambria" pitchFamily="34" charset="0"/>
                <a:ea typeface="Cambria" pitchFamily="34" charset="-122"/>
                <a:cs typeface="Cambria" pitchFamily="34" charset="-120"/>
              </a:rPr>
              <a:t>Third-Limited</a:t>
            </a:r>
            <a:endParaRPr lang="en-US" sz="1300" dirty="0"/>
          </a:p>
        </p:txBody>
      </p:sp>
      <p:sp>
        <p:nvSpPr>
          <p:cNvPr id="14" name="Text 10"/>
          <p:cNvSpPr/>
          <p:nvPr/>
        </p:nvSpPr>
        <p:spPr>
          <a:xfrm>
            <a:off x="4928616" y="1993392"/>
            <a:ext cx="3904488" cy="56692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Narrator is anchored in one character's consciousness — sees and knows what that character sees and knows. Other characters are rendered only from the outside.</a:t>
            </a:r>
            <a:endParaRPr lang="en-US" sz="1000" dirty="0"/>
          </a:p>
        </p:txBody>
      </p:sp>
      <p:sp>
        <p:nvSpPr>
          <p:cNvPr id="15" name="Shape 11"/>
          <p:cNvSpPr/>
          <p:nvPr/>
        </p:nvSpPr>
        <p:spPr>
          <a:xfrm>
            <a:off x="4928616" y="2596896"/>
            <a:ext cx="3904488" cy="475488"/>
          </a:xfrm>
          <a:prstGeom prst="roundRect">
            <a:avLst>
              <a:gd name="adj" fmla="val 15385"/>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6" name="Text 12"/>
          <p:cNvSpPr/>
          <p:nvPr/>
        </p:nvSpPr>
        <p:spPr>
          <a:xfrm>
            <a:off x="5056632" y="2633472"/>
            <a:ext cx="3648456" cy="402336"/>
          </a:xfrm>
          <a:prstGeom prst="rect">
            <a:avLst/>
          </a:prstGeom>
          <a:noFill/>
          <a:ln/>
        </p:spPr>
        <p:txBody>
          <a:bodyPr wrap="square" rtlCol="0" anchor="ctr"/>
          <a:lstStyle/>
          <a:p>
            <a:pPr indent="0" marL="0">
              <a:buNone/>
            </a:pPr>
            <a:r>
              <a:rPr lang="en-US" sz="950" i="1" dirty="0">
                <a:solidFill>
                  <a:srgbClr val="1E293B"/>
                </a:solidFill>
                <a:latin typeface="Calibri" pitchFamily="34" charset="0"/>
                <a:ea typeface="Calibri" pitchFamily="34" charset="-122"/>
                <a:cs typeface="Calibri" pitchFamily="34" charset="-120"/>
              </a:rPr>
              <a:t>Analytical consequence: everything you know about other characters comes through this filter. The focal character's misreadings of others, their self-deceptions, and their blind spots are all embedded in what the narrator 'sees.'</a:t>
            </a:r>
            <a:endParaRPr lang="en-US" sz="950" dirty="0"/>
          </a:p>
        </p:txBody>
      </p:sp>
      <p:sp>
        <p:nvSpPr>
          <p:cNvPr id="17" name="Shape 13"/>
          <p:cNvSpPr/>
          <p:nvPr/>
        </p:nvSpPr>
        <p:spPr>
          <a:xfrm>
            <a:off x="457200" y="3273552"/>
            <a:ext cx="4160520" cy="1682496"/>
          </a:xfrm>
          <a:prstGeom prst="roundRect">
            <a:avLst>
              <a:gd name="adj" fmla="val 4348"/>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18" name="Image 2" descr="preencoded.png">    </p:cNvPr>
          <p:cNvPicPr>
            <a:picLocks noChangeAspect="1"/>
          </p:cNvPicPr>
          <p:nvPr/>
        </p:nvPicPr>
        <p:blipFill>
          <a:blip r:embed="rId3"/>
          <a:stretch>
            <a:fillRect/>
          </a:stretch>
        </p:blipFill>
        <p:spPr>
          <a:xfrm>
            <a:off x="585216" y="3401568"/>
            <a:ext cx="329184" cy="329184"/>
          </a:xfrm>
          <a:prstGeom prst="rect">
            <a:avLst/>
          </a:prstGeom>
        </p:spPr>
      </p:pic>
      <p:sp>
        <p:nvSpPr>
          <p:cNvPr id="19" name="Text 14"/>
          <p:cNvSpPr/>
          <p:nvPr/>
        </p:nvSpPr>
        <p:spPr>
          <a:xfrm>
            <a:off x="987552" y="3383280"/>
            <a:ext cx="3502152" cy="329184"/>
          </a:xfrm>
          <a:prstGeom prst="rect">
            <a:avLst/>
          </a:prstGeom>
          <a:noFill/>
          <a:ln/>
        </p:spPr>
        <p:txBody>
          <a:bodyPr wrap="square" rtlCol="0" anchor="ctr"/>
          <a:lstStyle/>
          <a:p>
            <a:pPr indent="0" marL="0">
              <a:buNone/>
            </a:pPr>
            <a:r>
              <a:rPr lang="en-US" sz="1300" b="1" dirty="0">
                <a:solidFill>
                  <a:srgbClr val="B45309"/>
                </a:solidFill>
                <a:latin typeface="Cambria" pitchFamily="34" charset="0"/>
                <a:ea typeface="Cambria" pitchFamily="34" charset="-122"/>
                <a:cs typeface="Cambria" pitchFamily="34" charset="-120"/>
              </a:rPr>
              <a:t>First-Person</a:t>
            </a:r>
            <a:endParaRPr lang="en-US" sz="1300" dirty="0"/>
          </a:p>
        </p:txBody>
      </p:sp>
      <p:sp>
        <p:nvSpPr>
          <p:cNvPr id="20" name="Text 15"/>
          <p:cNvSpPr/>
          <p:nvPr/>
        </p:nvSpPr>
        <p:spPr>
          <a:xfrm>
            <a:off x="585216" y="3785616"/>
            <a:ext cx="3904488" cy="56692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The narrator is a character in the story, telling it in their own voice. The most explicitly subjective mode — the 'I' is always present, always a character with motives for telling the story this way.</a:t>
            </a:r>
            <a:endParaRPr lang="en-US" sz="1000" dirty="0"/>
          </a:p>
        </p:txBody>
      </p:sp>
      <p:sp>
        <p:nvSpPr>
          <p:cNvPr id="21" name="Shape 16"/>
          <p:cNvSpPr/>
          <p:nvPr/>
        </p:nvSpPr>
        <p:spPr>
          <a:xfrm>
            <a:off x="585216" y="4389120"/>
            <a:ext cx="3904488" cy="475488"/>
          </a:xfrm>
          <a:prstGeom prst="roundRect">
            <a:avLst>
              <a:gd name="adj" fmla="val 15385"/>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2" name="Text 17"/>
          <p:cNvSpPr/>
          <p:nvPr/>
        </p:nvSpPr>
        <p:spPr>
          <a:xfrm>
            <a:off x="713232" y="4425696"/>
            <a:ext cx="3648456" cy="402336"/>
          </a:xfrm>
          <a:prstGeom prst="rect">
            <a:avLst/>
          </a:prstGeom>
          <a:noFill/>
          <a:ln/>
        </p:spPr>
        <p:txBody>
          <a:bodyPr wrap="square" rtlCol="0" anchor="ctr"/>
          <a:lstStyle/>
          <a:p>
            <a:pPr indent="0" marL="0">
              <a:buNone/>
            </a:pPr>
            <a:r>
              <a:rPr lang="en-US" sz="950" i="1" dirty="0">
                <a:solidFill>
                  <a:srgbClr val="1E293B"/>
                </a:solidFill>
                <a:latin typeface="Calibri" pitchFamily="34" charset="0"/>
                <a:ea typeface="Calibri" pitchFamily="34" charset="-122"/>
                <a:cs typeface="Calibri" pitchFamily="34" charset="-120"/>
              </a:rPr>
              <a:t>Analytical consequence: first-person narrators are always performing for an audience. The question is not just 'what happened' but 'why is this narrator choosing to tell it this way, in this order, with this emphasis?'</a:t>
            </a:r>
            <a:endParaRPr lang="en-US" sz="950" dirty="0"/>
          </a:p>
        </p:txBody>
      </p:sp>
      <p:sp>
        <p:nvSpPr>
          <p:cNvPr id="23" name="Shape 18"/>
          <p:cNvSpPr/>
          <p:nvPr/>
        </p:nvSpPr>
        <p:spPr>
          <a:xfrm>
            <a:off x="4800600" y="3273552"/>
            <a:ext cx="4160520" cy="1682496"/>
          </a:xfrm>
          <a:prstGeom prst="roundRect">
            <a:avLst>
              <a:gd name="adj" fmla="val 4348"/>
            </a:avLst>
          </a:prstGeom>
          <a:solidFill>
            <a:srgbClr val="F5F3FF"/>
          </a:solidFill>
          <a:ln w="10160">
            <a:solidFill>
              <a:srgbClr val="C5CFE0"/>
            </a:solidFill>
            <a:prstDash val="solid"/>
          </a:ln>
          <a:effectLst>
            <a:outerShdw sx="100000" sy="100000" kx="0" ky="0" algn="bl" rotWithShape="0" blurRad="88900" dist="25400" dir="2700000">
              <a:srgbClr val="000000">
                <a:alpha val="9000"/>
              </a:srgbClr>
            </a:outerShdw>
          </a:effectLst>
        </p:spPr>
      </p:sp>
      <p:pic>
        <p:nvPicPr>
          <p:cNvPr id="24" name="Image 3" descr="preencoded.png">    </p:cNvPr>
          <p:cNvPicPr>
            <a:picLocks noChangeAspect="1"/>
          </p:cNvPicPr>
          <p:nvPr/>
        </p:nvPicPr>
        <p:blipFill>
          <a:blip r:embed="rId4"/>
          <a:stretch>
            <a:fillRect/>
          </a:stretch>
        </p:blipFill>
        <p:spPr>
          <a:xfrm>
            <a:off x="4928616" y="3401568"/>
            <a:ext cx="329184" cy="329184"/>
          </a:xfrm>
          <a:prstGeom prst="rect">
            <a:avLst/>
          </a:prstGeom>
        </p:spPr>
      </p:pic>
      <p:sp>
        <p:nvSpPr>
          <p:cNvPr id="25" name="Text 19"/>
          <p:cNvSpPr/>
          <p:nvPr/>
        </p:nvSpPr>
        <p:spPr>
          <a:xfrm>
            <a:off x="5330952" y="3383280"/>
            <a:ext cx="3502152" cy="329184"/>
          </a:xfrm>
          <a:prstGeom prst="rect">
            <a:avLst/>
          </a:prstGeom>
          <a:noFill/>
          <a:ln/>
        </p:spPr>
        <p:txBody>
          <a:bodyPr wrap="square" rtlCol="0" anchor="ctr"/>
          <a:lstStyle/>
          <a:p>
            <a:pPr indent="0" marL="0">
              <a:buNone/>
            </a:pPr>
            <a:r>
              <a:rPr lang="en-US" sz="1300" b="1" dirty="0">
                <a:solidFill>
                  <a:srgbClr val="5B21B6"/>
                </a:solidFill>
                <a:latin typeface="Cambria" pitchFamily="34" charset="0"/>
                <a:ea typeface="Cambria" pitchFamily="34" charset="-122"/>
                <a:cs typeface="Cambria" pitchFamily="34" charset="-120"/>
              </a:rPr>
              <a:t>Objective / Dramatic</a:t>
            </a:r>
            <a:endParaRPr lang="en-US" sz="1300" dirty="0"/>
          </a:p>
        </p:txBody>
      </p:sp>
      <p:sp>
        <p:nvSpPr>
          <p:cNvPr id="26" name="Text 20"/>
          <p:cNvSpPr/>
          <p:nvPr/>
        </p:nvSpPr>
        <p:spPr>
          <a:xfrm>
            <a:off x="4928616" y="3785616"/>
            <a:ext cx="3904488" cy="56692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Narrator reports only externally observable events — no access to any character's interior. The reader must infer interiority entirely from action, dialogue, and description.</a:t>
            </a:r>
            <a:endParaRPr lang="en-US" sz="1000" dirty="0"/>
          </a:p>
        </p:txBody>
      </p:sp>
      <p:sp>
        <p:nvSpPr>
          <p:cNvPr id="27" name="Shape 21"/>
          <p:cNvSpPr/>
          <p:nvPr/>
        </p:nvSpPr>
        <p:spPr>
          <a:xfrm>
            <a:off x="4928616" y="4389120"/>
            <a:ext cx="3904488" cy="475488"/>
          </a:xfrm>
          <a:prstGeom prst="roundRect">
            <a:avLst>
              <a:gd name="adj" fmla="val 15385"/>
            </a:avLst>
          </a:prstGeom>
          <a:solidFill>
            <a:srgbClr val="F5F3FF"/>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8" name="Text 22"/>
          <p:cNvSpPr/>
          <p:nvPr/>
        </p:nvSpPr>
        <p:spPr>
          <a:xfrm>
            <a:off x="5056632" y="4425696"/>
            <a:ext cx="3648456" cy="402336"/>
          </a:xfrm>
          <a:prstGeom prst="rect">
            <a:avLst/>
          </a:prstGeom>
          <a:noFill/>
          <a:ln/>
        </p:spPr>
        <p:txBody>
          <a:bodyPr wrap="square" rtlCol="0" anchor="ctr"/>
          <a:lstStyle/>
          <a:p>
            <a:pPr indent="0" marL="0">
              <a:buNone/>
            </a:pPr>
            <a:r>
              <a:rPr lang="en-US" sz="950" i="1" dirty="0">
                <a:solidFill>
                  <a:srgbClr val="1E293B"/>
                </a:solidFill>
                <a:latin typeface="Calibri" pitchFamily="34" charset="0"/>
                <a:ea typeface="Calibri" pitchFamily="34" charset="-122"/>
                <a:cs typeface="Calibri" pitchFamily="34" charset="-120"/>
              </a:rPr>
              <a:t>Analytical consequence: the most demanding narrator for the reader, who must supply all interpretation. Also the most manipulable — the selective external detail carries enormous analytical weight.</a:t>
            </a:r>
            <a:endParaRPr lang="en-US" sz="9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What the Narrator Chooses Not to Say: Omission as Analytical Evidence</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In AP Lit prose analysis, what the narrator withholds is as analytically significant as what the narrator says. Omission is a choice.</a:t>
            </a:r>
            <a:endParaRPr lang="en-US" sz="1400" dirty="0"/>
          </a:p>
        </p:txBody>
      </p:sp>
      <p:sp>
        <p:nvSpPr>
          <p:cNvPr id="5" name="Shape 3"/>
          <p:cNvSpPr/>
          <p:nvPr/>
        </p:nvSpPr>
        <p:spPr>
          <a:xfrm>
            <a:off x="457200" y="1444752"/>
            <a:ext cx="8229600" cy="475488"/>
          </a:xfrm>
          <a:prstGeom prst="roundRect">
            <a:avLst>
              <a:gd name="adj" fmla="val 15385"/>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40080" y="1554480"/>
            <a:ext cx="7863840" cy="274320"/>
          </a:xfrm>
          <a:prstGeom prst="rect">
            <a:avLst/>
          </a:prstGeom>
          <a:noFill/>
          <a:ln/>
        </p:spPr>
        <p:txBody>
          <a:bodyPr wrap="square" rtlCol="0" anchor="ctr"/>
          <a:lstStyle/>
          <a:p>
            <a:pPr indent="0" marL="0">
              <a:buNone/>
            </a:pPr>
            <a:r>
              <a:rPr lang="en-US" sz="1350" b="1" dirty="0">
                <a:solidFill>
                  <a:srgbClr val="FFFFFF"/>
                </a:solidFill>
                <a:latin typeface="Cambria" pitchFamily="34" charset="0"/>
                <a:ea typeface="Cambria" pitchFamily="34" charset="-122"/>
                <a:cs typeface="Cambria" pitchFamily="34" charset="-120"/>
              </a:rPr>
              <a:t>Every prose passage has a 'camera angle' — a set of things it shows clearly, a set of things it blurs, and a set of things it refuses to show at all. The pattern of omission is interpretable.</a:t>
            </a:r>
            <a:endParaRPr lang="en-US" sz="1350" dirty="0"/>
          </a:p>
        </p:txBody>
      </p:sp>
      <p:sp>
        <p:nvSpPr>
          <p:cNvPr id="7" name="Shape 5"/>
          <p:cNvSpPr/>
          <p:nvPr/>
        </p:nvSpPr>
        <p:spPr>
          <a:xfrm>
            <a:off x="457200" y="2011680"/>
            <a:ext cx="8229600" cy="932688"/>
          </a:xfrm>
          <a:prstGeom prst="roundRect">
            <a:avLst>
              <a:gd name="adj" fmla="val 7843"/>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8" name="Text 6"/>
          <p:cNvSpPr/>
          <p:nvPr/>
        </p:nvSpPr>
        <p:spPr>
          <a:xfrm>
            <a:off x="640080" y="2084832"/>
            <a:ext cx="7863840" cy="292608"/>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Interior of secondary characters</a:t>
            </a:r>
            <a:endParaRPr lang="en-US" sz="1200" dirty="0"/>
          </a:p>
        </p:txBody>
      </p:sp>
      <p:sp>
        <p:nvSpPr>
          <p:cNvPr id="9" name="Text 7"/>
          <p:cNvSpPr/>
          <p:nvPr/>
        </p:nvSpPr>
        <p:spPr>
          <a:xfrm>
            <a:off x="640080" y="2395728"/>
            <a:ext cx="4846320" cy="47548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In limited narration, we never know what other characters actually think — only what the focal character perceives. A secondary character who seems hostile may simply be distracted. The gap between perception and reality is the analysis.</a:t>
            </a:r>
            <a:endParaRPr lang="en-US" sz="1000" dirty="0"/>
          </a:p>
        </p:txBody>
      </p:sp>
      <p:sp>
        <p:nvSpPr>
          <p:cNvPr id="10" name="Shape 8"/>
          <p:cNvSpPr/>
          <p:nvPr/>
        </p:nvSpPr>
        <p:spPr>
          <a:xfrm>
            <a:off x="5559552" y="2084832"/>
            <a:ext cx="2944368" cy="786384"/>
          </a:xfrm>
          <a:prstGeom prst="roundRect">
            <a:avLst>
              <a:gd name="adj" fmla="val 9302"/>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1" name="Text 9"/>
          <p:cNvSpPr/>
          <p:nvPr/>
        </p:nvSpPr>
        <p:spPr>
          <a:xfrm>
            <a:off x="5705856" y="2121408"/>
            <a:ext cx="2651760" cy="71323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'She could not tell what he was thinking. His face gave nothing away.' — Analytically, the narrator is foregrounding the focal character's inability to read the other, not the other's actual opacity.</a:t>
            </a:r>
            <a:endParaRPr lang="en-US" sz="950" dirty="0"/>
          </a:p>
        </p:txBody>
      </p:sp>
      <p:sp>
        <p:nvSpPr>
          <p:cNvPr id="12" name="Shape 10"/>
          <p:cNvSpPr/>
          <p:nvPr/>
        </p:nvSpPr>
        <p:spPr>
          <a:xfrm>
            <a:off x="457200" y="3035808"/>
            <a:ext cx="8229600" cy="932688"/>
          </a:xfrm>
          <a:prstGeom prst="roundRect">
            <a:avLst>
              <a:gd name="adj" fmla="val 7843"/>
            </a:avLst>
          </a:prstGeom>
          <a:solidFill>
            <a:srgbClr val="FDF3E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3" name="Text 11"/>
          <p:cNvSpPr/>
          <p:nvPr/>
        </p:nvSpPr>
        <p:spPr>
          <a:xfrm>
            <a:off x="640080" y="3108960"/>
            <a:ext cx="7863840" cy="292608"/>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The narrator's own motives for telling</a:t>
            </a:r>
            <a:endParaRPr lang="en-US" sz="1200" dirty="0"/>
          </a:p>
        </p:txBody>
      </p:sp>
      <p:sp>
        <p:nvSpPr>
          <p:cNvPr id="14" name="Text 12"/>
          <p:cNvSpPr/>
          <p:nvPr/>
        </p:nvSpPr>
        <p:spPr>
          <a:xfrm>
            <a:off x="640080" y="3419856"/>
            <a:ext cx="4846320" cy="47548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First-person narrators almost never explain why they are telling this story in this way. The omission of their motives is itself interpretable — a narrator who dwells on certain events and rushes past others is revealing what matters to them, whether they acknowledge it or not.</a:t>
            </a:r>
            <a:endParaRPr lang="en-US" sz="1000" dirty="0"/>
          </a:p>
        </p:txBody>
      </p:sp>
      <p:sp>
        <p:nvSpPr>
          <p:cNvPr id="15" name="Shape 13"/>
          <p:cNvSpPr/>
          <p:nvPr/>
        </p:nvSpPr>
        <p:spPr>
          <a:xfrm>
            <a:off x="5559552" y="3108960"/>
            <a:ext cx="2944368" cy="786384"/>
          </a:xfrm>
          <a:prstGeom prst="roundRect">
            <a:avLst>
              <a:gd name="adj" fmla="val 9302"/>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6" name="Text 14"/>
          <p:cNvSpPr/>
          <p:nvPr/>
        </p:nvSpPr>
        <p:spPr>
          <a:xfrm>
            <a:off x="5705856" y="3145536"/>
            <a:ext cx="2651760" cy="71323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'I don't know why I remember this so clearly.' — Analytically, the narrator is distancing themselves from their own investment in the memory, which increases its significance, not decreases it.</a:t>
            </a:r>
            <a:endParaRPr lang="en-US" sz="950" dirty="0"/>
          </a:p>
        </p:txBody>
      </p:sp>
      <p:sp>
        <p:nvSpPr>
          <p:cNvPr id="17" name="Shape 15"/>
          <p:cNvSpPr/>
          <p:nvPr/>
        </p:nvSpPr>
        <p:spPr>
          <a:xfrm>
            <a:off x="457200" y="4059936"/>
            <a:ext cx="8229600" cy="932688"/>
          </a:xfrm>
          <a:prstGeom prst="roundRect">
            <a:avLst>
              <a:gd name="adj" fmla="val 7843"/>
            </a:avLst>
          </a:prstGeom>
          <a:solidFill>
            <a:srgbClr val="E6F5F3"/>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8" name="Text 16"/>
          <p:cNvSpPr/>
          <p:nvPr/>
        </p:nvSpPr>
        <p:spPr>
          <a:xfrm>
            <a:off x="640080" y="4133088"/>
            <a:ext cx="7863840" cy="292608"/>
          </a:xfrm>
          <a:prstGeom prst="rect">
            <a:avLst/>
          </a:prstGeom>
          <a:noFill/>
          <a:ln/>
        </p:spPr>
        <p:txBody>
          <a:bodyPr wrap="square" rtlCol="0" anchor="ctr"/>
          <a:lstStyle/>
          <a:p>
            <a:pPr indent="0" marL="0">
              <a:buNone/>
            </a:pPr>
            <a:r>
              <a:rPr lang="en-US" sz="1200" b="1" dirty="0">
                <a:solidFill>
                  <a:srgbClr val="151C2E"/>
                </a:solidFill>
                <a:latin typeface="Calibri" pitchFamily="34" charset="0"/>
                <a:ea typeface="Calibri" pitchFamily="34" charset="-122"/>
                <a:cs typeface="Calibri" pitchFamily="34" charset="-120"/>
              </a:rPr>
              <a:t>The gap between what happened and what it meant</a:t>
            </a:r>
            <a:endParaRPr lang="en-US" sz="1200" dirty="0"/>
          </a:p>
        </p:txBody>
      </p:sp>
      <p:sp>
        <p:nvSpPr>
          <p:cNvPr id="19" name="Text 17"/>
          <p:cNvSpPr/>
          <p:nvPr/>
        </p:nvSpPr>
        <p:spPr>
          <a:xfrm>
            <a:off x="640080" y="4443984"/>
            <a:ext cx="4846320" cy="475488"/>
          </a:xfrm>
          <a:prstGeom prst="rect">
            <a:avLst/>
          </a:prstGeom>
          <a:noFill/>
          <a:ln/>
        </p:spPr>
        <p:txBody>
          <a:bodyPr wrap="square" rtlCol="0" anchor="ctr"/>
          <a:lstStyle/>
          <a:p>
            <a:pPr indent="0" marL="0">
              <a:buNone/>
            </a:pPr>
            <a:r>
              <a:rPr lang="en-US" sz="1000" dirty="0">
                <a:solidFill>
                  <a:srgbClr val="1E293B"/>
                </a:solidFill>
                <a:latin typeface="Calibri" pitchFamily="34" charset="0"/>
                <a:ea typeface="Calibri" pitchFamily="34" charset="-122"/>
                <a:cs typeface="Calibri" pitchFamily="34" charset="-120"/>
              </a:rPr>
              <a:t>Narrators who describe events without explaining their significance are often in the process of understanding — or resisting understanding — what happened. The withheld meaning is where the analytical richness lives.</a:t>
            </a:r>
            <a:endParaRPr lang="en-US" sz="1000" dirty="0"/>
          </a:p>
        </p:txBody>
      </p:sp>
      <p:sp>
        <p:nvSpPr>
          <p:cNvPr id="20" name="Shape 18"/>
          <p:cNvSpPr/>
          <p:nvPr/>
        </p:nvSpPr>
        <p:spPr>
          <a:xfrm>
            <a:off x="5559552" y="4133088"/>
            <a:ext cx="2944368" cy="786384"/>
          </a:xfrm>
          <a:prstGeom prst="roundRect">
            <a:avLst>
              <a:gd name="adj" fmla="val 9302"/>
            </a:avLst>
          </a:prstGeom>
          <a:solidFill>
            <a:srgbClr val="151C2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21" name="Text 19"/>
          <p:cNvSpPr/>
          <p:nvPr/>
        </p:nvSpPr>
        <p:spPr>
          <a:xfrm>
            <a:off x="5705856" y="4169664"/>
            <a:ext cx="2651760" cy="713232"/>
          </a:xfrm>
          <a:prstGeom prst="rect">
            <a:avLst/>
          </a:prstGeom>
          <a:noFill/>
          <a:ln/>
        </p:spPr>
        <p:txBody>
          <a:bodyPr wrap="square" rtlCol="0" anchor="ctr"/>
          <a:lstStyle/>
          <a:p>
            <a:pPr indent="0" marL="0">
              <a:buNone/>
            </a:pPr>
            <a:r>
              <a:rPr lang="en-US" sz="950" i="1" dirty="0">
                <a:solidFill>
                  <a:srgbClr val="CADCFC"/>
                </a:solidFill>
                <a:latin typeface="Calibri" pitchFamily="34" charset="0"/>
                <a:ea typeface="Calibri" pitchFamily="34" charset="-122"/>
                <a:cs typeface="Calibri" pitchFamily="34" charset="-120"/>
              </a:rPr>
              <a:t>'She left without saying anything. I watched the door close.' — The narrator does not say they were hurt. The omission of the emotional response, rendered through the bare report of watching a door close, is the emotional response.</a:t>
            </a:r>
            <a:endParaRPr lang="en-US" sz="9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201168"/>
            <a:ext cx="8229600" cy="594360"/>
          </a:xfrm>
          <a:prstGeom prst="rect">
            <a:avLst/>
          </a:prstGeom>
          <a:noFill/>
          <a:ln/>
        </p:spPr>
        <p:txBody>
          <a:bodyPr wrap="square" rtlCol="0" anchor="ctr"/>
          <a:lstStyle/>
          <a:p>
            <a:pPr indent="0" marL="0">
              <a:buNone/>
            </a:pPr>
            <a:r>
              <a:rPr lang="en-US" sz="2100" b="1" dirty="0">
                <a:solidFill>
                  <a:srgbClr val="151C2E"/>
                </a:solidFill>
                <a:latin typeface="Cambria" pitchFamily="34" charset="0"/>
                <a:ea typeface="Cambria" pitchFamily="34" charset="-122"/>
                <a:cs typeface="Cambria" pitchFamily="34" charset="-120"/>
              </a:rPr>
              <a:t>Demonstration: How Narrator Choice Shapes What You Can Analyze</a:t>
            </a:r>
            <a:endParaRPr lang="en-US" sz="2100" dirty="0"/>
          </a:p>
        </p:txBody>
      </p:sp>
      <p:sp>
        <p:nvSpPr>
          <p:cNvPr id="3" name="Shape 1"/>
          <p:cNvSpPr/>
          <p:nvPr/>
        </p:nvSpPr>
        <p:spPr>
          <a:xfrm>
            <a:off x="457200" y="841248"/>
            <a:ext cx="8229600" cy="0"/>
          </a:xfrm>
          <a:prstGeom prst="line">
            <a:avLst/>
          </a:prstGeom>
          <a:noFill/>
          <a:ln w="15240">
            <a:solidFill>
              <a:srgbClr val="C5CFE0"/>
            </a:solidFill>
            <a:prstDash val="solid"/>
          </a:ln>
        </p:spPr>
      </p:sp>
      <p:sp>
        <p:nvSpPr>
          <p:cNvPr id="4" name="Text 2"/>
          <p:cNvSpPr/>
          <p:nvPr/>
        </p:nvSpPr>
        <p:spPr>
          <a:xfrm>
            <a:off x="457200" y="914400"/>
            <a:ext cx="8229600" cy="457200"/>
          </a:xfrm>
          <a:prstGeom prst="rect">
            <a:avLst/>
          </a:prstGeom>
          <a:noFill/>
          <a:ln/>
        </p:spPr>
        <p:txBody>
          <a:bodyPr wrap="square" rtlCol="0" anchor="ctr"/>
          <a:lstStyle/>
          <a:p>
            <a:pPr indent="0" marL="0">
              <a:buNone/>
            </a:pPr>
            <a:r>
              <a:rPr lang="en-US" sz="1400" dirty="0">
                <a:solidFill>
                  <a:srgbClr val="1E293B"/>
                </a:solidFill>
                <a:latin typeface="Calibri" pitchFamily="34" charset="0"/>
                <a:ea typeface="Calibri" pitchFamily="34" charset="-122"/>
                <a:cs typeface="Calibri" pitchFamily="34" charset="-120"/>
              </a:rPr>
              <a:t>The same event — a parent watching a child leave for school — rendered in three different narrator modes. What changes is not what happens but what analytical claims are possible.</a:t>
            </a:r>
            <a:endParaRPr lang="en-US" sz="1400" dirty="0"/>
          </a:p>
        </p:txBody>
      </p:sp>
      <p:sp>
        <p:nvSpPr>
          <p:cNvPr id="5" name="Shape 3"/>
          <p:cNvSpPr/>
          <p:nvPr/>
        </p:nvSpPr>
        <p:spPr>
          <a:xfrm>
            <a:off x="457200" y="1463040"/>
            <a:ext cx="2633472" cy="3529584"/>
          </a:xfrm>
          <a:prstGeom prst="roundRect">
            <a:avLst>
              <a:gd name="adj" fmla="val 2778"/>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6" name="Text 4"/>
          <p:cNvSpPr/>
          <p:nvPr/>
        </p:nvSpPr>
        <p:spPr>
          <a:xfrm>
            <a:off x="621792" y="1554480"/>
            <a:ext cx="2304288"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OBJECTIVE NARRATOR</a:t>
            </a:r>
            <a:endParaRPr lang="en-US" sz="1000" dirty="0"/>
          </a:p>
        </p:txBody>
      </p:sp>
      <p:sp>
        <p:nvSpPr>
          <p:cNvPr id="7" name="Text 5"/>
          <p:cNvSpPr/>
          <p:nvPr/>
        </p:nvSpPr>
        <p:spPr>
          <a:xfrm>
            <a:off x="640080" y="1810512"/>
            <a:ext cx="2267712" cy="3072384"/>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She watched him walk down the street.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He didn't look back.</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She stood at the window until he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turned the corner and was gone,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and then stood there a little longer,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as if waiting for something.</a:t>
            </a:r>
            <a:endParaRPr lang="en-US" sz="1150" dirty="0"/>
          </a:p>
        </p:txBody>
      </p:sp>
      <p:sp>
        <p:nvSpPr>
          <p:cNvPr id="8" name="Shape 6"/>
          <p:cNvSpPr/>
          <p:nvPr/>
        </p:nvSpPr>
        <p:spPr>
          <a:xfrm>
            <a:off x="3255264" y="1463040"/>
            <a:ext cx="2633472" cy="3529584"/>
          </a:xfrm>
          <a:prstGeom prst="roundRect">
            <a:avLst>
              <a:gd name="adj" fmla="val 2778"/>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9" name="Text 7"/>
          <p:cNvSpPr/>
          <p:nvPr/>
        </p:nvSpPr>
        <p:spPr>
          <a:xfrm>
            <a:off x="3419856" y="1554480"/>
            <a:ext cx="2304288"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THIRD-LIMITED (Margaret)</a:t>
            </a:r>
            <a:endParaRPr lang="en-US" sz="1000" dirty="0"/>
          </a:p>
        </p:txBody>
      </p:sp>
      <p:sp>
        <p:nvSpPr>
          <p:cNvPr id="10" name="Text 8"/>
          <p:cNvSpPr/>
          <p:nvPr/>
        </p:nvSpPr>
        <p:spPr>
          <a:xfrm>
            <a:off x="3438144" y="1810512"/>
            <a:ext cx="2267712" cy="3072384"/>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Margaret watched him walk</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away. He didn't look back —</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of course he didn't, she thought,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he was twelve and she was</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embarrassing — but it still</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felt like something being taken.</a:t>
            </a:r>
            <a:endParaRPr lang="en-US" sz="1150" dirty="0"/>
          </a:p>
        </p:txBody>
      </p:sp>
      <p:sp>
        <p:nvSpPr>
          <p:cNvPr id="11" name="Shape 9"/>
          <p:cNvSpPr/>
          <p:nvPr/>
        </p:nvSpPr>
        <p:spPr>
          <a:xfrm>
            <a:off x="6053328" y="1463040"/>
            <a:ext cx="2633472" cy="3529584"/>
          </a:xfrm>
          <a:prstGeom prst="roundRect">
            <a:avLst>
              <a:gd name="adj" fmla="val 2778"/>
            </a:avLst>
          </a:prstGeom>
          <a:solidFill>
            <a:srgbClr val="FAF7F2"/>
          </a:solidFill>
          <a:ln w="12700">
            <a:solidFill>
              <a:srgbClr val="EDE9DF"/>
            </a:solidFill>
            <a:prstDash val="solid"/>
          </a:ln>
          <a:effectLst>
            <a:outerShdw sx="100000" sy="100000" kx="0" ky="0" algn="bl" rotWithShape="0" blurRad="88900" dist="25400" dir="2700000">
              <a:srgbClr val="000000">
                <a:alpha val="9000"/>
              </a:srgbClr>
            </a:outerShdw>
          </a:effectLst>
        </p:spPr>
      </p:sp>
      <p:sp>
        <p:nvSpPr>
          <p:cNvPr id="12" name="Text 10"/>
          <p:cNvSpPr/>
          <p:nvPr/>
        </p:nvSpPr>
        <p:spPr>
          <a:xfrm>
            <a:off x="6217920" y="1554480"/>
            <a:ext cx="2304288" cy="237744"/>
          </a:xfrm>
          <a:prstGeom prst="rect">
            <a:avLst/>
          </a:prstGeom>
          <a:noFill/>
          <a:ln/>
        </p:spPr>
        <p:txBody>
          <a:bodyPr wrap="square" rtlCol="0" anchor="ctr"/>
          <a:lstStyle/>
          <a:p>
            <a:pPr indent="0" marL="0">
              <a:buNone/>
            </a:pPr>
            <a:r>
              <a:rPr lang="en-US" sz="1000" b="1" dirty="0">
                <a:solidFill>
                  <a:srgbClr val="2563A8"/>
                </a:solidFill>
                <a:latin typeface="Calibri" pitchFamily="34" charset="0"/>
                <a:ea typeface="Calibri" pitchFamily="34" charset="-122"/>
                <a:cs typeface="Calibri" pitchFamily="34" charset="-120"/>
              </a:rPr>
              <a:t>FIRST-PERSON</a:t>
            </a:r>
            <a:endParaRPr lang="en-US" sz="1000" dirty="0"/>
          </a:p>
        </p:txBody>
      </p:sp>
      <p:sp>
        <p:nvSpPr>
          <p:cNvPr id="13" name="Text 11"/>
          <p:cNvSpPr/>
          <p:nvPr/>
        </p:nvSpPr>
        <p:spPr>
          <a:xfrm>
            <a:off x="6236208" y="1810512"/>
            <a:ext cx="2267712" cy="3072384"/>
          </a:xfrm>
          <a:prstGeom prst="rect">
            <a:avLst/>
          </a:prstGeom>
          <a:noFill/>
          <a:ln/>
        </p:spPr>
        <p:txBody>
          <a:bodyPr wrap="square" rtlCol="0" anchor="t"/>
          <a:lstStyle/>
          <a:p>
            <a:pPr indent="0" marL="0">
              <a:buNone/>
            </a:pPr>
            <a:r>
              <a:rPr lang="en-US" sz="1150" i="1" dirty="0">
                <a:solidFill>
                  <a:srgbClr val="151C2E"/>
                </a:solidFill>
                <a:latin typeface="Cambria" pitchFamily="34" charset="0"/>
                <a:ea typeface="Cambria" pitchFamily="34" charset="-122"/>
                <a:cs typeface="Cambria" pitchFamily="34" charset="-120"/>
              </a:rPr>
              <a:t>I watched him walk away.</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I'd promised myself I wouldn't</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stand at the window, and here</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 was, standing at the window.</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I was becoming my mother.</a:t>
            </a:r>
            <a:endParaRPr lang="en-US" sz="1150" dirty="0"/>
          </a:p>
          <a:p>
            <a:pPr indent="0" marL="0">
              <a:buNone/>
            </a:pPr>
            <a:r>
              <a:rPr lang="en-US" sz="1150" i="1" dirty="0">
                <a:solidFill>
                  <a:srgbClr val="151C2E"/>
                </a:solidFill>
                <a:latin typeface="Cambria" pitchFamily="34" charset="0"/>
                <a:ea typeface="Cambria" pitchFamily="34" charset="-122"/>
                <a:cs typeface="Cambria" pitchFamily="34" charset="-120"/>
              </a:rPr>
              <a:t>God help me, I was.</a:t>
            </a:r>
            <a:endParaRPr lang="en-US" sz="1150" dirty="0"/>
          </a:p>
        </p:txBody>
      </p:sp>
      <p:sp>
        <p:nvSpPr>
          <p:cNvPr id="14" name="Shape 12"/>
          <p:cNvSpPr/>
          <p:nvPr/>
        </p:nvSpPr>
        <p:spPr>
          <a:xfrm>
            <a:off x="457200" y="5047488"/>
            <a:ext cx="2633472" cy="548640"/>
          </a:xfrm>
          <a:prstGeom prst="roundRect">
            <a:avLst>
              <a:gd name="adj" fmla="val 13333"/>
            </a:avLst>
          </a:prstGeom>
          <a:solidFill>
            <a:srgbClr val="DBEAFE"/>
          </a:solidFill>
          <a:ln w="10160">
            <a:solidFill>
              <a:srgbClr val="C5CFE0"/>
            </a:solidFill>
            <a:prstDash val="solid"/>
          </a:ln>
          <a:effectLst>
            <a:outerShdw sx="100000" sy="100000" kx="0" ky="0" algn="bl" rotWithShape="0" blurRad="88900" dist="25400" dir="2700000">
              <a:srgbClr val="000000">
                <a:alpha val="9000"/>
              </a:srgbClr>
            </a:outerShdw>
          </a:effectLst>
        </p:spPr>
      </p:sp>
      <p:sp>
        <p:nvSpPr>
          <p:cNvPr id="15" name="Text 13"/>
          <p:cNvSpPr/>
          <p:nvPr/>
        </p:nvSpPr>
        <p:spPr>
          <a:xfrm>
            <a:off x="621792" y="5084064"/>
            <a:ext cx="2304288" cy="475488"/>
          </a:xfrm>
          <a:prstGeom prst="rect">
            <a:avLst/>
          </a:prstGeom>
          <a:noFill/>
          <a:ln/>
        </p:spPr>
        <p:txBody>
          <a:bodyPr wrap="square" rtlCol="0" anchor="ctr"/>
          <a:lstStyle/>
          <a:p>
            <a:pPr indent="0" marL="0">
              <a:buNone/>
            </a:pPr>
            <a:r>
              <a:rPr lang="en-US" sz="900" dirty="0">
                <a:solidFill>
                  <a:srgbClr val="1E293B"/>
                </a:solidFill>
                <a:latin typeface="Calibri" pitchFamily="34" charset="0"/>
                <a:ea typeface="Calibri" pitchFamily="34" charset="-122"/>
                <a:cs typeface="Calibri" pitchFamily="34" charset="-120"/>
              </a:rPr>
              <a:t>What you can analyze: the narrator's selection of detail ('as if waiting'). What is inaccessible: why she waits, what she feels. The gap is the analysis.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51C2E"/>
        </a:solidFill>
      </p:bgPr>
    </p:bg>
    <p:spTree>
      <p:nvGrpSpPr>
        <p:cNvPr id="1" name=""/>
        <p:cNvGrpSpPr/>
        <p:nvPr/>
      </p:nvGrpSpPr>
      <p:grpSpPr>
        <a:xfrm>
          <a:off x="0" y="0"/>
          <a:ext cx="0" cy="0"/>
          <a:chOff x="0" y="0"/>
          <a:chExt cx="0" cy="0"/>
        </a:xfrm>
      </p:grpSpPr>
      <p:sp>
        <p:nvSpPr>
          <p:cNvPr id="2" name="Text 0"/>
          <p:cNvSpPr/>
          <p:nvPr/>
        </p:nvSpPr>
        <p:spPr>
          <a:xfrm>
            <a:off x="4937760" y="0"/>
            <a:ext cx="4023360" cy="4663440"/>
          </a:xfrm>
          <a:prstGeom prst="rect">
            <a:avLst/>
          </a:prstGeom>
          <a:noFill/>
          <a:ln/>
        </p:spPr>
        <p:txBody>
          <a:bodyPr wrap="square" rtlCol="0" anchor="b"/>
          <a:lstStyle/>
          <a:p>
            <a:pPr algn="r" indent="0" marL="0">
              <a:buNone/>
            </a:pPr>
            <a:r>
              <a:rPr lang="en-US" sz="20000" b="1" dirty="0">
                <a:solidFill>
                  <a:srgbClr val="FFFFFF">
                    <a:alpha val="6000"/>
                  </a:srgbClr>
                </a:solidFill>
                <a:latin typeface="Cambria" pitchFamily="34" charset="0"/>
                <a:ea typeface="Cambria" pitchFamily="34" charset="-122"/>
                <a:cs typeface="Cambria" pitchFamily="34" charset="-120"/>
              </a:rPr>
              <a:t>II</a:t>
            </a:r>
            <a:endParaRPr lang="en-US" sz="20000" dirty="0"/>
          </a:p>
        </p:txBody>
      </p:sp>
      <p:sp>
        <p:nvSpPr>
          <p:cNvPr id="3" name="Shape 1"/>
          <p:cNvSpPr/>
          <p:nvPr/>
        </p:nvSpPr>
        <p:spPr>
          <a:xfrm>
            <a:off x="-731520" y="-731520"/>
            <a:ext cx="4114800" cy="4114800"/>
          </a:xfrm>
          <a:prstGeom prst="ellipse">
            <a:avLst/>
          </a:prstGeom>
          <a:solidFill>
            <a:srgbClr val="2563A8">
              <a:alpha val="12000"/>
            </a:srgbClr>
          </a:solidFill>
          <a:ln w="12700">
            <a:solidFill>
              <a:srgbClr val="2563A8">
                <a:alpha val="12000"/>
              </a:srgbClr>
            </a:solidFill>
            <a:prstDash val="solid"/>
          </a:ln>
        </p:spPr>
      </p:sp>
      <p:sp>
        <p:nvSpPr>
          <p:cNvPr id="4" name="Text 2"/>
          <p:cNvSpPr/>
          <p:nvPr/>
        </p:nvSpPr>
        <p:spPr>
          <a:xfrm>
            <a:off x="594360" y="1417320"/>
            <a:ext cx="7040880" cy="1325880"/>
          </a:xfrm>
          <a:prstGeom prst="rect">
            <a:avLst/>
          </a:prstGeom>
          <a:noFill/>
          <a:ln/>
        </p:spPr>
        <p:txBody>
          <a:bodyPr wrap="square" rtlCol="0" anchor="ctr"/>
          <a:lstStyle/>
          <a:p>
            <a:pPr indent="0" marL="0">
              <a:buNone/>
            </a:pPr>
            <a:r>
              <a:rPr lang="en-US" sz="4000" b="1" dirty="0">
                <a:solidFill>
                  <a:srgbClr val="FFFFFF"/>
                </a:solidFill>
                <a:latin typeface="Cambria" pitchFamily="34" charset="0"/>
                <a:ea typeface="Cambria" pitchFamily="34" charset="-122"/>
                <a:cs typeface="Cambria" pitchFamily="34" charset="-120"/>
              </a:rPr>
              <a:t>Narrative Distance</a:t>
            </a:r>
            <a:endParaRPr lang="en-US" sz="4000" dirty="0"/>
          </a:p>
        </p:txBody>
      </p:sp>
      <p:sp>
        <p:nvSpPr>
          <p:cNvPr id="5" name="Text 3"/>
          <p:cNvSpPr/>
          <p:nvPr/>
        </p:nvSpPr>
        <p:spPr>
          <a:xfrm>
            <a:off x="594360" y="2834640"/>
            <a:ext cx="7040880" cy="594360"/>
          </a:xfrm>
          <a:prstGeom prst="rect">
            <a:avLst/>
          </a:prstGeom>
          <a:noFill/>
          <a:ln/>
        </p:spPr>
        <p:txBody>
          <a:bodyPr wrap="square" rtlCol="0" anchor="ctr"/>
          <a:lstStyle/>
          <a:p>
            <a:pPr indent="0" marL="0">
              <a:buNone/>
            </a:pPr>
            <a:r>
              <a:rPr lang="en-US" sz="1650" dirty="0">
                <a:solidFill>
                  <a:srgbClr val="B8CDE8"/>
                </a:solidFill>
                <a:latin typeface="Calibri" pitchFamily="34" charset="0"/>
                <a:ea typeface="Calibri" pitchFamily="34" charset="-122"/>
                <a:cs typeface="Calibri" pitchFamily="34" charset="-120"/>
              </a:rPr>
              <a:t>How close is the prose to the character's consciousness — and what does that distance do?</a:t>
            </a:r>
            <a:endParaRPr lang="en-US" sz="1650" dirty="0"/>
          </a:p>
        </p:txBody>
      </p:sp>
      <p:sp>
        <p:nvSpPr>
          <p:cNvPr id="6" name="Shape 4"/>
          <p:cNvSpPr/>
          <p:nvPr/>
        </p:nvSpPr>
        <p:spPr>
          <a:xfrm>
            <a:off x="594360" y="4517136"/>
            <a:ext cx="182880" cy="182880"/>
          </a:xfrm>
          <a:prstGeom prst="ellipse">
            <a:avLst/>
          </a:prstGeom>
          <a:solidFill>
            <a:srgbClr val="2563A8"/>
          </a:solidFill>
          <a:ln w="12700">
            <a:solidFill>
              <a:srgbClr val="2563A8"/>
            </a:solidFill>
            <a:prstDash val="solid"/>
          </a:ln>
        </p:spPr>
      </p:sp>
      <p:sp>
        <p:nvSpPr>
          <p:cNvPr id="7" name="Shape 5"/>
          <p:cNvSpPr/>
          <p:nvPr/>
        </p:nvSpPr>
        <p:spPr>
          <a:xfrm>
            <a:off x="941832" y="4517136"/>
            <a:ext cx="182880" cy="182880"/>
          </a:xfrm>
          <a:prstGeom prst="ellipse">
            <a:avLst/>
          </a:prstGeom>
          <a:solidFill>
            <a:srgbClr val="C47F17"/>
          </a:solidFill>
          <a:ln w="12700">
            <a:solidFill>
              <a:srgbClr val="C47F17"/>
            </a:solidFill>
            <a:prstDash val="solid"/>
          </a:ln>
        </p:spPr>
      </p:sp>
      <p:sp>
        <p:nvSpPr>
          <p:cNvPr id="8" name="Shape 6"/>
          <p:cNvSpPr/>
          <p:nvPr/>
        </p:nvSpPr>
        <p:spPr>
          <a:xfrm>
            <a:off x="1289304" y="4517136"/>
            <a:ext cx="182880" cy="182880"/>
          </a:xfrm>
          <a:prstGeom prst="ellipse">
            <a:avLst/>
          </a:prstGeom>
          <a:solidFill>
            <a:srgbClr val="0D6F66"/>
          </a:solidFill>
          <a:ln w="12700">
            <a:solidFill>
              <a:srgbClr val="0D6F66"/>
            </a:solidFill>
            <a:prstDash val="solid"/>
          </a:ln>
        </p:spPr>
      </p:sp>
      <p:sp>
        <p:nvSpPr>
          <p:cNvPr id="9" name="Shape 7"/>
          <p:cNvSpPr/>
          <p:nvPr/>
        </p:nvSpPr>
        <p:spPr>
          <a:xfrm>
            <a:off x="1636776" y="4517136"/>
            <a:ext cx="182880" cy="182880"/>
          </a:xfrm>
          <a:prstGeom prst="ellipse">
            <a:avLst/>
          </a:prstGeom>
          <a:solidFill>
            <a:srgbClr val="5B21B6"/>
          </a:solidFill>
          <a:ln w="12700">
            <a:solidFill>
              <a:srgbClr val="5B21B6"/>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39</Slides>
  <Notes>39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39</vt:i4>
      </vt:variant>
    </vt:vector>
  </HeadingPairs>
  <TitlesOfParts>
    <vt:vector size="42"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 English Prose Fiction Analysis — Complete Classroom Kit</dc:title>
  <dc:subject>AP Lit FRQ 2 Prose</dc:subject>
  <dc:creator>AP English Exam Prep — Diane Powers</dc:creator>
  <cp:lastModifiedBy>AP English Exam Prep — Diane Powers</cp:lastModifiedBy>
  <cp:revision>1</cp:revision>
  <dcterms:created xsi:type="dcterms:W3CDTF">2026-07-04T22:28:29Z</dcterms:created>
  <dcterms:modified xsi:type="dcterms:W3CDTF">2026-07-04T22:28:29Z</dcterms:modified>
</cp:coreProperties>
</file>