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slideMasters/slideMaster37.xml" ContentType="application/vnd.openxmlformats-officedocument.presentationml.slideMaster+xml"/>
  <Override PartName="/ppt/slides/slide37.xml" ContentType="application/vnd.openxmlformats-officedocument.presentationml.slide+xml"/>
  <Override PartName="/ppt/slideMasters/slideMaster38.xml" ContentType="application/vnd.openxmlformats-officedocument.presentationml.slideMaster+xml"/>
  <Override PartName="/ppt/slides/slide38.xml" ContentType="application/vnd.openxmlformats-officedocument.presentationml.slide+xml"/>
  <Override PartName="/ppt/slideMasters/slideMaster39.xml" ContentType="application/vnd.openxmlformats-officedocument.presentationml.slideMaster+xml"/>
  <Override PartName="/ppt/slides/slide39.xml" ContentType="application/vnd.openxmlformats-officedocument.presentationml.slide+xml"/>
  <Override PartName="/ppt/slideMasters/slideMaster40.xml" ContentType="application/vnd.openxmlformats-officedocument.presentationml.slideMaster+xml"/>
  <Override PartName="/ppt/slides/slide40.xml" ContentType="application/vnd.openxmlformats-officedocument.presentationml.slide+xml"/>
  <Override PartName="/ppt/slideMasters/slideMaster41.xml" ContentType="application/vnd.openxmlformats-officedocument.presentationml.slideMaster+xml"/>
  <Override PartName="/ppt/slides/slide41.xml" ContentType="application/vnd.openxmlformats-officedocument.presentationml.slide+xml"/>
  <Override PartName="/ppt/slideMasters/slideMaster42.xml" ContentType="application/vnd.openxmlformats-officedocument.presentationml.slideMaster+xml"/>
  <Override PartName="/ppt/slides/slide42.xml" ContentType="application/vnd.openxmlformats-officedocument.presentationml.slide+xml"/>
  <Override PartName="/ppt/slideMasters/slideMaster43.xml" ContentType="application/vnd.openxmlformats-officedocument.presentationml.slideMaster+xml"/>
  <Override PartName="/ppt/slides/slide43.xml" ContentType="application/vnd.openxmlformats-officedocument.presentationml.slide+xml"/>
  <Override PartName="/ppt/slideMasters/slideMaster44.xml" ContentType="application/vnd.openxmlformats-officedocument.presentationml.slideMaster+xml"/>
  <Override PartName="/ppt/slides/slide44.xml" ContentType="application/vnd.openxmlformats-officedocument.presentationml.slide+xml"/>
  <Override PartName="/ppt/slideMasters/slideMaster45.xml" ContentType="application/vnd.openxmlformats-officedocument.presentationml.slideMaster+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notesMasterIdLst>
    <p:notesMasterId r:id="rId4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esProps" Target="presProps.xml"/><Relationship Id="rId49" Type="http://schemas.openxmlformats.org/officeDocument/2006/relationships/viewProps" Target="viewProps.xml"/><Relationship Id="rId50" Type="http://schemas.openxmlformats.org/officeDocument/2006/relationships/theme" Target="theme/theme1.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0.xml"/>
		</Relationships>
</file>

<file path=ppt/notesSlides/_rels/notesSlide4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1.xml"/>
		</Relationships>
</file>

<file path=ppt/notesSlides/_rels/notesSlide4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2.xml"/>
		</Relationships>
</file>

<file path=ppt/notesSlides/_rels/notesSlide4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3.xml"/>
		</Relationships>
</file>

<file path=ppt/notesSlides/_rels/notesSlide4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4.xml"/>
		</Relationships>
</file>

<file path=ppt/notesSlides/_rels/notesSlide4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5.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slide. Introduce the kit and explain that every component — bell ringer, MC, timed write, rubric — is included. Share file URL if posting to class site.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conceptual core of the unit. Ask students: which layer are you usually writing in? Most will say Layer 3 (devices), but true Layer 3 analysis requires the counterfactual question — most students are labeling devices without analyzing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most important analytical tool to teach. Every time a student says 'the author uses X,' ask them the counterfactual. If they can't answer it, they haven't analyzed — they've labeled. Practice with students on a short passage before moving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section map exercise is excellent for whole-class annotation. Project the passage, have students call out where they feel a shift, and mark it live. Disagreements about where the shift is are themselves analytically interesting — they reveal different readings of the passage's structure.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Layer 4 earns the AP rubric's sophistication point. Students don't need to find these in every passage — but when they are present, noticing them is the move that produces a 5 or 6. Ask: where in today's passage does the text seem to be doing something its surface meaning doesn't acknowledge?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passage aloud (takes about 75 seconds). Ask for one-sentence responses to: What is the speaker doing in this passage? Do not discuss yet — note on the board any divergent responses. They become the evidence for why SOAPS matters.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 through this with students, not for them. Ask: what evidence in the passage supports our PURPOSE identification? Students who can point to specific lines that enact the stated purpose are already doing rhetorical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should see that the concession-first structure is doing real work: it prevents the audience from shutting down before the challenge arrives. The structural choice to acknowledge before challenging is itself a rhetorical choice worth analyzing — not just the content of what is acknowledged.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often resist the counterfactual at first because it requires imagining something that isn't in the text. That imagination is the analysis. Walk students through the first one together before asking them to try the second independently.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lesson: thesis emerges from PATTERN recognition across observations, not from any single observation. Ask: what single claim accounts for the specific diction choices we just analyzed? Students who can answer are ready to write.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Overview slide. Spend 60 seconds here max. Teachers familiar with the format can skip to Slide 4.</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highlight the specific analytical moves in the green example: (1) names the device precisely, (2) states the direction of the effect, (3) explains the mechanism, (4) names the effect on reader reasoning. These four moves are the analysis formula.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vocabulary guide at APEnglishExamPrep.com has the full table with usage notes. For classroom use: have students choose three of these verbs and write one sentence for each using evidence from today's passage. The verb choice forces them to specify the analytical function.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worked example at the bottom is essential — it shows students what syntax analysis looks like when applied to the passage they already know. The two-question framework is portable: every syntax observation should answer both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pick one starter and write one commentary sentence using evidence from the worked passage. Share two or three. Ask the class: does this sentence answer 'so what?' — or does it describe the evidence again? This is the fastest diagnostic for commentary quality.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this slide as an in-class revision exercise: give students a sentence from their own recent essay that uses 'shows' or 'demonstrates' and ask them to apply the so-what test and then revise. Takes 4 minutes and produces immediate, visible improvement.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write a thesis for the worked passage before seeing the full credit example. Share two or three. Apply the test: could a reader who read the same passage reach a different conclusion? If no, it's not a claim — it's a description. If yes, it's defensible.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most practically actionable instruction in the unit. Have students look at an essay they've already written and identify whether each paragraph opens with a claim or a device. The diagnostic is immediate and visible.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what Row B full credit looks like. Each paragraph is dependent on the previous one — you couldn't understand paragraph 3 without having established the argument in paragraph 2, which required the setup in paragraph 1. Have students try the reorder test on this sequence.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objectives aloud or ask students to read them. These map directly to AP FRQ 2 rubric rows: Obj 1-2 = general analysis skill, Obj 3-4 = Row B evidence/commentary, Obj 5 = rubric literacy.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a visible timer for 4 minutes. Students write independently — no discussion yet. After the timer, cold-call two or three students on Question 3 only (the analytical one). Write the most interesting responses on the board. Return to them at the end of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Debrief takes 3-4 minutes. The goal is not to give the 'right answer' but to show students what rhetorical analysis looks like in practice on a single sentence. A strong bell ringer response identifies specific choices, names their effect, and connects to audience — exactly what a good body paragraph does.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exit tickets at the door. Scan tonight for two things: (1) Are students identifying the structural choice precisely, or saying it 'uses parallelism' without specifying what the parallel clauses are doing? (2) Are they applying the counterfactual or just restating what the structure is? Return with written feedback — even one sentence — on each card.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Sort exit tickets into three piles as you read them tonight. 'Beginning' pile students need explicit instruction tomorrow on the counterfactual question before they can move forward. 'Developing' pile students understand identification but need to practice the analytical extension. 'Strong' pile students are ready for full FRQ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1-B, 2-B, 3-B, 4-B. These questions test the analytical skills taught in this unit: structural moves (Q2), diction function (Q3), rhetorical framing (Q4). After students complete the handout version, discuss Q3 and Q4 specifically — these are the most analytically demanding.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5-B, 6-A, 7-B, 8-C. Q6 is the highest-rigor question — it requires understanding mood (subjunctive vs. indicative) as a syntactic choice with rhetorical function. Q8 tests Layer 4 awareness: the final sentence closes an escape route, which is a more sophisticated observation than 'it creates urgency.'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discussions take about 8 minutes total. The payoff: students who see their MC errors explained in analytical terms learn more from the correction than from simply being told the answer. Q8 is the most important — it shows them what Layer 4 looks like in a test question.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Project this slide at the start of the timed write. Read the prompt aloud once. Start the timer. Do not answer questions after the timer starts — students should make their best judgment under exam conditions. Collect papers when the timer ends, even if students haven't finished.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Row B descriptors are in student-facing language — they describe what students are doing or not doing, not what a reader is looking for. Share this with students after the timed write and ask them to score their own Row B. Students who score their own essay honestly are doing the same analytical work the rubric rewards.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students both sophistication examples. Ask: what is the analytical move in the first example that the student would not have been able to make without having done the close reading? The sophistication point rewards thinking the analysis itself generated — it cannot be written before the analysis is done.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final teacher reference slide. Save this for your own planning. The 50-minute plan is also the strongest single-period version for introducing rhetorical analysis to students who haven't yet seen the worked passage.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SOAPS framework is standard AP Lang vocabulary. The key teaching point is that 'purpose' should be specific — not 'to persuade the audience' but 'to convert a skeptical audience from viewing X as Y to viewing X as Z'. Ask students: what is the weakest element in this list that most students skip?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most important concept in the unit. A student who correctly identifies audience-calibrated rhetoric outperforms a student who lists devices regardless of audience every time. Ask: if the audience were different, which choices would the speaker have made differently?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Spend 3-4 minutes here. Ask students: given this introductory note, what type of evidence do you predict the speaker uses most? What kind of language would alienate this specific audience? Students who can answer this before reading the passage are already analyzing rhetorically.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direct skill lesson. Ask students to write a Level 3 purpose statement for any passage they've already read this year before moving on. Takes 3-4 minutes, produces excellent diagnostic information.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A2B"/>
        </a:solidFill>
      </p:bgPr>
    </p:bg>
    <p:spTree>
      <p:nvGrpSpPr>
        <p:cNvPr id="1" name=""/>
        <p:cNvGrpSpPr/>
        <p:nvPr/>
      </p:nvGrpSpPr>
      <p:grpSpPr>
        <a:xfrm>
          <a:off x="0" y="0"/>
          <a:ext cx="0" cy="0"/>
          <a:chOff x="0" y="0"/>
          <a:chExt cx="0" cy="0"/>
        </a:xfrm>
      </p:grpSpPr>
      <p:sp>
        <p:nvSpPr>
          <p:cNvPr id="2" name="Shape 0"/>
          <p:cNvSpPr/>
          <p:nvPr/>
        </p:nvSpPr>
        <p:spPr>
          <a:xfrm>
            <a:off x="6583680" y="-1097280"/>
            <a:ext cx="5029200" cy="5029200"/>
          </a:xfrm>
          <a:prstGeom prst="ellipse">
            <a:avLst/>
          </a:prstGeom>
          <a:solidFill>
            <a:srgbClr val="1A56DB">
              <a:alpha val="12000"/>
            </a:srgbClr>
          </a:solidFill>
          <a:ln w="12700">
            <a:solidFill>
              <a:srgbClr val="1A56DB">
                <a:alpha val="12000"/>
              </a:srgbClr>
            </a:solidFill>
            <a:prstDash val="solid"/>
          </a:ln>
        </p:spPr>
      </p:sp>
      <p:sp>
        <p:nvSpPr>
          <p:cNvPr id="3" name="Shape 1"/>
          <p:cNvSpPr/>
          <p:nvPr/>
        </p:nvSpPr>
        <p:spPr>
          <a:xfrm>
            <a:off x="7315200" y="3474720"/>
            <a:ext cx="2743200" cy="2743200"/>
          </a:xfrm>
          <a:prstGeom prst="ellipse">
            <a:avLst/>
          </a:prstGeom>
          <a:solidFill>
            <a:srgbClr val="C47F17">
              <a:alpha val="10000"/>
            </a:srgbClr>
          </a:solidFill>
          <a:ln w="12700">
            <a:solidFill>
              <a:srgbClr val="C47F17">
                <a:alpha val="10000"/>
              </a:srgbClr>
            </a:solidFill>
            <a:prstDash val="solid"/>
          </a:ln>
        </p:spPr>
      </p:sp>
      <p:sp>
        <p:nvSpPr>
          <p:cNvPr id="4" name="Text 2"/>
          <p:cNvSpPr/>
          <p:nvPr/>
        </p:nvSpPr>
        <p:spPr>
          <a:xfrm>
            <a:off x="548640" y="594360"/>
            <a:ext cx="7315200" cy="457200"/>
          </a:xfrm>
          <a:prstGeom prst="rect">
            <a:avLst/>
          </a:prstGeom>
          <a:noFill/>
          <a:ln/>
        </p:spPr>
        <p:txBody>
          <a:bodyPr wrap="square" rtlCol="0" anchor="ctr"/>
          <a:lstStyle/>
          <a:p>
            <a:pPr indent="0" marL="0">
              <a:buNone/>
            </a:pPr>
            <a:r>
              <a:rPr lang="en-US" sz="1300" spc="200" kern="0" dirty="0">
                <a:solidFill>
                  <a:srgbClr val="CADCFC"/>
                </a:solidFill>
                <a:latin typeface="Calibri" pitchFamily="34" charset="0"/>
                <a:ea typeface="Calibri" pitchFamily="34" charset="-122"/>
                <a:cs typeface="Calibri" pitchFamily="34" charset="-120"/>
              </a:rPr>
              <a:t>AP English Language &amp; Composition</a:t>
            </a:r>
            <a:endParaRPr lang="en-US" sz="1300" dirty="0"/>
          </a:p>
        </p:txBody>
      </p:sp>
      <p:sp>
        <p:nvSpPr>
          <p:cNvPr id="5" name="Text 3"/>
          <p:cNvSpPr/>
          <p:nvPr/>
        </p:nvSpPr>
        <p:spPr>
          <a:xfrm>
            <a:off x="548640" y="1097280"/>
            <a:ext cx="7680960" cy="1371600"/>
          </a:xfrm>
          <a:prstGeom prst="rect">
            <a:avLst/>
          </a:prstGeom>
          <a:noFill/>
          <a:ln/>
        </p:spPr>
        <p:txBody>
          <a:bodyPr wrap="square" rtlCol="0" anchor="ctr"/>
          <a:lstStyle/>
          <a:p>
            <a:pPr indent="0" marL="0">
              <a:buNone/>
            </a:pPr>
            <a:r>
              <a:rPr lang="en-US" sz="5200" b="1" dirty="0">
                <a:solidFill>
                  <a:srgbClr val="FFFFFF"/>
                </a:solidFill>
                <a:latin typeface="Cambria" pitchFamily="34" charset="0"/>
                <a:ea typeface="Cambria" pitchFamily="34" charset="-122"/>
                <a:cs typeface="Cambria" pitchFamily="34" charset="-120"/>
              </a:rPr>
              <a:t>Rhetorical Analysis</a:t>
            </a:r>
            <a:endParaRPr lang="en-US" sz="5200" dirty="0"/>
          </a:p>
        </p:txBody>
      </p:sp>
      <p:sp>
        <p:nvSpPr>
          <p:cNvPr id="6" name="Text 4"/>
          <p:cNvSpPr/>
          <p:nvPr/>
        </p:nvSpPr>
        <p:spPr>
          <a:xfrm>
            <a:off x="548640" y="2514600"/>
            <a:ext cx="6400800" cy="548640"/>
          </a:xfrm>
          <a:prstGeom prst="rect">
            <a:avLst/>
          </a:prstGeom>
          <a:noFill/>
          <a:ln/>
        </p:spPr>
        <p:txBody>
          <a:bodyPr wrap="square" rtlCol="0" anchor="ctr"/>
          <a:lstStyle/>
          <a:p>
            <a:pPr indent="0" marL="0">
              <a:buNone/>
            </a:pPr>
            <a:r>
              <a:rPr lang="en-US" sz="2200" dirty="0">
                <a:solidFill>
                  <a:srgbClr val="CADCFC"/>
                </a:solidFill>
                <a:latin typeface="Calibri" pitchFamily="34" charset="0"/>
                <a:ea typeface="Calibri" pitchFamily="34" charset="-122"/>
                <a:cs typeface="Calibri" pitchFamily="34" charset="-120"/>
              </a:rPr>
              <a:t>Complete Classroom Kit</a:t>
            </a:r>
            <a:endParaRPr lang="en-US" sz="2200" dirty="0"/>
          </a:p>
        </p:txBody>
      </p:sp>
      <p:sp>
        <p:nvSpPr>
          <p:cNvPr id="7" name="Shape 5"/>
          <p:cNvSpPr/>
          <p:nvPr/>
        </p:nvSpPr>
        <p:spPr>
          <a:xfrm>
            <a:off x="548640" y="3246120"/>
            <a:ext cx="1536192" cy="384048"/>
          </a:xfrm>
          <a:prstGeom prst="roundRect">
            <a:avLst>
              <a:gd name="adj" fmla="val 14286"/>
            </a:avLst>
          </a:prstGeom>
          <a:solidFill>
            <a:srgbClr val="1A56DB"/>
          </a:solidFill>
          <a:ln w="12700">
            <a:solidFill>
              <a:srgbClr val="1A56DB"/>
            </a:solidFill>
            <a:prstDash val="solid"/>
          </a:ln>
        </p:spPr>
      </p:sp>
      <p:sp>
        <p:nvSpPr>
          <p:cNvPr id="8" name="Text 6"/>
          <p:cNvSpPr/>
          <p:nvPr/>
        </p:nvSpPr>
        <p:spPr>
          <a:xfrm>
            <a:off x="548640" y="3246120"/>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45 Slides</a:t>
            </a:r>
            <a:endParaRPr lang="en-US" sz="1000" dirty="0"/>
          </a:p>
        </p:txBody>
      </p:sp>
      <p:sp>
        <p:nvSpPr>
          <p:cNvPr id="9" name="Shape 7"/>
          <p:cNvSpPr/>
          <p:nvPr/>
        </p:nvSpPr>
        <p:spPr>
          <a:xfrm>
            <a:off x="2231136" y="3246120"/>
            <a:ext cx="1536192" cy="384048"/>
          </a:xfrm>
          <a:prstGeom prst="roundRect">
            <a:avLst>
              <a:gd name="adj" fmla="val 14286"/>
            </a:avLst>
          </a:prstGeom>
          <a:solidFill>
            <a:srgbClr val="0D6F66"/>
          </a:solidFill>
          <a:ln w="12700">
            <a:solidFill>
              <a:srgbClr val="0D6F66"/>
            </a:solidFill>
            <a:prstDash val="solid"/>
          </a:ln>
        </p:spPr>
      </p:sp>
      <p:sp>
        <p:nvSpPr>
          <p:cNvPr id="10" name="Text 8"/>
          <p:cNvSpPr/>
          <p:nvPr/>
        </p:nvSpPr>
        <p:spPr>
          <a:xfrm>
            <a:off x="2231136" y="3246120"/>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Bell Ringer</a:t>
            </a:r>
            <a:endParaRPr lang="en-US" sz="1000" dirty="0"/>
          </a:p>
        </p:txBody>
      </p:sp>
      <p:sp>
        <p:nvSpPr>
          <p:cNvPr id="11" name="Shape 9"/>
          <p:cNvSpPr/>
          <p:nvPr/>
        </p:nvSpPr>
        <p:spPr>
          <a:xfrm>
            <a:off x="3913632" y="3246120"/>
            <a:ext cx="1536192" cy="384048"/>
          </a:xfrm>
          <a:prstGeom prst="roundRect">
            <a:avLst>
              <a:gd name="adj" fmla="val 14286"/>
            </a:avLst>
          </a:prstGeom>
          <a:solidFill>
            <a:srgbClr val="0E6B8A"/>
          </a:solidFill>
          <a:ln w="12700">
            <a:solidFill>
              <a:srgbClr val="0E6B8A"/>
            </a:solidFill>
            <a:prstDash val="solid"/>
          </a:ln>
        </p:spPr>
      </p:sp>
      <p:sp>
        <p:nvSpPr>
          <p:cNvPr id="12" name="Text 10"/>
          <p:cNvSpPr/>
          <p:nvPr/>
        </p:nvSpPr>
        <p:spPr>
          <a:xfrm>
            <a:off x="3913632" y="3246120"/>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AP-Style MC</a:t>
            </a:r>
            <a:endParaRPr lang="en-US" sz="1000" dirty="0"/>
          </a:p>
        </p:txBody>
      </p:sp>
      <p:sp>
        <p:nvSpPr>
          <p:cNvPr id="13" name="Shape 11"/>
          <p:cNvSpPr/>
          <p:nvPr/>
        </p:nvSpPr>
        <p:spPr>
          <a:xfrm>
            <a:off x="5596128" y="3246120"/>
            <a:ext cx="1536192" cy="384048"/>
          </a:xfrm>
          <a:prstGeom prst="roundRect">
            <a:avLst>
              <a:gd name="adj" fmla="val 14286"/>
            </a:avLst>
          </a:prstGeom>
          <a:solidFill>
            <a:srgbClr val="C47F17"/>
          </a:solidFill>
          <a:ln w="12700">
            <a:solidFill>
              <a:srgbClr val="C47F17"/>
            </a:solidFill>
            <a:prstDash val="solid"/>
          </a:ln>
        </p:spPr>
      </p:sp>
      <p:sp>
        <p:nvSpPr>
          <p:cNvPr id="14" name="Text 12"/>
          <p:cNvSpPr/>
          <p:nvPr/>
        </p:nvSpPr>
        <p:spPr>
          <a:xfrm>
            <a:off x="5596128" y="3246120"/>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Timed Write</a:t>
            </a:r>
            <a:endParaRPr lang="en-US" sz="1000" dirty="0"/>
          </a:p>
        </p:txBody>
      </p:sp>
      <p:sp>
        <p:nvSpPr>
          <p:cNvPr id="15" name="Shape 13"/>
          <p:cNvSpPr/>
          <p:nvPr/>
        </p:nvSpPr>
        <p:spPr>
          <a:xfrm>
            <a:off x="7278624" y="3246120"/>
            <a:ext cx="1536192" cy="384048"/>
          </a:xfrm>
          <a:prstGeom prst="roundRect">
            <a:avLst>
              <a:gd name="adj" fmla="val 14286"/>
            </a:avLst>
          </a:prstGeom>
          <a:solidFill>
            <a:srgbClr val="A71F17"/>
          </a:solidFill>
          <a:ln w="12700">
            <a:solidFill>
              <a:srgbClr val="A71F17"/>
            </a:solidFill>
            <a:prstDash val="solid"/>
          </a:ln>
        </p:spPr>
      </p:sp>
      <p:sp>
        <p:nvSpPr>
          <p:cNvPr id="16" name="Text 14"/>
          <p:cNvSpPr/>
          <p:nvPr/>
        </p:nvSpPr>
        <p:spPr>
          <a:xfrm>
            <a:off x="7278624" y="3246120"/>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Rubric A/B/C</a:t>
            </a:r>
            <a:endParaRPr lang="en-US" sz="1000" dirty="0"/>
          </a:p>
        </p:txBody>
      </p:sp>
      <p:sp>
        <p:nvSpPr>
          <p:cNvPr id="17" name="Text 15"/>
          <p:cNvSpPr/>
          <p:nvPr/>
        </p:nvSpPr>
        <p:spPr>
          <a:xfrm>
            <a:off x="548640" y="4617720"/>
            <a:ext cx="8046720" cy="365760"/>
          </a:xfrm>
          <a:prstGeom prst="rect">
            <a:avLst/>
          </a:prstGeom>
          <a:noFill/>
          <a:ln/>
        </p:spPr>
        <p:txBody>
          <a:bodyPr wrap="square" rtlCol="0" anchor="ctr"/>
          <a:lstStyle/>
          <a:p>
            <a:pPr indent="0" marL="0">
              <a:buNone/>
            </a:pPr>
            <a:r>
              <a:rPr lang="en-US" sz="1000" i="1" dirty="0">
                <a:solidFill>
                  <a:srgbClr val="5A6E87"/>
                </a:solidFill>
                <a:latin typeface="Calibri" pitchFamily="34" charset="0"/>
                <a:ea typeface="Calibri" pitchFamily="34" charset="-122"/>
                <a:cs typeface="Calibri" pitchFamily="34" charset="-120"/>
              </a:rPr>
              <a:t>Free, editable classroom material from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Four Layers of Reading — Every Passage Has All Four</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1148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Most students operate at Layer 1. The score difference between a 3 and a 5 is almost always Layers 2 and 4.</a:t>
            </a:r>
            <a:endParaRPr lang="en-US" sz="1400" dirty="0"/>
          </a:p>
        </p:txBody>
      </p:sp>
      <p:sp>
        <p:nvSpPr>
          <p:cNvPr id="5" name="Shape 3"/>
          <p:cNvSpPr/>
          <p:nvPr/>
        </p:nvSpPr>
        <p:spPr>
          <a:xfrm>
            <a:off x="457200" y="1481328"/>
            <a:ext cx="1993392" cy="3310128"/>
          </a:xfrm>
          <a:prstGeom prst="roundRect">
            <a:avLst>
              <a:gd name="adj" fmla="val 3670"/>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Shape 4"/>
          <p:cNvSpPr/>
          <p:nvPr/>
        </p:nvSpPr>
        <p:spPr>
          <a:xfrm>
            <a:off x="1179576" y="1591056"/>
            <a:ext cx="566928" cy="566928"/>
          </a:xfrm>
          <a:prstGeom prst="ellipse">
            <a:avLst/>
          </a:prstGeom>
          <a:solidFill>
            <a:srgbClr val="1A56DB"/>
          </a:solidFill>
          <a:ln w="12700">
            <a:solidFill>
              <a:srgbClr val="1A56DB"/>
            </a:solidFill>
            <a:prstDash val="solid"/>
          </a:ln>
        </p:spPr>
      </p:sp>
      <p:sp>
        <p:nvSpPr>
          <p:cNvPr id="7" name="Text 5"/>
          <p:cNvSpPr/>
          <p:nvPr/>
        </p:nvSpPr>
        <p:spPr>
          <a:xfrm>
            <a:off x="1179576" y="1591056"/>
            <a:ext cx="566928" cy="566928"/>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1</a:t>
            </a:r>
            <a:endParaRPr lang="en-US" sz="2200" dirty="0"/>
          </a:p>
        </p:txBody>
      </p:sp>
      <p:sp>
        <p:nvSpPr>
          <p:cNvPr id="8" name="Text 6"/>
          <p:cNvSpPr/>
          <p:nvPr/>
        </p:nvSpPr>
        <p:spPr>
          <a:xfrm>
            <a:off x="566928" y="2249424"/>
            <a:ext cx="1773936" cy="457200"/>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Surface Meaning</a:t>
            </a:r>
            <a:endParaRPr lang="en-US" sz="1200" dirty="0"/>
          </a:p>
        </p:txBody>
      </p:sp>
      <p:sp>
        <p:nvSpPr>
          <p:cNvPr id="9" name="Text 7"/>
          <p:cNvSpPr/>
          <p:nvPr/>
        </p:nvSpPr>
        <p:spPr>
          <a:xfrm>
            <a:off x="566928" y="2761488"/>
            <a:ext cx="1773936" cy="1938528"/>
          </a:xfrm>
          <a:prstGeom prst="rect">
            <a:avLst/>
          </a:prstGeom>
          <a:noFill/>
          <a:ln/>
        </p:spPr>
        <p:txBody>
          <a:bodyPr wrap="square" rtlCol="0" anchor="ctr"/>
          <a:lstStyle/>
          <a:p>
            <a:pPr algn="ctr" indent="0" marL="0">
              <a:buNone/>
            </a:pPr>
            <a:r>
              <a:rPr lang="en-US" sz="1050" dirty="0">
                <a:solidFill>
                  <a:srgbClr val="253448"/>
                </a:solidFill>
                <a:latin typeface="Calibri" pitchFamily="34" charset="0"/>
                <a:ea typeface="Calibri" pitchFamily="34" charset="-122"/>
                <a:cs typeface="Calibri" pitchFamily="34" charset="-120"/>
              </a:rPr>
              <a:t>Who is speaking? What is being said? Comprehension — necessary but not sufficient. This is the layer you're done with after one read.</a:t>
            </a:r>
            <a:endParaRPr lang="en-US" sz="1050" dirty="0"/>
          </a:p>
        </p:txBody>
      </p:sp>
      <p:sp>
        <p:nvSpPr>
          <p:cNvPr id="10" name="Shape 8"/>
          <p:cNvSpPr/>
          <p:nvPr/>
        </p:nvSpPr>
        <p:spPr>
          <a:xfrm>
            <a:off x="2606040" y="1481328"/>
            <a:ext cx="1993392" cy="3310128"/>
          </a:xfrm>
          <a:prstGeom prst="roundRect">
            <a:avLst>
              <a:gd name="adj" fmla="val 3670"/>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1" name="Shape 9"/>
          <p:cNvSpPr/>
          <p:nvPr/>
        </p:nvSpPr>
        <p:spPr>
          <a:xfrm>
            <a:off x="3328416" y="1591056"/>
            <a:ext cx="566928" cy="566928"/>
          </a:xfrm>
          <a:prstGeom prst="ellipse">
            <a:avLst/>
          </a:prstGeom>
          <a:solidFill>
            <a:srgbClr val="0E6B8A"/>
          </a:solidFill>
          <a:ln w="12700">
            <a:solidFill>
              <a:srgbClr val="0E6B8A"/>
            </a:solidFill>
            <a:prstDash val="solid"/>
          </a:ln>
        </p:spPr>
      </p:sp>
      <p:sp>
        <p:nvSpPr>
          <p:cNvPr id="12" name="Text 10"/>
          <p:cNvSpPr/>
          <p:nvPr/>
        </p:nvSpPr>
        <p:spPr>
          <a:xfrm>
            <a:off x="3328416" y="1591056"/>
            <a:ext cx="566928" cy="566928"/>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2</a:t>
            </a:r>
            <a:endParaRPr lang="en-US" sz="2200" dirty="0"/>
          </a:p>
        </p:txBody>
      </p:sp>
      <p:sp>
        <p:nvSpPr>
          <p:cNvPr id="13" name="Text 11"/>
          <p:cNvSpPr/>
          <p:nvPr/>
        </p:nvSpPr>
        <p:spPr>
          <a:xfrm>
            <a:off x="2715768" y="2249424"/>
            <a:ext cx="1773936" cy="457200"/>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Structural Moves</a:t>
            </a:r>
            <a:endParaRPr lang="en-US" sz="1200" dirty="0"/>
          </a:p>
        </p:txBody>
      </p:sp>
      <p:sp>
        <p:nvSpPr>
          <p:cNvPr id="14" name="Text 12"/>
          <p:cNvSpPr/>
          <p:nvPr/>
        </p:nvSpPr>
        <p:spPr>
          <a:xfrm>
            <a:off x="2715768" y="2761488"/>
            <a:ext cx="1773936" cy="1938528"/>
          </a:xfrm>
          <a:prstGeom prst="rect">
            <a:avLst/>
          </a:prstGeom>
          <a:noFill/>
          <a:ln/>
        </p:spPr>
        <p:txBody>
          <a:bodyPr wrap="square" rtlCol="0" anchor="ctr"/>
          <a:lstStyle/>
          <a:p>
            <a:pPr algn="ctr" indent="0" marL="0">
              <a:buNone/>
            </a:pPr>
            <a:r>
              <a:rPr lang="en-US" sz="1050" dirty="0">
                <a:solidFill>
                  <a:srgbClr val="253448"/>
                </a:solidFill>
                <a:latin typeface="Calibri" pitchFamily="34" charset="0"/>
                <a:ea typeface="Calibri" pitchFamily="34" charset="-122"/>
                <a:cs typeface="Calibri" pitchFamily="34" charset="-120"/>
              </a:rPr>
              <a:t>Where does the passage shift? What comes first vs. last, and why? The shape of the argument is itself a rhetorical choice.</a:t>
            </a:r>
            <a:endParaRPr lang="en-US" sz="1050" dirty="0"/>
          </a:p>
        </p:txBody>
      </p:sp>
      <p:sp>
        <p:nvSpPr>
          <p:cNvPr id="15" name="Shape 13"/>
          <p:cNvSpPr/>
          <p:nvPr/>
        </p:nvSpPr>
        <p:spPr>
          <a:xfrm>
            <a:off x="4754880" y="1481328"/>
            <a:ext cx="1993392" cy="3310128"/>
          </a:xfrm>
          <a:prstGeom prst="roundRect">
            <a:avLst>
              <a:gd name="adj" fmla="val 3670"/>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6" name="Shape 14"/>
          <p:cNvSpPr/>
          <p:nvPr/>
        </p:nvSpPr>
        <p:spPr>
          <a:xfrm>
            <a:off x="5477256" y="1591056"/>
            <a:ext cx="566928" cy="566928"/>
          </a:xfrm>
          <a:prstGeom prst="ellipse">
            <a:avLst/>
          </a:prstGeom>
          <a:solidFill>
            <a:srgbClr val="C47F17"/>
          </a:solidFill>
          <a:ln w="12700">
            <a:solidFill>
              <a:srgbClr val="C47F17"/>
            </a:solidFill>
            <a:prstDash val="solid"/>
          </a:ln>
        </p:spPr>
      </p:sp>
      <p:sp>
        <p:nvSpPr>
          <p:cNvPr id="17" name="Text 15"/>
          <p:cNvSpPr/>
          <p:nvPr/>
        </p:nvSpPr>
        <p:spPr>
          <a:xfrm>
            <a:off x="5477256" y="1591056"/>
            <a:ext cx="566928" cy="566928"/>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3</a:t>
            </a:r>
            <a:endParaRPr lang="en-US" sz="2200" dirty="0"/>
          </a:p>
        </p:txBody>
      </p:sp>
      <p:sp>
        <p:nvSpPr>
          <p:cNvPr id="18" name="Text 16"/>
          <p:cNvSpPr/>
          <p:nvPr/>
        </p:nvSpPr>
        <p:spPr>
          <a:xfrm>
            <a:off x="4864608" y="2249424"/>
            <a:ext cx="1773936" cy="457200"/>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Language Choices</a:t>
            </a:r>
            <a:endParaRPr lang="en-US" sz="1200" dirty="0"/>
          </a:p>
        </p:txBody>
      </p:sp>
      <p:sp>
        <p:nvSpPr>
          <p:cNvPr id="19" name="Text 17"/>
          <p:cNvSpPr/>
          <p:nvPr/>
        </p:nvSpPr>
        <p:spPr>
          <a:xfrm>
            <a:off x="4864608" y="2761488"/>
            <a:ext cx="1773936" cy="1938528"/>
          </a:xfrm>
          <a:prstGeom prst="rect">
            <a:avLst/>
          </a:prstGeom>
          <a:noFill/>
          <a:ln/>
        </p:spPr>
        <p:txBody>
          <a:bodyPr wrap="square" rtlCol="0" anchor="ctr"/>
          <a:lstStyle/>
          <a:p>
            <a:pPr algn="ctr" indent="0" marL="0">
              <a:buNone/>
            </a:pPr>
            <a:r>
              <a:rPr lang="en-US" sz="1050" dirty="0">
                <a:solidFill>
                  <a:srgbClr val="253448"/>
                </a:solidFill>
                <a:latin typeface="Calibri" pitchFamily="34" charset="0"/>
                <a:ea typeface="Calibri" pitchFamily="34" charset="-122"/>
                <a:cs typeface="Calibri" pitchFamily="34" charset="-120"/>
              </a:rPr>
              <a:t>Specific words, syntax, devices — and the counterfactual: what would be different if the author had made a different choice here?</a:t>
            </a:r>
            <a:endParaRPr lang="en-US" sz="1050" dirty="0"/>
          </a:p>
        </p:txBody>
      </p:sp>
      <p:sp>
        <p:nvSpPr>
          <p:cNvPr id="20" name="Shape 18"/>
          <p:cNvSpPr/>
          <p:nvPr/>
        </p:nvSpPr>
        <p:spPr>
          <a:xfrm>
            <a:off x="6903720" y="1481328"/>
            <a:ext cx="1993392" cy="3310128"/>
          </a:xfrm>
          <a:prstGeom prst="roundRect">
            <a:avLst>
              <a:gd name="adj" fmla="val 3670"/>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1" name="Shape 19"/>
          <p:cNvSpPr/>
          <p:nvPr/>
        </p:nvSpPr>
        <p:spPr>
          <a:xfrm>
            <a:off x="7626096" y="1591056"/>
            <a:ext cx="566928" cy="566928"/>
          </a:xfrm>
          <a:prstGeom prst="ellipse">
            <a:avLst/>
          </a:prstGeom>
          <a:solidFill>
            <a:srgbClr val="0D6F66"/>
          </a:solidFill>
          <a:ln w="12700">
            <a:solidFill>
              <a:srgbClr val="0D6F66"/>
            </a:solidFill>
            <a:prstDash val="solid"/>
          </a:ln>
        </p:spPr>
      </p:sp>
      <p:sp>
        <p:nvSpPr>
          <p:cNvPr id="22" name="Text 20"/>
          <p:cNvSpPr/>
          <p:nvPr/>
        </p:nvSpPr>
        <p:spPr>
          <a:xfrm>
            <a:off x="7626096" y="1591056"/>
            <a:ext cx="566928" cy="566928"/>
          </a:xfrm>
          <a:prstGeom prst="rect">
            <a:avLst/>
          </a:prstGeom>
          <a:noFill/>
          <a:ln/>
        </p:spPr>
        <p:txBody>
          <a:bodyPr wrap="square" rtlCol="0" anchor="ctr"/>
          <a:lstStyle/>
          <a:p>
            <a:pPr algn="ctr" indent="0" marL="0">
              <a:buNone/>
            </a:pPr>
            <a:r>
              <a:rPr lang="en-US" sz="2200" b="1" dirty="0">
                <a:solidFill>
                  <a:srgbClr val="FFFFFF"/>
                </a:solidFill>
                <a:latin typeface="Cambria" pitchFamily="34" charset="0"/>
                <a:ea typeface="Cambria" pitchFamily="34" charset="-122"/>
                <a:cs typeface="Cambria" pitchFamily="34" charset="-120"/>
              </a:rPr>
              <a:t>4</a:t>
            </a:r>
            <a:endParaRPr lang="en-US" sz="2200" dirty="0"/>
          </a:p>
        </p:txBody>
      </p:sp>
      <p:sp>
        <p:nvSpPr>
          <p:cNvPr id="23" name="Text 21"/>
          <p:cNvSpPr/>
          <p:nvPr/>
        </p:nvSpPr>
        <p:spPr>
          <a:xfrm>
            <a:off x="7013448" y="2249424"/>
            <a:ext cx="1773936" cy="457200"/>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Implications &amp; Tensions</a:t>
            </a:r>
            <a:endParaRPr lang="en-US" sz="1200" dirty="0"/>
          </a:p>
        </p:txBody>
      </p:sp>
      <p:sp>
        <p:nvSpPr>
          <p:cNvPr id="24" name="Text 22"/>
          <p:cNvSpPr/>
          <p:nvPr/>
        </p:nvSpPr>
        <p:spPr>
          <a:xfrm>
            <a:off x="7013448" y="2761488"/>
            <a:ext cx="1773936" cy="1938528"/>
          </a:xfrm>
          <a:prstGeom prst="rect">
            <a:avLst/>
          </a:prstGeom>
          <a:noFill/>
          <a:ln/>
        </p:spPr>
        <p:txBody>
          <a:bodyPr wrap="square" rtlCol="0" anchor="ctr"/>
          <a:lstStyle/>
          <a:p>
            <a:pPr algn="ctr" indent="0" marL="0">
              <a:buNone/>
            </a:pPr>
            <a:r>
              <a:rPr lang="en-US" sz="1050" dirty="0">
                <a:solidFill>
                  <a:srgbClr val="253448"/>
                </a:solidFill>
                <a:latin typeface="Calibri" pitchFamily="34" charset="0"/>
                <a:ea typeface="Calibri" pitchFamily="34" charset="-122"/>
                <a:cs typeface="Calibri" pitchFamily="34" charset="-120"/>
              </a:rPr>
              <a:t>What does the passage imply but not state? Where does the text work against its own surface meaning? Layer 4 earns the sophistication point.</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The Engine of Analysis: The Counterfactual Question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Shape 2"/>
          <p:cNvSpPr/>
          <p:nvPr/>
        </p:nvSpPr>
        <p:spPr>
          <a:xfrm>
            <a:off x="457200" y="987552"/>
            <a:ext cx="8229600" cy="914400"/>
          </a:xfrm>
          <a:prstGeom prst="roundRect">
            <a:avLst>
              <a:gd name="adj" fmla="val 10000"/>
            </a:avLst>
          </a:prstGeom>
          <a:solidFill>
            <a:srgbClr val="0E1A2B"/>
          </a:solidFill>
          <a:ln w="12700">
            <a:solidFill>
              <a:srgbClr val="0E1A2B"/>
            </a:solidFill>
            <a:prstDash val="solid"/>
          </a:ln>
        </p:spPr>
      </p:sp>
      <p:sp>
        <p:nvSpPr>
          <p:cNvPr id="5" name="Text 3"/>
          <p:cNvSpPr/>
          <p:nvPr/>
        </p:nvSpPr>
        <p:spPr>
          <a:xfrm>
            <a:off x="640080" y="1051560"/>
            <a:ext cx="7863840" cy="7772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What would be different about this passage if the author had made a different choice here?</a:t>
            </a:r>
            <a:endParaRPr lang="en-US" sz="2000" dirty="0"/>
          </a:p>
        </p:txBody>
      </p:sp>
      <p:sp>
        <p:nvSpPr>
          <p:cNvPr id="6" name="Text 4"/>
          <p:cNvSpPr/>
          <p:nvPr/>
        </p:nvSpPr>
        <p:spPr>
          <a:xfrm>
            <a:off x="457200" y="2057400"/>
            <a:ext cx="8229600" cy="365760"/>
          </a:xfrm>
          <a:prstGeom prst="rect">
            <a:avLst/>
          </a:prstGeom>
          <a:noFill/>
          <a:ln/>
        </p:spPr>
        <p:txBody>
          <a:bodyPr wrap="square" rtlCol="0" anchor="ctr"/>
          <a:lstStyle/>
          <a:p>
            <a:pPr indent="0" marL="0">
              <a:buNone/>
            </a:pPr>
            <a:r>
              <a:rPr lang="en-US" sz="1400" b="1" dirty="0">
                <a:solidFill>
                  <a:srgbClr val="0E1A2B"/>
                </a:solidFill>
                <a:latin typeface="Calibri" pitchFamily="34" charset="0"/>
                <a:ea typeface="Calibri" pitchFamily="34" charset="-122"/>
                <a:cs typeface="Calibri" pitchFamily="34" charset="-120"/>
              </a:rPr>
              <a:t>Apply the counterfactual to anything at Layer 3:</a:t>
            </a:r>
            <a:endParaRPr lang="en-US" sz="1400" dirty="0"/>
          </a:p>
        </p:txBody>
      </p:sp>
      <p:sp>
        <p:nvSpPr>
          <p:cNvPr id="7" name="Shape 5"/>
          <p:cNvSpPr/>
          <p:nvPr/>
        </p:nvSpPr>
        <p:spPr>
          <a:xfrm>
            <a:off x="457200" y="2514600"/>
            <a:ext cx="8229600" cy="713232"/>
          </a:xfrm>
          <a:prstGeom prst="roundRect">
            <a:avLst>
              <a:gd name="adj" fmla="val 7692"/>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8" name="Text 6"/>
          <p:cNvSpPr/>
          <p:nvPr/>
        </p:nvSpPr>
        <p:spPr>
          <a:xfrm>
            <a:off x="621792" y="2578608"/>
            <a:ext cx="1371600" cy="585216"/>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Word choice:</a:t>
            </a:r>
            <a:endParaRPr lang="en-US" sz="1100" dirty="0"/>
          </a:p>
        </p:txBody>
      </p:sp>
      <p:sp>
        <p:nvSpPr>
          <p:cNvPr id="9" name="Text 7"/>
          <p:cNvSpPr/>
          <p:nvPr/>
        </p:nvSpPr>
        <p:spPr>
          <a:xfrm>
            <a:off x="2029968" y="2578608"/>
            <a:ext cx="2377440" cy="585216"/>
          </a:xfrm>
          <a:prstGeom prst="rect">
            <a:avLst/>
          </a:prstGeom>
          <a:noFill/>
          <a:ln/>
        </p:spPr>
        <p:txBody>
          <a:bodyPr wrap="square" rtlCol="0" anchor="ctr"/>
          <a:lstStyle/>
          <a:p>
            <a:pPr indent="0" marL="0">
              <a:buNone/>
            </a:pPr>
            <a:r>
              <a:rPr lang="en-US" sz="1000" i="1" dirty="0">
                <a:solidFill>
                  <a:srgbClr val="253448"/>
                </a:solidFill>
                <a:latin typeface="Calibri" pitchFamily="34" charset="0"/>
                <a:ea typeface="Calibri" pitchFamily="34" charset="-122"/>
                <a:cs typeface="Calibri" pitchFamily="34" charset="-120"/>
              </a:rPr>
              <a:t>The speaker says the policy will 'devastate' communities.</a:t>
            </a:r>
            <a:endParaRPr lang="en-US" sz="1000" dirty="0"/>
          </a:p>
        </p:txBody>
      </p:sp>
      <p:pic>
        <p:nvPicPr>
          <p:cNvPr id="10" name="Image 0" descr="preencoded.png">    </p:cNvPr>
          <p:cNvPicPr>
            <a:picLocks noChangeAspect="1"/>
          </p:cNvPicPr>
          <p:nvPr/>
        </p:nvPicPr>
        <p:blipFill>
          <a:blip r:embed="rId1"/>
          <a:stretch>
            <a:fillRect/>
          </a:stretch>
        </p:blipFill>
        <p:spPr>
          <a:xfrm>
            <a:off x="4480560" y="2734056"/>
            <a:ext cx="237744" cy="237744"/>
          </a:xfrm>
          <a:prstGeom prst="rect">
            <a:avLst/>
          </a:prstGeom>
        </p:spPr>
      </p:pic>
      <p:sp>
        <p:nvSpPr>
          <p:cNvPr id="11" name="Text 8"/>
          <p:cNvSpPr/>
          <p:nvPr/>
        </p:nvSpPr>
        <p:spPr>
          <a:xfrm>
            <a:off x="4773168" y="2578608"/>
            <a:ext cx="3730752" cy="585216"/>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If she had said 'affect' instead — the connotation of irreversible violent loss disappears. 'Devastate' is doing specific emotional work that 'affect' cannot do.</a:t>
            </a:r>
            <a:endParaRPr lang="en-US" sz="1000" dirty="0"/>
          </a:p>
        </p:txBody>
      </p:sp>
      <p:sp>
        <p:nvSpPr>
          <p:cNvPr id="12" name="Shape 9"/>
          <p:cNvSpPr/>
          <p:nvPr/>
        </p:nvSpPr>
        <p:spPr>
          <a:xfrm>
            <a:off x="457200" y="3310128"/>
            <a:ext cx="8229600" cy="713232"/>
          </a:xfrm>
          <a:prstGeom prst="roundRect">
            <a:avLst>
              <a:gd name="adj" fmla="val 7692"/>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3" name="Text 10"/>
          <p:cNvSpPr/>
          <p:nvPr/>
        </p:nvSpPr>
        <p:spPr>
          <a:xfrm>
            <a:off x="621792" y="3374136"/>
            <a:ext cx="1371600" cy="585216"/>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Syntax:</a:t>
            </a:r>
            <a:endParaRPr lang="en-US" sz="1100" dirty="0"/>
          </a:p>
        </p:txBody>
      </p:sp>
      <p:sp>
        <p:nvSpPr>
          <p:cNvPr id="14" name="Text 11"/>
          <p:cNvSpPr/>
          <p:nvPr/>
        </p:nvSpPr>
        <p:spPr>
          <a:xfrm>
            <a:off x="2029968" y="3374136"/>
            <a:ext cx="2377440" cy="585216"/>
          </a:xfrm>
          <a:prstGeom prst="rect">
            <a:avLst/>
          </a:prstGeom>
          <a:noFill/>
          <a:ln/>
        </p:spPr>
        <p:txBody>
          <a:bodyPr wrap="square" rtlCol="0" anchor="ctr"/>
          <a:lstStyle/>
          <a:p>
            <a:pPr indent="0" marL="0">
              <a:buNone/>
            </a:pPr>
            <a:r>
              <a:rPr lang="en-US" sz="1000" i="1" dirty="0">
                <a:solidFill>
                  <a:srgbClr val="253448"/>
                </a:solidFill>
                <a:latin typeface="Calibri" pitchFamily="34" charset="0"/>
                <a:ea typeface="Calibri" pitchFamily="34" charset="-122"/>
                <a:cs typeface="Calibri" pitchFamily="34" charset="-120"/>
              </a:rPr>
              <a:t>A short sentence follows three complex, subordinated ones.</a:t>
            </a:r>
            <a:endParaRPr lang="en-US" sz="1000" dirty="0"/>
          </a:p>
        </p:txBody>
      </p:sp>
      <p:pic>
        <p:nvPicPr>
          <p:cNvPr id="15" name="Image 1" descr="preencoded.png">    </p:cNvPr>
          <p:cNvPicPr>
            <a:picLocks noChangeAspect="1"/>
          </p:cNvPicPr>
          <p:nvPr/>
        </p:nvPicPr>
        <p:blipFill>
          <a:blip r:embed="rId2"/>
          <a:stretch>
            <a:fillRect/>
          </a:stretch>
        </p:blipFill>
        <p:spPr>
          <a:xfrm>
            <a:off x="4480560" y="3529584"/>
            <a:ext cx="237744" cy="237744"/>
          </a:xfrm>
          <a:prstGeom prst="rect">
            <a:avLst/>
          </a:prstGeom>
        </p:spPr>
      </p:pic>
      <p:sp>
        <p:nvSpPr>
          <p:cNvPr id="16" name="Text 12"/>
          <p:cNvSpPr/>
          <p:nvPr/>
        </p:nvSpPr>
        <p:spPr>
          <a:xfrm>
            <a:off x="4773168" y="3374136"/>
            <a:ext cx="3730752" cy="585216"/>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If the sentence had been another complex one, the shift to brevity — and the emphasis it creates — would be lost. The short sentence works because the surrounding syntax makes it short.</a:t>
            </a:r>
            <a:endParaRPr lang="en-US" sz="1000" dirty="0"/>
          </a:p>
        </p:txBody>
      </p:sp>
      <p:sp>
        <p:nvSpPr>
          <p:cNvPr id="17" name="Shape 13"/>
          <p:cNvSpPr/>
          <p:nvPr/>
        </p:nvSpPr>
        <p:spPr>
          <a:xfrm>
            <a:off x="457200" y="4105656"/>
            <a:ext cx="8229600" cy="713232"/>
          </a:xfrm>
          <a:prstGeom prst="roundRect">
            <a:avLst>
              <a:gd name="adj" fmla="val 7692"/>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8" name="Text 14"/>
          <p:cNvSpPr/>
          <p:nvPr/>
        </p:nvSpPr>
        <p:spPr>
          <a:xfrm>
            <a:off x="621792" y="4169664"/>
            <a:ext cx="1371600" cy="585216"/>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Structural choice:</a:t>
            </a:r>
            <a:endParaRPr lang="en-US" sz="1100" dirty="0"/>
          </a:p>
        </p:txBody>
      </p:sp>
      <p:sp>
        <p:nvSpPr>
          <p:cNvPr id="19" name="Text 15"/>
          <p:cNvSpPr/>
          <p:nvPr/>
        </p:nvSpPr>
        <p:spPr>
          <a:xfrm>
            <a:off x="2029968" y="4169664"/>
            <a:ext cx="2377440" cy="585216"/>
          </a:xfrm>
          <a:prstGeom prst="rect">
            <a:avLst/>
          </a:prstGeom>
          <a:noFill/>
          <a:ln/>
        </p:spPr>
        <p:txBody>
          <a:bodyPr wrap="square" rtlCol="0" anchor="ctr"/>
          <a:lstStyle/>
          <a:p>
            <a:pPr indent="0" marL="0">
              <a:buNone/>
            </a:pPr>
            <a:r>
              <a:rPr lang="en-US" sz="1000" i="1" dirty="0">
                <a:solidFill>
                  <a:srgbClr val="253448"/>
                </a:solidFill>
                <a:latin typeface="Calibri" pitchFamily="34" charset="0"/>
                <a:ea typeface="Calibri" pitchFamily="34" charset="-122"/>
                <a:cs typeface="Calibri" pitchFamily="34" charset="-120"/>
              </a:rPr>
              <a:t>The speaker concedes the counterargument in paragraph 2, not paragraph 5.</a:t>
            </a:r>
            <a:endParaRPr lang="en-US" sz="1000" dirty="0"/>
          </a:p>
        </p:txBody>
      </p:sp>
      <p:pic>
        <p:nvPicPr>
          <p:cNvPr id="20" name="Image 2" descr="preencoded.png">    </p:cNvPr>
          <p:cNvPicPr>
            <a:picLocks noChangeAspect="1"/>
          </p:cNvPicPr>
          <p:nvPr/>
        </p:nvPicPr>
        <p:blipFill>
          <a:blip r:embed="rId3"/>
          <a:stretch>
            <a:fillRect/>
          </a:stretch>
        </p:blipFill>
        <p:spPr>
          <a:xfrm>
            <a:off x="4480560" y="4325112"/>
            <a:ext cx="237744" cy="237744"/>
          </a:xfrm>
          <a:prstGeom prst="rect">
            <a:avLst/>
          </a:prstGeom>
        </p:spPr>
      </p:pic>
      <p:sp>
        <p:nvSpPr>
          <p:cNvPr id="21" name="Text 16"/>
          <p:cNvSpPr/>
          <p:nvPr/>
        </p:nvSpPr>
        <p:spPr>
          <a:xfrm>
            <a:off x="4773168" y="4169664"/>
            <a:ext cx="3730752" cy="585216"/>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If the concession came at the end, the audience would spend five paragraphs building resistance. Early concession defuses that resistance before the central claim arrives.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Layer 2: Reading Structural Moves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most commonly skipped layer — and the one that most distinguishes 4-level from 6-level essays.</a:t>
            </a:r>
            <a:endParaRPr lang="en-US" sz="1400" dirty="0"/>
          </a:p>
        </p:txBody>
      </p:sp>
      <p:sp>
        <p:nvSpPr>
          <p:cNvPr id="5" name="Text 3"/>
          <p:cNvSpPr/>
          <p:nvPr/>
        </p:nvSpPr>
        <p:spPr>
          <a:xfrm>
            <a:off x="457200" y="1417320"/>
            <a:ext cx="8229600" cy="347472"/>
          </a:xfrm>
          <a:prstGeom prst="rect">
            <a:avLst/>
          </a:prstGeom>
          <a:noFill/>
          <a:ln/>
        </p:spPr>
        <p:txBody>
          <a:bodyPr wrap="square" rtlCol="0" anchor="ctr"/>
          <a:lstStyle/>
          <a:p>
            <a:pPr indent="0" marL="0">
              <a:buNone/>
            </a:pPr>
            <a:r>
              <a:rPr lang="en-US" sz="1300" b="1" dirty="0">
                <a:solidFill>
                  <a:srgbClr val="0E1A2B"/>
                </a:solidFill>
                <a:latin typeface="Calibri" pitchFamily="34" charset="0"/>
                <a:ea typeface="Calibri" pitchFamily="34" charset="-122"/>
                <a:cs typeface="Calibri" pitchFamily="34" charset="-120"/>
              </a:rPr>
              <a:t>Structural questions to ask about any passage:</a:t>
            </a:r>
            <a:endParaRPr lang="en-US" sz="1300" dirty="0"/>
          </a:p>
        </p:txBody>
      </p:sp>
      <p:sp>
        <p:nvSpPr>
          <p:cNvPr id="6" name="Shape 4"/>
          <p:cNvSpPr/>
          <p:nvPr/>
        </p:nvSpPr>
        <p:spPr>
          <a:xfrm>
            <a:off x="457200" y="1874520"/>
            <a:ext cx="256032" cy="256032"/>
          </a:xfrm>
          <a:prstGeom prst="ellipse">
            <a:avLst/>
          </a:prstGeom>
          <a:solidFill>
            <a:srgbClr val="0E6B8A"/>
          </a:solidFill>
          <a:ln w="12700">
            <a:solidFill>
              <a:srgbClr val="0E6B8A"/>
            </a:solidFill>
            <a:prstDash val="solid"/>
          </a:ln>
        </p:spPr>
      </p:sp>
      <p:sp>
        <p:nvSpPr>
          <p:cNvPr id="7" name="Text 5"/>
          <p:cNvSpPr/>
          <p:nvPr/>
        </p:nvSpPr>
        <p:spPr>
          <a:xfrm>
            <a:off x="822960" y="1828800"/>
            <a:ext cx="7863840" cy="457200"/>
          </a:xfrm>
          <a:prstGeom prst="rect">
            <a:avLst/>
          </a:prstGeom>
          <a:noFill/>
          <a:ln/>
        </p:spPr>
        <p:txBody>
          <a:bodyPr wrap="square" rtlCol="0" anchor="ctr"/>
          <a:lstStyle/>
          <a:p>
            <a:pPr indent="0" marL="0">
              <a:buNone/>
            </a:pPr>
            <a:r>
              <a:rPr lang="en-US" sz="1250" dirty="0">
                <a:solidFill>
                  <a:srgbClr val="253448"/>
                </a:solidFill>
                <a:latin typeface="Calibri" pitchFamily="34" charset="0"/>
                <a:ea typeface="Calibri" pitchFamily="34" charset="-122"/>
                <a:cs typeface="Calibri" pitchFamily="34" charset="-120"/>
              </a:rPr>
              <a:t>Where does the passage shift in tone, argument, or perspective? (The shift is almost always the most analytically significant location.)</a:t>
            </a:r>
            <a:endParaRPr lang="en-US" sz="1250" dirty="0"/>
          </a:p>
        </p:txBody>
      </p:sp>
      <p:sp>
        <p:nvSpPr>
          <p:cNvPr id="8" name="Shape 6"/>
          <p:cNvSpPr/>
          <p:nvPr/>
        </p:nvSpPr>
        <p:spPr>
          <a:xfrm>
            <a:off x="457200" y="2560320"/>
            <a:ext cx="256032" cy="256032"/>
          </a:xfrm>
          <a:prstGeom prst="ellipse">
            <a:avLst/>
          </a:prstGeom>
          <a:solidFill>
            <a:srgbClr val="0E6B8A"/>
          </a:solidFill>
          <a:ln w="12700">
            <a:solidFill>
              <a:srgbClr val="0E6B8A"/>
            </a:solidFill>
            <a:prstDash val="solid"/>
          </a:ln>
        </p:spPr>
      </p:sp>
      <p:sp>
        <p:nvSpPr>
          <p:cNvPr id="9" name="Text 7"/>
          <p:cNvSpPr/>
          <p:nvPr/>
        </p:nvSpPr>
        <p:spPr>
          <a:xfrm>
            <a:off x="822960" y="2514600"/>
            <a:ext cx="7863840" cy="457200"/>
          </a:xfrm>
          <a:prstGeom prst="rect">
            <a:avLst/>
          </a:prstGeom>
          <a:noFill/>
          <a:ln/>
        </p:spPr>
        <p:txBody>
          <a:bodyPr wrap="square" rtlCol="0" anchor="ctr"/>
          <a:lstStyle/>
          <a:p>
            <a:pPr indent="0" marL="0">
              <a:buNone/>
            </a:pPr>
            <a:r>
              <a:rPr lang="en-US" sz="1250" dirty="0">
                <a:solidFill>
                  <a:srgbClr val="253448"/>
                </a:solidFill>
                <a:latin typeface="Calibri" pitchFamily="34" charset="0"/>
                <a:ea typeface="Calibri" pitchFamily="34" charset="-122"/>
                <a:cs typeface="Calibri" pitchFamily="34" charset="-120"/>
              </a:rPr>
              <a:t>What comes first vs. last — and what does that ordering do? (Information positioned early sets expectations; information positioned late arrives with accumulated weight.)</a:t>
            </a:r>
            <a:endParaRPr lang="en-US" sz="1250" dirty="0"/>
          </a:p>
        </p:txBody>
      </p:sp>
      <p:sp>
        <p:nvSpPr>
          <p:cNvPr id="10" name="Shape 8"/>
          <p:cNvSpPr/>
          <p:nvPr/>
        </p:nvSpPr>
        <p:spPr>
          <a:xfrm>
            <a:off x="457200" y="3246120"/>
            <a:ext cx="256032" cy="256032"/>
          </a:xfrm>
          <a:prstGeom prst="ellipse">
            <a:avLst/>
          </a:prstGeom>
          <a:solidFill>
            <a:srgbClr val="0E6B8A"/>
          </a:solidFill>
          <a:ln w="12700">
            <a:solidFill>
              <a:srgbClr val="0E6B8A"/>
            </a:solidFill>
            <a:prstDash val="solid"/>
          </a:ln>
        </p:spPr>
      </p:sp>
      <p:sp>
        <p:nvSpPr>
          <p:cNvPr id="11" name="Text 9"/>
          <p:cNvSpPr/>
          <p:nvPr/>
        </p:nvSpPr>
        <p:spPr>
          <a:xfrm>
            <a:off x="822960" y="3200400"/>
            <a:ext cx="7863840" cy="457200"/>
          </a:xfrm>
          <a:prstGeom prst="rect">
            <a:avLst/>
          </a:prstGeom>
          <a:noFill/>
          <a:ln/>
        </p:spPr>
        <p:txBody>
          <a:bodyPr wrap="square" rtlCol="0" anchor="ctr"/>
          <a:lstStyle/>
          <a:p>
            <a:pPr indent="0" marL="0">
              <a:buNone/>
            </a:pPr>
            <a:r>
              <a:rPr lang="en-US" sz="1250" dirty="0">
                <a:solidFill>
                  <a:srgbClr val="253448"/>
                </a:solidFill>
                <a:latin typeface="Calibri" pitchFamily="34" charset="0"/>
                <a:ea typeface="Calibri" pitchFamily="34" charset="-122"/>
                <a:cs typeface="Calibri" pitchFamily="34" charset="-120"/>
              </a:rPr>
              <a:t>How does the concession-to-claim structure work? (When does the speaker concede, and what does timing reveal about the anticipated audience resistance?)</a:t>
            </a:r>
            <a:endParaRPr lang="en-US" sz="1250" dirty="0"/>
          </a:p>
        </p:txBody>
      </p:sp>
      <p:sp>
        <p:nvSpPr>
          <p:cNvPr id="12" name="Shape 10"/>
          <p:cNvSpPr/>
          <p:nvPr/>
        </p:nvSpPr>
        <p:spPr>
          <a:xfrm>
            <a:off x="457200" y="3931920"/>
            <a:ext cx="256032" cy="256032"/>
          </a:xfrm>
          <a:prstGeom prst="ellipse">
            <a:avLst/>
          </a:prstGeom>
          <a:solidFill>
            <a:srgbClr val="0E6B8A"/>
          </a:solidFill>
          <a:ln w="12700">
            <a:solidFill>
              <a:srgbClr val="0E6B8A"/>
            </a:solidFill>
            <a:prstDash val="solid"/>
          </a:ln>
        </p:spPr>
      </p:sp>
      <p:sp>
        <p:nvSpPr>
          <p:cNvPr id="13" name="Text 11"/>
          <p:cNvSpPr/>
          <p:nvPr/>
        </p:nvSpPr>
        <p:spPr>
          <a:xfrm>
            <a:off x="822960" y="3886200"/>
            <a:ext cx="7863840" cy="457200"/>
          </a:xfrm>
          <a:prstGeom prst="rect">
            <a:avLst/>
          </a:prstGeom>
          <a:noFill/>
          <a:ln/>
        </p:spPr>
        <p:txBody>
          <a:bodyPr wrap="square" rtlCol="0" anchor="ctr"/>
          <a:lstStyle/>
          <a:p>
            <a:pPr indent="0" marL="0">
              <a:buNone/>
            </a:pPr>
            <a:r>
              <a:rPr lang="en-US" sz="1250" dirty="0">
                <a:solidFill>
                  <a:srgbClr val="253448"/>
                </a:solidFill>
                <a:latin typeface="Calibri" pitchFamily="34" charset="0"/>
                <a:ea typeface="Calibri" pitchFamily="34" charset="-122"/>
                <a:cs typeface="Calibri" pitchFamily="34" charset="-120"/>
              </a:rPr>
              <a:t>Does the passage move from general to specific, or specific to general? (General-to-specific is building toward an inevitable conclusion; specific-to-general is asking the reader to make a leap.)</a:t>
            </a:r>
            <a:endParaRPr lang="en-US" sz="1250" dirty="0"/>
          </a:p>
        </p:txBody>
      </p:sp>
      <p:sp>
        <p:nvSpPr>
          <p:cNvPr id="14" name="Shape 12"/>
          <p:cNvSpPr/>
          <p:nvPr/>
        </p:nvSpPr>
        <p:spPr>
          <a:xfrm>
            <a:off x="457200" y="4663440"/>
            <a:ext cx="8229600" cy="292608"/>
          </a:xfrm>
          <a:prstGeom prst="roundRect">
            <a:avLst>
              <a:gd name="adj" fmla="val 18750"/>
            </a:avLst>
          </a:prstGeom>
          <a:solidFill>
            <a:srgbClr val="EEF3FF"/>
          </a:solidFill>
          <a:ln w="12700">
            <a:solidFill>
              <a:srgbClr val="DCE3EF"/>
            </a:solidFill>
            <a:prstDash val="solid"/>
          </a:ln>
        </p:spPr>
      </p:sp>
      <p:sp>
        <p:nvSpPr>
          <p:cNvPr id="15" name="Text 13"/>
          <p:cNvSpPr/>
          <p:nvPr/>
        </p:nvSpPr>
        <p:spPr>
          <a:xfrm>
            <a:off x="594360" y="4700016"/>
            <a:ext cx="7955280" cy="237744"/>
          </a:xfrm>
          <a:prstGeom prst="rect">
            <a:avLst/>
          </a:prstGeom>
          <a:noFill/>
          <a:ln/>
        </p:spPr>
        <p:txBody>
          <a:bodyPr wrap="square" rtlCol="0" anchor="ctr"/>
          <a:lstStyle/>
          <a:p>
            <a:pPr indent="0" marL="0">
              <a:buNone/>
            </a:pPr>
            <a:r>
              <a:rPr lang="en-US" sz="1050" dirty="0">
                <a:solidFill>
                  <a:srgbClr val="1343B0"/>
                </a:solidFill>
                <a:latin typeface="Calibri" pitchFamily="34" charset="0"/>
                <a:ea typeface="Calibri" pitchFamily="34" charset="-122"/>
                <a:cs typeface="Calibri" pitchFamily="34" charset="-120"/>
              </a:rPr>
              <a:t>Practical tip: After one read, draw a simple line map of the passage — mark where it shifts with a | and label each section in one word. That map is your Layer 2 analysis.</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Layer 4: Implications and Tensions (The Sophistication Layer)</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pic>
        <p:nvPicPr>
          <p:cNvPr id="4" name="Image 0" descr="preencoded.png">    </p:cNvPr>
          <p:cNvPicPr>
            <a:picLocks noChangeAspect="1"/>
          </p:cNvPicPr>
          <p:nvPr/>
        </p:nvPicPr>
        <p:blipFill>
          <a:blip r:embed="rId1"/>
          <a:stretch>
            <a:fillRect/>
          </a:stretch>
        </p:blipFill>
        <p:spPr>
          <a:xfrm>
            <a:off x="457200" y="960120"/>
            <a:ext cx="347472" cy="347472"/>
          </a:xfrm>
          <a:prstGeom prst="rect">
            <a:avLst/>
          </a:prstGeom>
        </p:spPr>
      </p:pic>
      <p:sp>
        <p:nvSpPr>
          <p:cNvPr id="5" name="Text 2"/>
          <p:cNvSpPr/>
          <p:nvPr/>
        </p:nvSpPr>
        <p:spPr>
          <a:xfrm>
            <a:off x="932688" y="960120"/>
            <a:ext cx="7754112" cy="50292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Layer 4 asks: what is the passage doing beneath its own surface? Where does the text enact something different from what it describes?</a:t>
            </a:r>
            <a:endParaRPr lang="en-US" sz="1400" dirty="0"/>
          </a:p>
        </p:txBody>
      </p:sp>
      <p:sp>
        <p:nvSpPr>
          <p:cNvPr id="6" name="Shape 3"/>
          <p:cNvSpPr/>
          <p:nvPr/>
        </p:nvSpPr>
        <p:spPr>
          <a:xfrm>
            <a:off x="457200" y="1600200"/>
            <a:ext cx="8229600" cy="1005840"/>
          </a:xfrm>
          <a:prstGeom prst="roundRect">
            <a:avLst>
              <a:gd name="adj" fmla="val 7273"/>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7" name="Text 4"/>
          <p:cNvSpPr/>
          <p:nvPr/>
        </p:nvSpPr>
        <p:spPr>
          <a:xfrm>
            <a:off x="640080" y="1691640"/>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Speaker claims confidence but syntax fractures</a:t>
            </a:r>
            <a:endParaRPr lang="en-US" sz="1200" dirty="0"/>
          </a:p>
        </p:txBody>
      </p:sp>
      <p:sp>
        <p:nvSpPr>
          <p:cNvPr id="8" name="Text 5"/>
          <p:cNvSpPr/>
          <p:nvPr/>
        </p:nvSpPr>
        <p:spPr>
          <a:xfrm>
            <a:off x="640080" y="2011680"/>
            <a:ext cx="7863840" cy="53035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 speaker who asserts certainty while using sentence fragments or abandoning syntactic structure at key moments reveals anxiety that the confident surface cannot fully suppress. The form undermines the stated claim.</a:t>
            </a:r>
            <a:endParaRPr lang="en-US" sz="1100" dirty="0"/>
          </a:p>
        </p:txBody>
      </p:sp>
      <p:sp>
        <p:nvSpPr>
          <p:cNvPr id="9" name="Shape 6"/>
          <p:cNvSpPr/>
          <p:nvPr/>
        </p:nvSpPr>
        <p:spPr>
          <a:xfrm>
            <a:off x="457200" y="2697480"/>
            <a:ext cx="8229600" cy="1005840"/>
          </a:xfrm>
          <a:prstGeom prst="roundRect">
            <a:avLst>
              <a:gd name="adj" fmla="val 7273"/>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7"/>
          <p:cNvSpPr/>
          <p:nvPr/>
        </p:nvSpPr>
        <p:spPr>
          <a:xfrm>
            <a:off x="640080" y="2788920"/>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Purpose stated vs. purpose enacted</a:t>
            </a:r>
            <a:endParaRPr lang="en-US" sz="1200" dirty="0"/>
          </a:p>
        </p:txBody>
      </p:sp>
      <p:sp>
        <p:nvSpPr>
          <p:cNvPr id="11" name="Text 8"/>
          <p:cNvSpPr/>
          <p:nvPr/>
        </p:nvSpPr>
        <p:spPr>
          <a:xfrm>
            <a:off x="640080" y="3108960"/>
            <a:ext cx="7863840" cy="53035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 speaker who says 'I only wish to inform' but selects every piece of evidence for its emotional charge, not its informational density, is enacting a persuasive purpose while performing neutrality. The gap between stated and enacted purpose is Layer 4.</a:t>
            </a:r>
            <a:endParaRPr lang="en-US" sz="1100" dirty="0"/>
          </a:p>
        </p:txBody>
      </p:sp>
      <p:sp>
        <p:nvSpPr>
          <p:cNvPr id="12" name="Shape 9"/>
          <p:cNvSpPr/>
          <p:nvPr/>
        </p:nvSpPr>
        <p:spPr>
          <a:xfrm>
            <a:off x="457200" y="3794760"/>
            <a:ext cx="8229600" cy="1005840"/>
          </a:xfrm>
          <a:prstGeom prst="roundRect">
            <a:avLst>
              <a:gd name="adj" fmla="val 7273"/>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3" name="Text 10"/>
          <p:cNvSpPr/>
          <p:nvPr/>
        </p:nvSpPr>
        <p:spPr>
          <a:xfrm>
            <a:off x="640080" y="3886200"/>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The concession that concedes too much</a:t>
            </a:r>
            <a:endParaRPr lang="en-US" sz="1200" dirty="0"/>
          </a:p>
        </p:txBody>
      </p:sp>
      <p:sp>
        <p:nvSpPr>
          <p:cNvPr id="14" name="Text 11"/>
          <p:cNvSpPr/>
          <p:nvPr/>
        </p:nvSpPr>
        <p:spPr>
          <a:xfrm>
            <a:off x="640080" y="4206240"/>
            <a:ext cx="7863840" cy="53035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An argument that concedes so much to the opposition that the central claim seems undermined by its own acknowledgments. Sometimes writers grant more than they realize — noticing this is sophisticated analysis.</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III</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Worked Passage Analysis</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Watch the process from first read to analytical claim — step by step</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457200" y="182880"/>
            <a:ext cx="8229600" cy="457200"/>
          </a:xfrm>
          <a:prstGeom prst="rect">
            <a:avLst/>
          </a:prstGeom>
          <a:noFill/>
          <a:ln/>
        </p:spPr>
        <p:txBody>
          <a:bodyPr wrap="square" rtlCol="0" anchor="ctr"/>
          <a:lstStyle/>
          <a:p>
            <a:pPr indent="0" marL="0">
              <a:buNone/>
            </a:pPr>
            <a:r>
              <a:rPr lang="en-US" sz="1300" spc="200" kern="0" dirty="0">
                <a:solidFill>
                  <a:srgbClr val="CADCFC"/>
                </a:solidFill>
                <a:latin typeface="Calibri" pitchFamily="34" charset="0"/>
                <a:ea typeface="Calibri" pitchFamily="34" charset="-122"/>
                <a:cs typeface="Calibri" pitchFamily="34" charset="-120"/>
              </a:rPr>
              <a:t>Today's Passage</a:t>
            </a:r>
            <a:endParaRPr lang="en-US" sz="1300" dirty="0"/>
          </a:p>
        </p:txBody>
      </p:sp>
      <p:sp>
        <p:nvSpPr>
          <p:cNvPr id="3" name="Text 1"/>
          <p:cNvSpPr/>
          <p:nvPr/>
        </p:nvSpPr>
        <p:spPr>
          <a:xfrm>
            <a:off x="457200" y="621792"/>
            <a:ext cx="8229600" cy="347472"/>
          </a:xfrm>
          <a:prstGeom prst="rect">
            <a:avLst/>
          </a:prstGeom>
          <a:noFill/>
          <a:ln/>
        </p:spPr>
        <p:txBody>
          <a:bodyPr wrap="square" rtlCol="0" anchor="ctr"/>
          <a:lstStyle/>
          <a:p>
            <a:pPr indent="0" marL="0">
              <a:buNone/>
            </a:pPr>
            <a:r>
              <a:rPr lang="en-US" sz="1400" i="1" dirty="0">
                <a:solidFill>
                  <a:srgbClr val="C47F17"/>
                </a:solidFill>
                <a:latin typeface="Calibri" pitchFamily="34" charset="0"/>
                <a:ea typeface="Calibri" pitchFamily="34" charset="-122"/>
                <a:cs typeface="Calibri" pitchFamily="34" charset="-120"/>
              </a:rPr>
              <a:t>Read once, straight through. No annotation yet.</a:t>
            </a:r>
            <a:endParaRPr lang="en-US" sz="1400" dirty="0"/>
          </a:p>
        </p:txBody>
      </p:sp>
      <p:sp>
        <p:nvSpPr>
          <p:cNvPr id="4" name="Shape 2"/>
          <p:cNvSpPr/>
          <p:nvPr/>
        </p:nvSpPr>
        <p:spPr>
          <a:xfrm>
            <a:off x="457200" y="1005840"/>
            <a:ext cx="8229600" cy="3858768"/>
          </a:xfrm>
          <a:prstGeom prst="roundRect">
            <a:avLst>
              <a:gd name="adj" fmla="val 2370"/>
            </a:avLst>
          </a:prstGeom>
          <a:solidFill>
            <a:srgbClr val="0A1520"/>
          </a:solidFill>
          <a:ln w="12700">
            <a:solidFill>
              <a:srgbClr val="1A56DB"/>
            </a:solidFill>
            <a:prstDash val="solid"/>
          </a:ln>
        </p:spPr>
      </p:sp>
      <p:sp>
        <p:nvSpPr>
          <p:cNvPr id="5" name="Text 3"/>
          <p:cNvSpPr/>
          <p:nvPr/>
        </p:nvSpPr>
        <p:spPr>
          <a:xfrm>
            <a:off x="658368" y="1115568"/>
            <a:ext cx="7827264" cy="3657600"/>
          </a:xfrm>
          <a:prstGeom prst="rect">
            <a:avLst/>
          </a:prstGeom>
          <a:noFill/>
          <a:ln/>
        </p:spPr>
        <p:txBody>
          <a:bodyPr wrap="square" rtlCol="0" anchor="t"/>
          <a:lstStyle/>
          <a:p>
            <a:pPr indent="0" marL="0">
              <a:buNone/>
            </a:pPr>
            <a:r>
              <a:rPr lang="en-US" sz="1000" i="1" dirty="0">
                <a:solidFill>
                  <a:srgbClr val="9DB4CC"/>
                </a:solidFill>
              </a:rPr>
              <a:t>[Introductory note: The following passage is from a 1963 commencement address delivered by a physicist to graduating engineers at a midwestern land-grant university.]</a:t>
            </a:r>
            <a:endParaRPr lang="en-US" sz="1000" dirty="0"/>
          </a:p>
          <a:p>
            <a:pPr indent="0" marL="0">
              <a:buNone/>
            </a:pPr>
            <a:r>
              <a:rPr lang="en-US" sz="800" dirty="0">
                <a:solidFill>
                  <a:srgbClr val="000000"/>
                </a:solidFill>
              </a:rPr>
              <a:t>
</a:t>
            </a:r>
            <a:endParaRPr lang="en-US" sz="1000" dirty="0"/>
          </a:p>
          <a:p>
            <a:pPr indent="0" marL="0">
              <a:buNone/>
            </a:pPr>
            <a:r>
              <a:rPr lang="en-US" sz="1200" dirty="0">
                <a:solidFill>
                  <a:srgbClr val="CADCFC"/>
                </a:solidFill>
              </a:rPr>
              <a:t>        You have been trained, these four years, to solve problems. The institution has handed you a toolkit, and it is a fine one — precise, replicable, trustworthy within its domain. I do not come today to question the toolkit.</a:t>
            </a:r>
            <a:endParaRPr lang="en-US" sz="1000" dirty="0"/>
          </a:p>
          <a:p>
            <a:pPr indent="0" marL="0">
              <a:buNone/>
            </a:pPr>
            <a:endParaRPr lang="en-US" sz="1000" dirty="0"/>
          </a:p>
          <a:p>
            <a:pPr indent="0" marL="0">
              <a:buNone/>
            </a:pPr>
            <a:r>
              <a:rPr lang="en-US" sz="1200" dirty="0">
                <a:solidFill>
                  <a:srgbClr val="CADCFC"/>
                </a:solidFill>
              </a:rPr>
              <a:t>        I come to ask what you will do when you discover that the problem worth solving has no engineering solution — that the relevant variable is not thermal or mechanical but political, or moral, or human in some way that your toolkit was never designed to address.</a:t>
            </a:r>
            <a:endParaRPr lang="en-US" sz="1000" dirty="0"/>
          </a:p>
          <a:p>
            <a:pPr indent="0" marL="0">
              <a:buNone/>
            </a:pPr>
            <a:endParaRPr lang="en-US" sz="1000" dirty="0"/>
          </a:p>
          <a:p>
            <a:pPr indent="0" marL="0">
              <a:buNone/>
            </a:pPr>
            <a:r>
              <a:rPr lang="en-US" sz="1200" dirty="0">
                <a:solidFill>
                  <a:srgbClr val="CADCFC"/>
                </a:solidFill>
              </a:rPr>
              <a:t>        The question is not whether you are good engineers. The question is whether you will be good citizens who happen to be engineers, or engineers who have not yet decided whether citizenship is relevant to their profession.</a:t>
            </a:r>
            <a:endParaRPr lang="en-US" sz="1000" dirty="0"/>
          </a:p>
          <a:p>
            <a:pPr indent="0" marL="0">
              <a:buNone/>
            </a:pPr>
            <a:endParaRPr lang="en-US" sz="1000" dirty="0"/>
          </a:p>
          <a:p>
            <a:pPr indent="0" marL="0">
              <a:buNone/>
            </a:pPr>
            <a:r>
              <a:rPr lang="en-US" sz="1200" b="1" dirty="0">
                <a:solidFill>
                  <a:srgbClr val="C47F17"/>
                </a:solidFill>
              </a:rPr>
              <a:t>        You cannot postpone that decision. You are making it right now, every day, whether you intend to or not.</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Step 1: Identify the Rhetorical Situation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11480"/>
          </a:xfrm>
          <a:prstGeom prst="rect">
            <a:avLst/>
          </a:prstGeom>
          <a:noFill/>
          <a:ln/>
        </p:spPr>
        <p:txBody>
          <a:bodyPr wrap="square" rtlCol="0" anchor="ctr"/>
          <a:lstStyle/>
          <a:p>
            <a:pPr indent="0" marL="0">
              <a:buNone/>
            </a:pPr>
            <a:r>
              <a:rPr lang="en-US" sz="1300" dirty="0">
                <a:solidFill>
                  <a:srgbClr val="253448"/>
                </a:solidFill>
                <a:latin typeface="Calibri" pitchFamily="34" charset="0"/>
                <a:ea typeface="Calibri" pitchFamily="34" charset="-122"/>
                <a:cs typeface="Calibri" pitchFamily="34" charset="-120"/>
              </a:rPr>
              <a:t>Before analyzing any specific choice, establish who is talking to whom, about what, and why. Your entire essay will be anchored here.</a:t>
            </a:r>
            <a:endParaRPr lang="en-US" sz="1300" dirty="0"/>
          </a:p>
        </p:txBody>
      </p:sp>
      <p:sp>
        <p:nvSpPr>
          <p:cNvPr id="5" name="Shape 3"/>
          <p:cNvSpPr/>
          <p:nvPr/>
        </p:nvSpPr>
        <p:spPr>
          <a:xfrm>
            <a:off x="457200" y="1463040"/>
            <a:ext cx="8229600" cy="585216"/>
          </a:xfrm>
          <a:prstGeom prst="roundRect">
            <a:avLst>
              <a:gd name="adj" fmla="val 9375"/>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536192"/>
            <a:ext cx="1005840" cy="43891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Speaker:</a:t>
            </a:r>
            <a:endParaRPr lang="en-US" sz="1150" dirty="0"/>
          </a:p>
        </p:txBody>
      </p:sp>
      <p:sp>
        <p:nvSpPr>
          <p:cNvPr id="7" name="Text 5"/>
          <p:cNvSpPr/>
          <p:nvPr/>
        </p:nvSpPr>
        <p:spPr>
          <a:xfrm>
            <a:off x="1664208" y="1536192"/>
            <a:ext cx="6839712" cy="43891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 physicist speaking at a commencement. Credentialed in science, speaking to scientists — that credentialing creates ethos with this audience that a humanities professor would not have.</a:t>
            </a:r>
            <a:endParaRPr lang="en-US" sz="1100" dirty="0"/>
          </a:p>
        </p:txBody>
      </p:sp>
      <p:sp>
        <p:nvSpPr>
          <p:cNvPr id="8" name="Shape 6"/>
          <p:cNvSpPr/>
          <p:nvPr/>
        </p:nvSpPr>
        <p:spPr>
          <a:xfrm>
            <a:off x="457200" y="2130552"/>
            <a:ext cx="8229600" cy="585216"/>
          </a:xfrm>
          <a:prstGeom prst="roundRect">
            <a:avLst>
              <a:gd name="adj" fmla="val 9375"/>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21792" y="2203704"/>
            <a:ext cx="1005840" cy="43891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Occasion:</a:t>
            </a:r>
            <a:endParaRPr lang="en-US" sz="1150" dirty="0"/>
          </a:p>
        </p:txBody>
      </p:sp>
      <p:sp>
        <p:nvSpPr>
          <p:cNvPr id="10" name="Text 8"/>
          <p:cNvSpPr/>
          <p:nvPr/>
        </p:nvSpPr>
        <p:spPr>
          <a:xfrm>
            <a:off x="1664208" y="2203704"/>
            <a:ext cx="6839712" cy="43891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1963 commencement address. Post-Sputnik, Cold War, engineers have significant professional prestige and institutional identity. The timing makes civic responsibility an especially charged topic.</a:t>
            </a:r>
            <a:endParaRPr lang="en-US" sz="1100" dirty="0"/>
          </a:p>
        </p:txBody>
      </p:sp>
      <p:sp>
        <p:nvSpPr>
          <p:cNvPr id="11" name="Shape 9"/>
          <p:cNvSpPr/>
          <p:nvPr/>
        </p:nvSpPr>
        <p:spPr>
          <a:xfrm>
            <a:off x="457200" y="2798064"/>
            <a:ext cx="8229600" cy="585216"/>
          </a:xfrm>
          <a:prstGeom prst="roundRect">
            <a:avLst>
              <a:gd name="adj" fmla="val 9375"/>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21792" y="2871216"/>
            <a:ext cx="1005840" cy="43891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Audience:</a:t>
            </a:r>
            <a:endParaRPr lang="en-US" sz="1150" dirty="0"/>
          </a:p>
        </p:txBody>
      </p:sp>
      <p:sp>
        <p:nvSpPr>
          <p:cNvPr id="13" name="Text 11"/>
          <p:cNvSpPr/>
          <p:nvPr/>
        </p:nvSpPr>
        <p:spPr>
          <a:xfrm>
            <a:off x="1664208" y="2871216"/>
            <a:ext cx="6839712" cy="43891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Graduating engineers — highly technically trained, likely to define themselves through their professional identity. Potentially resistant to claims that their professional role has civic dimensions beyond their technical work.</a:t>
            </a:r>
            <a:endParaRPr lang="en-US" sz="1100" dirty="0"/>
          </a:p>
        </p:txBody>
      </p:sp>
      <p:sp>
        <p:nvSpPr>
          <p:cNvPr id="14" name="Shape 12"/>
          <p:cNvSpPr/>
          <p:nvPr/>
        </p:nvSpPr>
        <p:spPr>
          <a:xfrm>
            <a:off x="457200" y="3465576"/>
            <a:ext cx="8229600" cy="585216"/>
          </a:xfrm>
          <a:prstGeom prst="roundRect">
            <a:avLst>
              <a:gd name="adj" fmla="val 9375"/>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5" name="Text 13"/>
          <p:cNvSpPr/>
          <p:nvPr/>
        </p:nvSpPr>
        <p:spPr>
          <a:xfrm>
            <a:off x="621792" y="3538728"/>
            <a:ext cx="1005840" cy="43891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Purpose:</a:t>
            </a:r>
            <a:endParaRPr lang="en-US" sz="1150" dirty="0"/>
          </a:p>
        </p:txBody>
      </p:sp>
      <p:sp>
        <p:nvSpPr>
          <p:cNvPr id="16" name="Text 14"/>
          <p:cNvSpPr/>
          <p:nvPr/>
        </p:nvSpPr>
        <p:spPr>
          <a:xfrm>
            <a:off x="1664208" y="3538728"/>
            <a:ext cx="6839712" cy="43891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To reframe engineering identity: not 'good engineer' vs. 'good citizen' as parallel roles, but 'good engineer who has not yet decided about citizenship' as an unfinished professional condition. The goal is existential reframing, not information delivery.</a:t>
            </a:r>
            <a:endParaRPr lang="en-US" sz="1100" dirty="0"/>
          </a:p>
        </p:txBody>
      </p:sp>
      <p:sp>
        <p:nvSpPr>
          <p:cNvPr id="17" name="Shape 15"/>
          <p:cNvSpPr/>
          <p:nvPr/>
        </p:nvSpPr>
        <p:spPr>
          <a:xfrm>
            <a:off x="457200" y="4133088"/>
            <a:ext cx="8229600" cy="585216"/>
          </a:xfrm>
          <a:prstGeom prst="roundRect">
            <a:avLst>
              <a:gd name="adj" fmla="val 9375"/>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8" name="Text 16"/>
          <p:cNvSpPr/>
          <p:nvPr/>
        </p:nvSpPr>
        <p:spPr>
          <a:xfrm>
            <a:off x="621792" y="4206240"/>
            <a:ext cx="1005840" cy="43891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Subject:</a:t>
            </a:r>
            <a:endParaRPr lang="en-US" sz="1150" dirty="0"/>
          </a:p>
        </p:txBody>
      </p:sp>
      <p:sp>
        <p:nvSpPr>
          <p:cNvPr id="19" name="Text 17"/>
          <p:cNvSpPr/>
          <p:nvPr/>
        </p:nvSpPr>
        <p:spPr>
          <a:xfrm>
            <a:off x="1664208" y="4206240"/>
            <a:ext cx="6839712" cy="43891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Civic responsibility as inherent to technical expertise — not an addition to professional identity but a component of it.</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Step 2: Map the Structural Moves (Layer 2)</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300" dirty="0">
                <a:solidFill>
                  <a:srgbClr val="253448"/>
                </a:solidFill>
                <a:latin typeface="Calibri" pitchFamily="34" charset="0"/>
                <a:ea typeface="Calibri" pitchFamily="34" charset="-122"/>
                <a:cs typeface="Calibri" pitchFamily="34" charset="-120"/>
              </a:rPr>
              <a:t>Before analyzing any specific word choice, establish where the passage shifts and what that structure does.</a:t>
            </a:r>
            <a:endParaRPr lang="en-US" sz="1300" dirty="0"/>
          </a:p>
        </p:txBody>
      </p:sp>
      <p:sp>
        <p:nvSpPr>
          <p:cNvPr id="5" name="Shape 3"/>
          <p:cNvSpPr/>
          <p:nvPr/>
        </p:nvSpPr>
        <p:spPr>
          <a:xfrm>
            <a:off x="457200" y="1463040"/>
            <a:ext cx="1993392" cy="3246120"/>
          </a:xfrm>
          <a:prstGeom prst="roundRect">
            <a:avLst>
              <a:gd name="adj" fmla="val 3670"/>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566928" y="1536192"/>
            <a:ext cx="1773936" cy="310896"/>
          </a:xfrm>
          <a:prstGeom prst="rect">
            <a:avLst/>
          </a:prstGeom>
          <a:noFill/>
          <a:ln/>
        </p:spPr>
        <p:txBody>
          <a:bodyPr wrap="square" rtlCol="0" anchor="ctr"/>
          <a:lstStyle/>
          <a:p>
            <a:pPr algn="ctr" indent="0" marL="0">
              <a:buNone/>
            </a:pPr>
            <a:r>
              <a:rPr lang="en-US" sz="1200" b="1" dirty="0">
                <a:solidFill>
                  <a:srgbClr val="1343B0"/>
                </a:solidFill>
                <a:latin typeface="Calibri" pitchFamily="34" charset="0"/>
                <a:ea typeface="Calibri" pitchFamily="34" charset="-122"/>
                <a:cs typeface="Calibri" pitchFamily="34" charset="-120"/>
              </a:rPr>
              <a:t>Para 1</a:t>
            </a:r>
            <a:endParaRPr lang="en-US" sz="1200" dirty="0"/>
          </a:p>
        </p:txBody>
      </p:sp>
      <p:sp>
        <p:nvSpPr>
          <p:cNvPr id="7" name="Text 5"/>
          <p:cNvSpPr/>
          <p:nvPr/>
        </p:nvSpPr>
        <p:spPr>
          <a:xfrm>
            <a:off x="566928" y="1901952"/>
            <a:ext cx="1773936" cy="1097280"/>
          </a:xfrm>
          <a:prstGeom prst="rect">
            <a:avLst/>
          </a:prstGeom>
          <a:noFill/>
          <a:ln/>
        </p:spPr>
        <p:txBody>
          <a:bodyPr wrap="square" rtlCol="0" anchor="ctr"/>
          <a:lstStyle/>
          <a:p>
            <a:pPr algn="ctr" indent="0" marL="0">
              <a:buNone/>
            </a:pPr>
            <a:r>
              <a:rPr lang="en-US" sz="1100" b="1" dirty="0">
                <a:solidFill>
                  <a:srgbClr val="0E1A2B"/>
                </a:solidFill>
                <a:latin typeface="Calibri" pitchFamily="34" charset="0"/>
                <a:ea typeface="Calibri" pitchFamily="34" charset="-122"/>
                <a:cs typeface="Calibri" pitchFamily="34" charset="-120"/>
              </a:rPr>
              <a:t>Acknowledge: engineers have a genuine, valuable toolkit</a:t>
            </a:r>
            <a:endParaRPr lang="en-US" sz="1100" dirty="0"/>
          </a:p>
        </p:txBody>
      </p:sp>
      <p:sp>
        <p:nvSpPr>
          <p:cNvPr id="8" name="Text 6"/>
          <p:cNvSpPr/>
          <p:nvPr/>
        </p:nvSpPr>
        <p:spPr>
          <a:xfrm>
            <a:off x="566928" y="3035808"/>
            <a:ext cx="1773936" cy="1536192"/>
          </a:xfrm>
          <a:prstGeom prst="rect">
            <a:avLst/>
          </a:prstGeom>
          <a:noFill/>
          <a:ln/>
        </p:spPr>
        <p:txBody>
          <a:bodyPr wrap="square" rtlCol="0" anchor="ctr"/>
          <a:lstStyle/>
          <a:p>
            <a:pPr algn="ctr" indent="0" marL="0">
              <a:buNone/>
            </a:pPr>
            <a:r>
              <a:rPr lang="en-US" sz="1000" i="1" dirty="0">
                <a:solidFill>
                  <a:srgbClr val="253448"/>
                </a:solidFill>
                <a:latin typeface="Calibri" pitchFamily="34" charset="0"/>
                <a:ea typeface="Calibri" pitchFamily="34" charset="-122"/>
                <a:cs typeface="Calibri" pitchFamily="34" charset="-120"/>
              </a:rPr>
              <a:t>Concession first — defuses defensiveness before the challenge arrives</a:t>
            </a:r>
            <a:endParaRPr lang="en-US" sz="1000" dirty="0"/>
          </a:p>
        </p:txBody>
      </p:sp>
      <p:pic>
        <p:nvPicPr>
          <p:cNvPr id="9" name="Image 0" descr="preencoded.png">    </p:cNvPr>
          <p:cNvPicPr>
            <a:picLocks noChangeAspect="1"/>
          </p:cNvPicPr>
          <p:nvPr/>
        </p:nvPicPr>
        <p:blipFill>
          <a:blip r:embed="rId1"/>
          <a:stretch>
            <a:fillRect/>
          </a:stretch>
        </p:blipFill>
        <p:spPr>
          <a:xfrm>
            <a:off x="2450592" y="2962656"/>
            <a:ext cx="155448" cy="155448"/>
          </a:xfrm>
          <a:prstGeom prst="rect">
            <a:avLst/>
          </a:prstGeom>
        </p:spPr>
      </p:pic>
      <p:sp>
        <p:nvSpPr>
          <p:cNvPr id="10" name="Shape 7"/>
          <p:cNvSpPr/>
          <p:nvPr/>
        </p:nvSpPr>
        <p:spPr>
          <a:xfrm>
            <a:off x="2606040" y="1463040"/>
            <a:ext cx="1993392" cy="3246120"/>
          </a:xfrm>
          <a:prstGeom prst="roundRect">
            <a:avLst>
              <a:gd name="adj" fmla="val 3670"/>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1" name="Text 8"/>
          <p:cNvSpPr/>
          <p:nvPr/>
        </p:nvSpPr>
        <p:spPr>
          <a:xfrm>
            <a:off x="2715768" y="1536192"/>
            <a:ext cx="1773936" cy="310896"/>
          </a:xfrm>
          <a:prstGeom prst="rect">
            <a:avLst/>
          </a:prstGeom>
          <a:noFill/>
          <a:ln/>
        </p:spPr>
        <p:txBody>
          <a:bodyPr wrap="square" rtlCol="0" anchor="ctr"/>
          <a:lstStyle/>
          <a:p>
            <a:pPr algn="ctr" indent="0" marL="0">
              <a:buNone/>
            </a:pPr>
            <a:r>
              <a:rPr lang="en-US" sz="1200" b="1" dirty="0">
                <a:solidFill>
                  <a:srgbClr val="7A4E00"/>
                </a:solidFill>
                <a:latin typeface="Calibri" pitchFamily="34" charset="0"/>
                <a:ea typeface="Calibri" pitchFamily="34" charset="-122"/>
                <a:cs typeface="Calibri" pitchFamily="34" charset="-120"/>
              </a:rPr>
              <a:t>Para 2</a:t>
            </a:r>
            <a:endParaRPr lang="en-US" sz="1200" dirty="0"/>
          </a:p>
        </p:txBody>
      </p:sp>
      <p:sp>
        <p:nvSpPr>
          <p:cNvPr id="12" name="Text 9"/>
          <p:cNvSpPr/>
          <p:nvPr/>
        </p:nvSpPr>
        <p:spPr>
          <a:xfrm>
            <a:off x="2715768" y="1901952"/>
            <a:ext cx="1773936" cy="1097280"/>
          </a:xfrm>
          <a:prstGeom prst="rect">
            <a:avLst/>
          </a:prstGeom>
          <a:noFill/>
          <a:ln/>
        </p:spPr>
        <p:txBody>
          <a:bodyPr wrap="square" rtlCol="0" anchor="ctr"/>
          <a:lstStyle/>
          <a:p>
            <a:pPr algn="ctr" indent="0" marL="0">
              <a:buNone/>
            </a:pPr>
            <a:r>
              <a:rPr lang="en-US" sz="1100" b="1" dirty="0">
                <a:solidFill>
                  <a:srgbClr val="0E1A2B"/>
                </a:solidFill>
                <a:latin typeface="Calibri" pitchFamily="34" charset="0"/>
                <a:ea typeface="Calibri" pitchFamily="34" charset="-122"/>
                <a:cs typeface="Calibri" pitchFamily="34" charset="-120"/>
              </a:rPr>
              <a:t>Challenge: what happens when the toolkit has no answer?</a:t>
            </a:r>
            <a:endParaRPr lang="en-US" sz="1100" dirty="0"/>
          </a:p>
        </p:txBody>
      </p:sp>
      <p:sp>
        <p:nvSpPr>
          <p:cNvPr id="13" name="Text 10"/>
          <p:cNvSpPr/>
          <p:nvPr/>
        </p:nvSpPr>
        <p:spPr>
          <a:xfrm>
            <a:off x="2715768" y="3035808"/>
            <a:ext cx="1773936" cy="1536192"/>
          </a:xfrm>
          <a:prstGeom prst="rect">
            <a:avLst/>
          </a:prstGeom>
          <a:noFill/>
          <a:ln/>
        </p:spPr>
        <p:txBody>
          <a:bodyPr wrap="square" rtlCol="0" anchor="ctr"/>
          <a:lstStyle/>
          <a:p>
            <a:pPr algn="ctr" indent="0" marL="0">
              <a:buNone/>
            </a:pPr>
            <a:r>
              <a:rPr lang="en-US" sz="1000" i="1" dirty="0">
                <a:solidFill>
                  <a:srgbClr val="253448"/>
                </a:solidFill>
                <a:latin typeface="Calibri" pitchFamily="34" charset="0"/>
                <a:ea typeface="Calibri" pitchFamily="34" charset="-122"/>
                <a:cs typeface="Calibri" pitchFamily="34" charset="-120"/>
              </a:rPr>
              <a:t>The turn. The problem worth solving isn't always an engineering problem.</a:t>
            </a:r>
            <a:endParaRPr lang="en-US" sz="1000" dirty="0"/>
          </a:p>
        </p:txBody>
      </p:sp>
      <p:pic>
        <p:nvPicPr>
          <p:cNvPr id="14" name="Image 1" descr="preencoded.png">    </p:cNvPr>
          <p:cNvPicPr>
            <a:picLocks noChangeAspect="1"/>
          </p:cNvPicPr>
          <p:nvPr/>
        </p:nvPicPr>
        <p:blipFill>
          <a:blip r:embed="rId2"/>
          <a:stretch>
            <a:fillRect/>
          </a:stretch>
        </p:blipFill>
        <p:spPr>
          <a:xfrm>
            <a:off x="4599432" y="2962656"/>
            <a:ext cx="155448" cy="155448"/>
          </a:xfrm>
          <a:prstGeom prst="rect">
            <a:avLst/>
          </a:prstGeom>
        </p:spPr>
      </p:pic>
      <p:sp>
        <p:nvSpPr>
          <p:cNvPr id="15" name="Shape 11"/>
          <p:cNvSpPr/>
          <p:nvPr/>
        </p:nvSpPr>
        <p:spPr>
          <a:xfrm>
            <a:off x="4754880" y="1463040"/>
            <a:ext cx="1993392" cy="3246120"/>
          </a:xfrm>
          <a:prstGeom prst="roundRect">
            <a:avLst>
              <a:gd name="adj" fmla="val 3670"/>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6" name="Text 12"/>
          <p:cNvSpPr/>
          <p:nvPr/>
        </p:nvSpPr>
        <p:spPr>
          <a:xfrm>
            <a:off x="4864608" y="1536192"/>
            <a:ext cx="1773936" cy="310896"/>
          </a:xfrm>
          <a:prstGeom prst="rect">
            <a:avLst/>
          </a:prstGeom>
          <a:noFill/>
          <a:ln/>
        </p:spPr>
        <p:txBody>
          <a:bodyPr wrap="square" rtlCol="0" anchor="ctr"/>
          <a:lstStyle/>
          <a:p>
            <a:pPr algn="ctr" indent="0" marL="0">
              <a:buNone/>
            </a:pPr>
            <a:r>
              <a:rPr lang="en-US" sz="1200" b="1" dirty="0">
                <a:solidFill>
                  <a:srgbClr val="0E6B8A"/>
                </a:solidFill>
                <a:latin typeface="Calibri" pitchFamily="34" charset="0"/>
                <a:ea typeface="Calibri" pitchFamily="34" charset="-122"/>
                <a:cs typeface="Calibri" pitchFamily="34" charset="-120"/>
              </a:rPr>
              <a:t>Para 3</a:t>
            </a:r>
            <a:endParaRPr lang="en-US" sz="1200" dirty="0"/>
          </a:p>
        </p:txBody>
      </p:sp>
      <p:sp>
        <p:nvSpPr>
          <p:cNvPr id="17" name="Text 13"/>
          <p:cNvSpPr/>
          <p:nvPr/>
        </p:nvSpPr>
        <p:spPr>
          <a:xfrm>
            <a:off x="4864608" y="1901952"/>
            <a:ext cx="1773936" cy="1097280"/>
          </a:xfrm>
          <a:prstGeom prst="rect">
            <a:avLst/>
          </a:prstGeom>
          <a:noFill/>
          <a:ln/>
        </p:spPr>
        <p:txBody>
          <a:bodyPr wrap="square" rtlCol="0" anchor="ctr"/>
          <a:lstStyle/>
          <a:p>
            <a:pPr algn="ctr" indent="0" marL="0">
              <a:buNone/>
            </a:pPr>
            <a:r>
              <a:rPr lang="en-US" sz="1100" b="1" dirty="0">
                <a:solidFill>
                  <a:srgbClr val="0E1A2B"/>
                </a:solidFill>
                <a:latin typeface="Calibri" pitchFamily="34" charset="0"/>
                <a:ea typeface="Calibri" pitchFamily="34" charset="-122"/>
                <a:cs typeface="Calibri" pitchFamily="34" charset="-120"/>
              </a:rPr>
              <a:t>Reframe: the choice isn't engineer vs. citizen — it's identity</a:t>
            </a:r>
            <a:endParaRPr lang="en-US" sz="1100" dirty="0"/>
          </a:p>
        </p:txBody>
      </p:sp>
      <p:sp>
        <p:nvSpPr>
          <p:cNvPr id="18" name="Text 14"/>
          <p:cNvSpPr/>
          <p:nvPr/>
        </p:nvSpPr>
        <p:spPr>
          <a:xfrm>
            <a:off x="4864608" y="3035808"/>
            <a:ext cx="1773936" cy="1536192"/>
          </a:xfrm>
          <a:prstGeom prst="rect">
            <a:avLst/>
          </a:prstGeom>
          <a:noFill/>
          <a:ln/>
        </p:spPr>
        <p:txBody>
          <a:bodyPr wrap="square" rtlCol="0" anchor="ctr"/>
          <a:lstStyle/>
          <a:p>
            <a:pPr algn="ctr" indent="0" marL="0">
              <a:buNone/>
            </a:pPr>
            <a:r>
              <a:rPr lang="en-US" sz="1000" i="1" dirty="0">
                <a:solidFill>
                  <a:srgbClr val="253448"/>
                </a:solidFill>
                <a:latin typeface="Calibri" pitchFamily="34" charset="0"/>
                <a:ea typeface="Calibri" pitchFamily="34" charset="-122"/>
                <a:cs typeface="Calibri" pitchFamily="34" charset="-120"/>
              </a:rPr>
              <a:t>The real argument. Engineers who haven't decided about citizenship have already decided.</a:t>
            </a:r>
            <a:endParaRPr lang="en-US" sz="1000" dirty="0"/>
          </a:p>
        </p:txBody>
      </p:sp>
      <p:pic>
        <p:nvPicPr>
          <p:cNvPr id="19" name="Image 2" descr="preencoded.png">    </p:cNvPr>
          <p:cNvPicPr>
            <a:picLocks noChangeAspect="1"/>
          </p:cNvPicPr>
          <p:nvPr/>
        </p:nvPicPr>
        <p:blipFill>
          <a:blip r:embed="rId3"/>
          <a:stretch>
            <a:fillRect/>
          </a:stretch>
        </p:blipFill>
        <p:spPr>
          <a:xfrm>
            <a:off x="6748272" y="2962656"/>
            <a:ext cx="155448" cy="155448"/>
          </a:xfrm>
          <a:prstGeom prst="rect">
            <a:avLst/>
          </a:prstGeom>
        </p:spPr>
      </p:pic>
      <p:sp>
        <p:nvSpPr>
          <p:cNvPr id="20" name="Shape 15"/>
          <p:cNvSpPr/>
          <p:nvPr/>
        </p:nvSpPr>
        <p:spPr>
          <a:xfrm>
            <a:off x="6903720" y="1463040"/>
            <a:ext cx="1993392" cy="3246120"/>
          </a:xfrm>
          <a:prstGeom prst="roundRect">
            <a:avLst>
              <a:gd name="adj" fmla="val 3670"/>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1" name="Text 16"/>
          <p:cNvSpPr/>
          <p:nvPr/>
        </p:nvSpPr>
        <p:spPr>
          <a:xfrm>
            <a:off x="7013448" y="1536192"/>
            <a:ext cx="1773936" cy="310896"/>
          </a:xfrm>
          <a:prstGeom prst="rect">
            <a:avLst/>
          </a:prstGeom>
          <a:noFill/>
          <a:ln/>
        </p:spPr>
        <p:txBody>
          <a:bodyPr wrap="square" rtlCol="0" anchor="ctr"/>
          <a:lstStyle/>
          <a:p>
            <a:pPr algn="ctr" indent="0" marL="0">
              <a:buNone/>
            </a:pPr>
            <a:r>
              <a:rPr lang="en-US" sz="1200" b="1" dirty="0">
                <a:solidFill>
                  <a:srgbClr val="0D6F66"/>
                </a:solidFill>
                <a:latin typeface="Calibri" pitchFamily="34" charset="0"/>
                <a:ea typeface="Calibri" pitchFamily="34" charset="-122"/>
                <a:cs typeface="Calibri" pitchFamily="34" charset="-120"/>
              </a:rPr>
              <a:t>Para 4</a:t>
            </a:r>
            <a:endParaRPr lang="en-US" sz="1200" dirty="0"/>
          </a:p>
        </p:txBody>
      </p:sp>
      <p:sp>
        <p:nvSpPr>
          <p:cNvPr id="22" name="Text 17"/>
          <p:cNvSpPr/>
          <p:nvPr/>
        </p:nvSpPr>
        <p:spPr>
          <a:xfrm>
            <a:off x="7013448" y="1901952"/>
            <a:ext cx="1773936" cy="1097280"/>
          </a:xfrm>
          <a:prstGeom prst="rect">
            <a:avLst/>
          </a:prstGeom>
          <a:noFill/>
          <a:ln/>
        </p:spPr>
        <p:txBody>
          <a:bodyPr wrap="square" rtlCol="0" anchor="ctr"/>
          <a:lstStyle/>
          <a:p>
            <a:pPr algn="ctr" indent="0" marL="0">
              <a:buNone/>
            </a:pPr>
            <a:r>
              <a:rPr lang="en-US" sz="1100" b="1" dirty="0">
                <a:solidFill>
                  <a:srgbClr val="0E1A2B"/>
                </a:solidFill>
                <a:latin typeface="Calibri" pitchFamily="34" charset="0"/>
                <a:ea typeface="Calibri" pitchFamily="34" charset="-122"/>
                <a:cs typeface="Calibri" pitchFamily="34" charset="-120"/>
              </a:rPr>
              <a:t>Urgency: the decision is happening now whether intended or not</a:t>
            </a:r>
            <a:endParaRPr lang="en-US" sz="1100" dirty="0"/>
          </a:p>
        </p:txBody>
      </p:sp>
      <p:sp>
        <p:nvSpPr>
          <p:cNvPr id="23" name="Text 18"/>
          <p:cNvSpPr/>
          <p:nvPr/>
        </p:nvSpPr>
        <p:spPr>
          <a:xfrm>
            <a:off x="7013448" y="3035808"/>
            <a:ext cx="1773936" cy="1536192"/>
          </a:xfrm>
          <a:prstGeom prst="rect">
            <a:avLst/>
          </a:prstGeom>
          <a:noFill/>
          <a:ln/>
        </p:spPr>
        <p:txBody>
          <a:bodyPr wrap="square" rtlCol="0" anchor="ctr"/>
          <a:lstStyle/>
          <a:p>
            <a:pPr algn="ctr" indent="0" marL="0">
              <a:buNone/>
            </a:pPr>
            <a:r>
              <a:rPr lang="en-US" sz="1000" i="1" dirty="0">
                <a:solidFill>
                  <a:srgbClr val="253448"/>
                </a:solidFill>
                <a:latin typeface="Calibri" pitchFamily="34" charset="0"/>
                <a:ea typeface="Calibri" pitchFamily="34" charset="-122"/>
                <a:cs typeface="Calibri" pitchFamily="34" charset="-120"/>
              </a:rPr>
              <a:t>Closes the escape route. Inaction is itself a choice.</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Step 3: Diction Analysis — Apply the Counterfactual</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300" dirty="0">
                <a:solidFill>
                  <a:srgbClr val="253448"/>
                </a:solidFill>
                <a:latin typeface="Calibri" pitchFamily="34" charset="0"/>
                <a:ea typeface="Calibri" pitchFamily="34" charset="-122"/>
                <a:cs typeface="Calibri" pitchFamily="34" charset="-120"/>
              </a:rPr>
              <a:t>Three word choices from the passage, each analyzed with the counterfactual question:</a:t>
            </a:r>
            <a:endParaRPr lang="en-US" sz="1300" dirty="0"/>
          </a:p>
        </p:txBody>
      </p:sp>
      <p:sp>
        <p:nvSpPr>
          <p:cNvPr id="5" name="Shape 3"/>
          <p:cNvSpPr/>
          <p:nvPr/>
        </p:nvSpPr>
        <p:spPr>
          <a:xfrm>
            <a:off x="457200" y="1463040"/>
            <a:ext cx="8229600" cy="1078992"/>
          </a:xfrm>
          <a:prstGeom prst="roundRect">
            <a:avLst>
              <a:gd name="adj" fmla="val 6780"/>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536192"/>
            <a:ext cx="1828800" cy="310896"/>
          </a:xfrm>
          <a:prstGeom prst="rect">
            <a:avLst/>
          </a:prstGeom>
          <a:noFill/>
          <a:ln/>
        </p:spPr>
        <p:txBody>
          <a:bodyPr wrap="square" rtlCol="0" anchor="ctr"/>
          <a:lstStyle/>
          <a:p>
            <a:pPr indent="0" marL="0">
              <a:buNone/>
            </a:pPr>
            <a:r>
              <a:rPr lang="en-US" sz="1300" b="1" dirty="0">
                <a:solidFill>
                  <a:srgbClr val="0E1A2B"/>
                </a:solidFill>
                <a:latin typeface="Cambria" pitchFamily="34" charset="0"/>
                <a:ea typeface="Cambria" pitchFamily="34" charset="-122"/>
                <a:cs typeface="Cambria" pitchFamily="34" charset="-120"/>
              </a:rPr>
              <a:t>"toolkit"</a:t>
            </a:r>
            <a:endParaRPr lang="en-US" sz="1300" dirty="0"/>
          </a:p>
        </p:txBody>
      </p:sp>
      <p:sp>
        <p:nvSpPr>
          <p:cNvPr id="7" name="Text 5"/>
          <p:cNvSpPr/>
          <p:nvPr/>
        </p:nvSpPr>
        <p:spPr>
          <a:xfrm>
            <a:off x="2487168" y="1536192"/>
            <a:ext cx="6016752" cy="310896"/>
          </a:xfrm>
          <a:prstGeom prst="rect">
            <a:avLst/>
          </a:prstGeom>
          <a:noFill/>
          <a:ln/>
        </p:spPr>
        <p:txBody>
          <a:bodyPr wrap="square" rtlCol="0" anchor="ctr"/>
          <a:lstStyle/>
          <a:p>
            <a:pPr indent="0" marL="0">
              <a:buNone/>
            </a:pPr>
            <a:r>
              <a:rPr lang="en-US" sz="1050" i="1" dirty="0">
                <a:solidFill>
                  <a:srgbClr val="253448"/>
                </a:solidFill>
                <a:latin typeface="Calibri" pitchFamily="34" charset="0"/>
                <a:ea typeface="Calibri" pitchFamily="34" charset="-122"/>
                <a:cs typeface="Calibri" pitchFamily="34" charset="-120"/>
              </a:rPr>
              <a:t>Used in paragraph 1, then pointedly NOT used in paragraphs 2-4 when discussing engineering's limits.</a:t>
            </a:r>
            <a:endParaRPr lang="en-US" sz="1050" dirty="0"/>
          </a:p>
        </p:txBody>
      </p:sp>
      <p:sp>
        <p:nvSpPr>
          <p:cNvPr id="8" name="Text 6"/>
          <p:cNvSpPr/>
          <p:nvPr/>
        </p:nvSpPr>
        <p:spPr>
          <a:xfrm>
            <a:off x="621792" y="1865376"/>
            <a:ext cx="7882128" cy="603504"/>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Counterfactual: If the speaker had used 'training,' 'expertise,' or 'skills' — the tactile, physical metaphor disappears. A toolkit can be genuinely excellent AND limited to its domain. The metaphor concedes the quality of engineering education while defining its scope.</a:t>
            </a:r>
            <a:endParaRPr lang="en-US" sz="1050" dirty="0"/>
          </a:p>
        </p:txBody>
      </p:sp>
      <p:sp>
        <p:nvSpPr>
          <p:cNvPr id="9" name="Shape 7"/>
          <p:cNvSpPr/>
          <p:nvPr/>
        </p:nvSpPr>
        <p:spPr>
          <a:xfrm>
            <a:off x="457200" y="2633472"/>
            <a:ext cx="8229600" cy="1078992"/>
          </a:xfrm>
          <a:prstGeom prst="roundRect">
            <a:avLst>
              <a:gd name="adj" fmla="val 6780"/>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621792" y="2706624"/>
            <a:ext cx="1828800" cy="310896"/>
          </a:xfrm>
          <a:prstGeom prst="rect">
            <a:avLst/>
          </a:prstGeom>
          <a:noFill/>
          <a:ln/>
        </p:spPr>
        <p:txBody>
          <a:bodyPr wrap="square" rtlCol="0" anchor="ctr"/>
          <a:lstStyle/>
          <a:p>
            <a:pPr indent="0" marL="0">
              <a:buNone/>
            </a:pPr>
            <a:r>
              <a:rPr lang="en-US" sz="1300" b="1" dirty="0">
                <a:solidFill>
                  <a:srgbClr val="0E1A2B"/>
                </a:solidFill>
                <a:latin typeface="Cambria" pitchFamily="34" charset="0"/>
                <a:ea typeface="Cambria" pitchFamily="34" charset="-122"/>
                <a:cs typeface="Cambria" pitchFamily="34" charset="-120"/>
              </a:rPr>
              <a:t>"postpone"</a:t>
            </a:r>
            <a:endParaRPr lang="en-US" sz="1300" dirty="0"/>
          </a:p>
        </p:txBody>
      </p:sp>
      <p:sp>
        <p:nvSpPr>
          <p:cNvPr id="11" name="Text 9"/>
          <p:cNvSpPr/>
          <p:nvPr/>
        </p:nvSpPr>
        <p:spPr>
          <a:xfrm>
            <a:off x="2487168" y="2706624"/>
            <a:ext cx="6016752" cy="310896"/>
          </a:xfrm>
          <a:prstGeom prst="rect">
            <a:avLst/>
          </a:prstGeom>
          <a:noFill/>
          <a:ln/>
        </p:spPr>
        <p:txBody>
          <a:bodyPr wrap="square" rtlCol="0" anchor="ctr"/>
          <a:lstStyle/>
          <a:p>
            <a:pPr indent="0" marL="0">
              <a:buNone/>
            </a:pPr>
            <a:r>
              <a:rPr lang="en-US" sz="1050" i="1" dirty="0">
                <a:solidFill>
                  <a:srgbClr val="253448"/>
                </a:solidFill>
                <a:latin typeface="Calibri" pitchFamily="34" charset="0"/>
                <a:ea typeface="Calibri" pitchFamily="34" charset="-122"/>
                <a:cs typeface="Calibri" pitchFamily="34" charset="-120"/>
              </a:rPr>
              <a:t>'You cannot postpone that decision.' — The word implies the decision has a natural deadline, not a moral one.</a:t>
            </a:r>
            <a:endParaRPr lang="en-US" sz="1050" dirty="0"/>
          </a:p>
        </p:txBody>
      </p:sp>
      <p:sp>
        <p:nvSpPr>
          <p:cNvPr id="12" name="Text 10"/>
          <p:cNvSpPr/>
          <p:nvPr/>
        </p:nvSpPr>
        <p:spPr>
          <a:xfrm>
            <a:off x="621792" y="3035808"/>
            <a:ext cx="7882128" cy="603504"/>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Counterfactual: If the speaker had said 'avoid' or 'ignore,' the engineers could feel accused. 'Postpone' frames them as people managing their time, not failing morally — which is a much less threatening framing for a resistant audience.</a:t>
            </a:r>
            <a:endParaRPr lang="en-US" sz="1050" dirty="0"/>
          </a:p>
        </p:txBody>
      </p:sp>
      <p:sp>
        <p:nvSpPr>
          <p:cNvPr id="13" name="Shape 11"/>
          <p:cNvSpPr/>
          <p:nvPr/>
        </p:nvSpPr>
        <p:spPr>
          <a:xfrm>
            <a:off x="457200" y="3803904"/>
            <a:ext cx="8229600" cy="1078992"/>
          </a:xfrm>
          <a:prstGeom prst="roundRect">
            <a:avLst>
              <a:gd name="adj" fmla="val 6780"/>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4" name="Text 12"/>
          <p:cNvSpPr/>
          <p:nvPr/>
        </p:nvSpPr>
        <p:spPr>
          <a:xfrm>
            <a:off x="621792" y="3877056"/>
            <a:ext cx="1828800" cy="310896"/>
          </a:xfrm>
          <a:prstGeom prst="rect">
            <a:avLst/>
          </a:prstGeom>
          <a:noFill/>
          <a:ln/>
        </p:spPr>
        <p:txBody>
          <a:bodyPr wrap="square" rtlCol="0" anchor="ctr"/>
          <a:lstStyle/>
          <a:p>
            <a:pPr indent="0" marL="0">
              <a:buNone/>
            </a:pPr>
            <a:r>
              <a:rPr lang="en-US" sz="1300" b="1" dirty="0">
                <a:solidFill>
                  <a:srgbClr val="0E1A2B"/>
                </a:solidFill>
                <a:latin typeface="Cambria" pitchFamily="34" charset="0"/>
                <a:ea typeface="Cambria" pitchFamily="34" charset="-122"/>
                <a:cs typeface="Cambria" pitchFamily="34" charset="-120"/>
              </a:rPr>
              <a:t>"engineers who have not yet decided"</a:t>
            </a:r>
            <a:endParaRPr lang="en-US" sz="1300" dirty="0"/>
          </a:p>
        </p:txBody>
      </p:sp>
      <p:sp>
        <p:nvSpPr>
          <p:cNvPr id="15" name="Text 13"/>
          <p:cNvSpPr/>
          <p:nvPr/>
        </p:nvSpPr>
        <p:spPr>
          <a:xfrm>
            <a:off x="2487168" y="3877056"/>
            <a:ext cx="6016752" cy="310896"/>
          </a:xfrm>
          <a:prstGeom prst="rect">
            <a:avLst/>
          </a:prstGeom>
          <a:noFill/>
          <a:ln/>
        </p:spPr>
        <p:txBody>
          <a:bodyPr wrap="square" rtlCol="0" anchor="ctr"/>
          <a:lstStyle/>
          <a:p>
            <a:pPr indent="0" marL="0">
              <a:buNone/>
            </a:pPr>
            <a:r>
              <a:rPr lang="en-US" sz="1050" i="1" dirty="0">
                <a:solidFill>
                  <a:srgbClr val="253448"/>
                </a:solidFill>
                <a:latin typeface="Calibri" pitchFamily="34" charset="0"/>
                <a:ea typeface="Calibri" pitchFamily="34" charset="-122"/>
                <a:cs typeface="Calibri" pitchFamily="34" charset="-120"/>
              </a:rPr>
              <a:t>Not 'engineers who are not good citizens' — 'who have not yet decided.'</a:t>
            </a:r>
            <a:endParaRPr lang="en-US" sz="1050" dirty="0"/>
          </a:p>
        </p:txBody>
      </p:sp>
      <p:sp>
        <p:nvSpPr>
          <p:cNvPr id="16" name="Text 14"/>
          <p:cNvSpPr/>
          <p:nvPr/>
        </p:nvSpPr>
        <p:spPr>
          <a:xfrm>
            <a:off x="621792" y="4206240"/>
            <a:ext cx="7882128" cy="603504"/>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Counterfactual: If the speaker had said 'engineers who are not yet good citizens,' it positions the audience as deficient. 'Who have not yet decided' positions them as people with agency who simply haven't exercised it — a much more persuadable frame.</a:t>
            </a:r>
            <a:endParaRPr lang="en-US" sz="10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Step 4: From Observations to Thesis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A thesis is not a list of observations. It is the single claim that explains why all the most important observations are the way they are.</a:t>
            </a:r>
            <a:endParaRPr lang="en-US" sz="1350" dirty="0"/>
          </a:p>
        </p:txBody>
      </p:sp>
      <p:sp>
        <p:nvSpPr>
          <p:cNvPr id="5" name="Shape 3"/>
          <p:cNvSpPr/>
          <p:nvPr/>
        </p:nvSpPr>
        <p:spPr>
          <a:xfrm>
            <a:off x="457200" y="1536192"/>
            <a:ext cx="8229600" cy="1005840"/>
          </a:xfrm>
          <a:prstGeom prst="roundRect">
            <a:avLst>
              <a:gd name="adj" fmla="val 7273"/>
            </a:avLst>
          </a:prstGeom>
          <a:solidFill>
            <a:srgbClr val="F4F6FB"/>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609344"/>
            <a:ext cx="1645920" cy="310896"/>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Observation</a:t>
            </a:r>
            <a:endParaRPr lang="en-US" sz="1150" dirty="0"/>
          </a:p>
        </p:txBody>
      </p:sp>
      <p:sp>
        <p:nvSpPr>
          <p:cNvPr id="7" name="Text 5"/>
          <p:cNvSpPr/>
          <p:nvPr/>
        </p:nvSpPr>
        <p:spPr>
          <a:xfrm>
            <a:off x="621792" y="1920240"/>
            <a:ext cx="7882128" cy="566928"/>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The speaker uses 'toolkit' metaphor, 'postpone' framing, and 'have not yet decided' phrasing.</a:t>
            </a:r>
            <a:endParaRPr lang="en-US" sz="1100" dirty="0"/>
          </a:p>
        </p:txBody>
      </p:sp>
      <p:sp>
        <p:nvSpPr>
          <p:cNvPr id="8" name="Shape 6"/>
          <p:cNvSpPr/>
          <p:nvPr/>
        </p:nvSpPr>
        <p:spPr>
          <a:xfrm>
            <a:off x="457200" y="2633472"/>
            <a:ext cx="8229600" cy="1005840"/>
          </a:xfrm>
          <a:prstGeom prst="roundRect">
            <a:avLst>
              <a:gd name="adj" fmla="val 7273"/>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21792" y="2706624"/>
            <a:ext cx="1645920" cy="310896"/>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Pattern question</a:t>
            </a:r>
            <a:endParaRPr lang="en-US" sz="1150" dirty="0"/>
          </a:p>
        </p:txBody>
      </p:sp>
      <p:sp>
        <p:nvSpPr>
          <p:cNvPr id="10" name="Text 8"/>
          <p:cNvSpPr/>
          <p:nvPr/>
        </p:nvSpPr>
        <p:spPr>
          <a:xfrm>
            <a:off x="621792" y="3017520"/>
            <a:ext cx="7882128" cy="566928"/>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What do these three choices have in common? → Each one reframes the audience's professional identity without attacking it. Each preserves the audience's sense of competence while opening a gap their identity currently doesn't address.</a:t>
            </a:r>
            <a:endParaRPr lang="en-US" sz="1100" dirty="0"/>
          </a:p>
        </p:txBody>
      </p:sp>
      <p:sp>
        <p:nvSpPr>
          <p:cNvPr id="11" name="Shape 9"/>
          <p:cNvSpPr/>
          <p:nvPr/>
        </p:nvSpPr>
        <p:spPr>
          <a:xfrm>
            <a:off x="457200" y="3730752"/>
            <a:ext cx="8229600" cy="1005840"/>
          </a:xfrm>
          <a:prstGeom prst="roundRect">
            <a:avLst>
              <a:gd name="adj" fmla="val 7273"/>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21792" y="3803904"/>
            <a:ext cx="1645920" cy="310896"/>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Thesis</a:t>
            </a:r>
            <a:endParaRPr lang="en-US" sz="1150" dirty="0"/>
          </a:p>
        </p:txBody>
      </p:sp>
      <p:sp>
        <p:nvSpPr>
          <p:cNvPr id="13" name="Text 11"/>
          <p:cNvSpPr/>
          <p:nvPr/>
        </p:nvSpPr>
        <p:spPr>
          <a:xfrm>
            <a:off x="621792" y="4114800"/>
            <a:ext cx="7882128" cy="566928"/>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By consistently framing engineers as people with excellent capabilities facing an unanswered question rather than people with moral deficiencies, the speaker constructs an argument that persuades through identity expansion rather than moral accusation — a rhetorical strategy calibrated precisely to an audience that defines itself through technical precision rather than civic responsibility.</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How to Use This Kit</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57200"/>
          </a:xfrm>
          <a:prstGeom prst="rect">
            <a:avLst/>
          </a:prstGeom>
          <a:noFill/>
          <a:ln/>
        </p:spPr>
        <p:txBody>
          <a:bodyPr wrap="square" rtlCol="0" anchor="ctr"/>
          <a:lstStyle/>
          <a:p>
            <a:pPr indent="0" marL="0">
              <a:buNone/>
            </a:pPr>
            <a:r>
              <a:rPr lang="en-US" sz="1400" i="1" dirty="0">
                <a:solidFill>
                  <a:srgbClr val="5A6E87"/>
                </a:solidFill>
                <a:latin typeface="Calibri" pitchFamily="34" charset="0"/>
                <a:ea typeface="Calibri" pitchFamily="34" charset="-122"/>
                <a:cs typeface="Calibri" pitchFamily="34" charset="-120"/>
              </a:rPr>
              <a:t>This presentation is a framework, not a script. Use what fits your class today.</a:t>
            </a:r>
            <a:endParaRPr lang="en-US" sz="1400" dirty="0"/>
          </a:p>
        </p:txBody>
      </p:sp>
      <p:sp>
        <p:nvSpPr>
          <p:cNvPr id="5" name="Shape 3"/>
          <p:cNvSpPr/>
          <p:nvPr/>
        </p:nvSpPr>
        <p:spPr>
          <a:xfrm>
            <a:off x="457200" y="1508760"/>
            <a:ext cx="2743200" cy="1417320"/>
          </a:xfrm>
          <a:prstGeom prst="roundRect">
            <a:avLst>
              <a:gd name="adj" fmla="val 5161"/>
            </a:avLst>
          </a:prstGeom>
          <a:solidFill>
            <a:srgbClr val="EEF3FF"/>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6" name="Image 0" descr="preencoded.png">    </p:cNvPr>
          <p:cNvPicPr>
            <a:picLocks noChangeAspect="1"/>
          </p:cNvPicPr>
          <p:nvPr/>
        </p:nvPicPr>
        <p:blipFill>
          <a:blip r:embed="rId1"/>
          <a:stretch>
            <a:fillRect/>
          </a:stretch>
        </p:blipFill>
        <p:spPr>
          <a:xfrm>
            <a:off x="585216" y="1636776"/>
            <a:ext cx="310896" cy="310896"/>
          </a:xfrm>
          <a:prstGeom prst="rect">
            <a:avLst/>
          </a:prstGeom>
        </p:spPr>
      </p:pic>
      <p:sp>
        <p:nvSpPr>
          <p:cNvPr id="7" name="Text 4"/>
          <p:cNvSpPr/>
          <p:nvPr/>
        </p:nvSpPr>
        <p:spPr>
          <a:xfrm>
            <a:off x="969264" y="1636776"/>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1–29</a:t>
            </a:r>
            <a:endParaRPr lang="en-US" sz="1200" dirty="0"/>
          </a:p>
        </p:txBody>
      </p:sp>
      <p:sp>
        <p:nvSpPr>
          <p:cNvPr id="8" name="Text 5"/>
          <p:cNvSpPr/>
          <p:nvPr/>
        </p:nvSpPr>
        <p:spPr>
          <a:xfrm>
            <a:off x="585216" y="2020824"/>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Core instructional content. Pick the sections relevant to your students today — you don't need all 29.</a:t>
            </a:r>
            <a:endParaRPr lang="en-US" sz="1050" dirty="0"/>
          </a:p>
        </p:txBody>
      </p:sp>
      <p:sp>
        <p:nvSpPr>
          <p:cNvPr id="9" name="Shape 6"/>
          <p:cNvSpPr/>
          <p:nvPr/>
        </p:nvSpPr>
        <p:spPr>
          <a:xfrm>
            <a:off x="3337560" y="1508760"/>
            <a:ext cx="2743200" cy="1417320"/>
          </a:xfrm>
          <a:prstGeom prst="roundRect">
            <a:avLst>
              <a:gd name="adj" fmla="val 5161"/>
            </a:avLst>
          </a:prstGeom>
          <a:solidFill>
            <a:srgbClr val="FDF3E3"/>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10" name="Image 1" descr="preencoded.png">    </p:cNvPr>
          <p:cNvPicPr>
            <a:picLocks noChangeAspect="1"/>
          </p:cNvPicPr>
          <p:nvPr/>
        </p:nvPicPr>
        <p:blipFill>
          <a:blip r:embed="rId2"/>
          <a:stretch>
            <a:fillRect/>
          </a:stretch>
        </p:blipFill>
        <p:spPr>
          <a:xfrm>
            <a:off x="3465576" y="1636776"/>
            <a:ext cx="310896" cy="310896"/>
          </a:xfrm>
          <a:prstGeom prst="rect">
            <a:avLst/>
          </a:prstGeom>
        </p:spPr>
      </p:pic>
      <p:sp>
        <p:nvSpPr>
          <p:cNvPr id="11" name="Text 7"/>
          <p:cNvSpPr/>
          <p:nvPr/>
        </p:nvSpPr>
        <p:spPr>
          <a:xfrm>
            <a:off x="3849624" y="1636776"/>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30–32</a:t>
            </a:r>
            <a:endParaRPr lang="en-US" sz="1200" dirty="0"/>
          </a:p>
        </p:txBody>
      </p:sp>
      <p:sp>
        <p:nvSpPr>
          <p:cNvPr id="12" name="Text 8"/>
          <p:cNvSpPr/>
          <p:nvPr/>
        </p:nvSpPr>
        <p:spPr>
          <a:xfrm>
            <a:off x="3465576" y="2020824"/>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Bell Ringer — 5 minutes. Project the passage, students write, brief share.</a:t>
            </a:r>
            <a:endParaRPr lang="en-US" sz="1050" dirty="0"/>
          </a:p>
        </p:txBody>
      </p:sp>
      <p:sp>
        <p:nvSpPr>
          <p:cNvPr id="13" name="Shape 9"/>
          <p:cNvSpPr/>
          <p:nvPr/>
        </p:nvSpPr>
        <p:spPr>
          <a:xfrm>
            <a:off x="6217920" y="1508760"/>
            <a:ext cx="2743200" cy="1417320"/>
          </a:xfrm>
          <a:prstGeom prst="roundRect">
            <a:avLst>
              <a:gd name="adj" fmla="val 5161"/>
            </a:avLst>
          </a:prstGeom>
          <a:solidFill>
            <a:srgbClr val="E6F5F3"/>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14" name="Image 2" descr="preencoded.png">    </p:cNvPr>
          <p:cNvPicPr>
            <a:picLocks noChangeAspect="1"/>
          </p:cNvPicPr>
          <p:nvPr/>
        </p:nvPicPr>
        <p:blipFill>
          <a:blip r:embed="rId3"/>
          <a:stretch>
            <a:fillRect/>
          </a:stretch>
        </p:blipFill>
        <p:spPr>
          <a:xfrm>
            <a:off x="6345936" y="1636776"/>
            <a:ext cx="310896" cy="310896"/>
          </a:xfrm>
          <a:prstGeom prst="rect">
            <a:avLst/>
          </a:prstGeom>
        </p:spPr>
      </p:pic>
      <p:sp>
        <p:nvSpPr>
          <p:cNvPr id="15" name="Text 10"/>
          <p:cNvSpPr/>
          <p:nvPr/>
        </p:nvSpPr>
        <p:spPr>
          <a:xfrm>
            <a:off x="6729984" y="1636776"/>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33–35</a:t>
            </a:r>
            <a:endParaRPr lang="en-US" sz="1200" dirty="0"/>
          </a:p>
        </p:txBody>
      </p:sp>
      <p:sp>
        <p:nvSpPr>
          <p:cNvPr id="16" name="Text 11"/>
          <p:cNvSpPr/>
          <p:nvPr/>
        </p:nvSpPr>
        <p:spPr>
          <a:xfrm>
            <a:off x="6345936" y="2020824"/>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Exit Ticket — 4 minutes before the bell. Written individually, collected.</a:t>
            </a:r>
            <a:endParaRPr lang="en-US" sz="1050" dirty="0"/>
          </a:p>
        </p:txBody>
      </p:sp>
      <p:sp>
        <p:nvSpPr>
          <p:cNvPr id="17" name="Shape 12"/>
          <p:cNvSpPr/>
          <p:nvPr/>
        </p:nvSpPr>
        <p:spPr>
          <a:xfrm>
            <a:off x="457200" y="3081528"/>
            <a:ext cx="2743200" cy="1417320"/>
          </a:xfrm>
          <a:prstGeom prst="roundRect">
            <a:avLst>
              <a:gd name="adj" fmla="val 5161"/>
            </a:avLst>
          </a:prstGeom>
          <a:solidFill>
            <a:srgbClr val="E8F5FA"/>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18" name="Image 3" descr="preencoded.png">    </p:cNvPr>
          <p:cNvPicPr>
            <a:picLocks noChangeAspect="1"/>
          </p:cNvPicPr>
          <p:nvPr/>
        </p:nvPicPr>
        <p:blipFill>
          <a:blip r:embed="rId4"/>
          <a:stretch>
            <a:fillRect/>
          </a:stretch>
        </p:blipFill>
        <p:spPr>
          <a:xfrm>
            <a:off x="585216" y="3209544"/>
            <a:ext cx="310896" cy="310896"/>
          </a:xfrm>
          <a:prstGeom prst="rect">
            <a:avLst/>
          </a:prstGeom>
        </p:spPr>
      </p:pic>
      <p:sp>
        <p:nvSpPr>
          <p:cNvPr id="19" name="Text 13"/>
          <p:cNvSpPr/>
          <p:nvPr/>
        </p:nvSpPr>
        <p:spPr>
          <a:xfrm>
            <a:off x="969264" y="3209544"/>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36–39</a:t>
            </a:r>
            <a:endParaRPr lang="en-US" sz="1200" dirty="0"/>
          </a:p>
        </p:txBody>
      </p:sp>
      <p:sp>
        <p:nvSpPr>
          <p:cNvPr id="20" name="Text 14"/>
          <p:cNvSpPr/>
          <p:nvPr/>
        </p:nvSpPr>
        <p:spPr>
          <a:xfrm>
            <a:off x="585216" y="3593592"/>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AP-Style Multiple Choice — 8 passage-based questions, student handout or projected.</a:t>
            </a:r>
            <a:endParaRPr lang="en-US" sz="1050" dirty="0"/>
          </a:p>
        </p:txBody>
      </p:sp>
      <p:sp>
        <p:nvSpPr>
          <p:cNvPr id="21" name="Shape 15"/>
          <p:cNvSpPr/>
          <p:nvPr/>
        </p:nvSpPr>
        <p:spPr>
          <a:xfrm>
            <a:off x="3337560" y="3081528"/>
            <a:ext cx="2743200" cy="1417320"/>
          </a:xfrm>
          <a:prstGeom prst="roundRect">
            <a:avLst>
              <a:gd name="adj" fmla="val 5161"/>
            </a:avLst>
          </a:prstGeom>
          <a:solidFill>
            <a:srgbClr val="EEF3FF"/>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22" name="Image 4" descr="preencoded.png">    </p:cNvPr>
          <p:cNvPicPr>
            <a:picLocks noChangeAspect="1"/>
          </p:cNvPicPr>
          <p:nvPr/>
        </p:nvPicPr>
        <p:blipFill>
          <a:blip r:embed="rId5"/>
          <a:stretch>
            <a:fillRect/>
          </a:stretch>
        </p:blipFill>
        <p:spPr>
          <a:xfrm>
            <a:off x="3465576" y="3209544"/>
            <a:ext cx="310896" cy="310896"/>
          </a:xfrm>
          <a:prstGeom prst="rect">
            <a:avLst/>
          </a:prstGeom>
        </p:spPr>
      </p:pic>
      <p:sp>
        <p:nvSpPr>
          <p:cNvPr id="23" name="Text 16"/>
          <p:cNvSpPr/>
          <p:nvPr/>
        </p:nvSpPr>
        <p:spPr>
          <a:xfrm>
            <a:off x="3849624" y="3209544"/>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40–41</a:t>
            </a:r>
            <a:endParaRPr lang="en-US" sz="1200" dirty="0"/>
          </a:p>
        </p:txBody>
      </p:sp>
      <p:sp>
        <p:nvSpPr>
          <p:cNvPr id="24" name="Text 17"/>
          <p:cNvSpPr/>
          <p:nvPr/>
        </p:nvSpPr>
        <p:spPr>
          <a:xfrm>
            <a:off x="3465576" y="3593592"/>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Timed Writing Prompt — Full FRQ 2. 40-minute timer included.</a:t>
            </a:r>
            <a:endParaRPr lang="en-US" sz="1050" dirty="0"/>
          </a:p>
        </p:txBody>
      </p:sp>
      <p:sp>
        <p:nvSpPr>
          <p:cNvPr id="25" name="Shape 18"/>
          <p:cNvSpPr/>
          <p:nvPr/>
        </p:nvSpPr>
        <p:spPr>
          <a:xfrm>
            <a:off x="6217920" y="3081528"/>
            <a:ext cx="2743200" cy="1417320"/>
          </a:xfrm>
          <a:prstGeom prst="roundRect">
            <a:avLst>
              <a:gd name="adj" fmla="val 5161"/>
            </a:avLst>
          </a:prstGeom>
          <a:solidFill>
            <a:srgbClr val="FDF3E3"/>
          </a:solidFill>
          <a:ln w="10160">
            <a:solidFill>
              <a:srgbClr val="DCE3EF"/>
            </a:solidFill>
            <a:prstDash val="solid"/>
          </a:ln>
          <a:effectLst>
            <a:outerShdw sx="100000" sy="100000" kx="0" ky="0" algn="bl" rotWithShape="0" blurRad="101600" dist="25400" dir="2700000">
              <a:srgbClr val="000000">
                <a:alpha val="10000"/>
              </a:srgbClr>
            </a:outerShdw>
          </a:effectLst>
        </p:spPr>
      </p:sp>
      <p:pic>
        <p:nvPicPr>
          <p:cNvPr id="26" name="Image 5" descr="preencoded.png">    </p:cNvPr>
          <p:cNvPicPr>
            <a:picLocks noChangeAspect="1"/>
          </p:cNvPicPr>
          <p:nvPr/>
        </p:nvPicPr>
        <p:blipFill>
          <a:blip r:embed="rId6"/>
          <a:stretch>
            <a:fillRect/>
          </a:stretch>
        </p:blipFill>
        <p:spPr>
          <a:xfrm>
            <a:off x="6345936" y="3209544"/>
            <a:ext cx="310896" cy="310896"/>
          </a:xfrm>
          <a:prstGeom prst="rect">
            <a:avLst/>
          </a:prstGeom>
        </p:spPr>
      </p:pic>
      <p:sp>
        <p:nvSpPr>
          <p:cNvPr id="27" name="Text 19"/>
          <p:cNvSpPr/>
          <p:nvPr/>
        </p:nvSpPr>
        <p:spPr>
          <a:xfrm>
            <a:off x="6729984" y="3209544"/>
            <a:ext cx="21031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Slides 42–45</a:t>
            </a:r>
            <a:endParaRPr lang="en-US" sz="1200" dirty="0"/>
          </a:p>
        </p:txBody>
      </p:sp>
      <p:sp>
        <p:nvSpPr>
          <p:cNvPr id="28" name="Text 20"/>
          <p:cNvSpPr/>
          <p:nvPr/>
        </p:nvSpPr>
        <p:spPr>
          <a:xfrm>
            <a:off x="6345936" y="3593592"/>
            <a:ext cx="2487168" cy="804672"/>
          </a:xfrm>
          <a:prstGeom prst="rect">
            <a:avLst/>
          </a:prstGeom>
          <a:noFill/>
          <a:ln/>
        </p:spPr>
        <p:txBody>
          <a:bodyPr wrap="square" rtlCol="0" anchor="t"/>
          <a:lstStyle/>
          <a:p>
            <a:pPr indent="0" marL="0">
              <a:buNone/>
            </a:pPr>
            <a:r>
              <a:rPr lang="en-US" sz="1050" dirty="0">
                <a:solidFill>
                  <a:srgbClr val="253448"/>
                </a:solidFill>
                <a:latin typeface="Calibri" pitchFamily="34" charset="0"/>
                <a:ea typeface="Calibri" pitchFamily="34" charset="-122"/>
                <a:cs typeface="Calibri" pitchFamily="34" charset="-120"/>
              </a:rPr>
              <a:t>Rubric + Pacing Guide — Row A/B/C in student-facing language, plus 50/75/90-min plans.</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IV</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Rhetorical Choices</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How to analyze what the text is doing, not just what it contains</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Analysis vs. Identification: The Critical Distinction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These two sentences contain identical information. Only one is analysis.</a:t>
            </a:r>
            <a:endParaRPr lang="en-US" sz="1400" dirty="0"/>
          </a:p>
        </p:txBody>
      </p:sp>
      <p:sp>
        <p:nvSpPr>
          <p:cNvPr id="5" name="Shape 3"/>
          <p:cNvSpPr/>
          <p:nvPr/>
        </p:nvSpPr>
        <p:spPr>
          <a:xfrm>
            <a:off x="457200" y="1463040"/>
            <a:ext cx="8229600" cy="1170432"/>
          </a:xfrm>
          <a:prstGeom prst="roundRect">
            <a:avLst>
              <a:gd name="adj" fmla="val 6250"/>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536192"/>
            <a:ext cx="7863840" cy="310896"/>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IDENTIFICATION (scores a 3):</a:t>
            </a:r>
            <a:endParaRPr lang="en-US" sz="1150" dirty="0"/>
          </a:p>
        </p:txBody>
      </p:sp>
      <p:sp>
        <p:nvSpPr>
          <p:cNvPr id="7" name="Text 5"/>
          <p:cNvSpPr/>
          <p:nvPr/>
        </p:nvSpPr>
        <p:spPr>
          <a:xfrm>
            <a:off x="640080" y="1847088"/>
            <a:ext cx="7863840" cy="658368"/>
          </a:xfrm>
          <a:prstGeom prst="rect">
            <a:avLst/>
          </a:prstGeom>
          <a:noFill/>
          <a:ln/>
        </p:spPr>
        <p:txBody>
          <a:bodyPr wrap="square" rtlCol="0" anchor="ctr"/>
          <a:lstStyle/>
          <a:p>
            <a:pPr indent="0" marL="0">
              <a:buNone/>
            </a:pPr>
            <a:r>
              <a:rPr lang="en-US" sz="1200" i="1" dirty="0">
                <a:solidFill>
                  <a:srgbClr val="253448"/>
                </a:solidFill>
                <a:latin typeface="Calibri" pitchFamily="34" charset="0"/>
                <a:ea typeface="Calibri" pitchFamily="34" charset="-122"/>
                <a:cs typeface="Calibri" pitchFamily="34" charset="-120"/>
              </a:rPr>
              <a:t>"The author uses the repetition of 'we cannot' to emphasize the speaker's message about the urgency of the situation."</a:t>
            </a:r>
            <a:endParaRPr lang="en-US" sz="1200" dirty="0"/>
          </a:p>
        </p:txBody>
      </p:sp>
      <p:sp>
        <p:nvSpPr>
          <p:cNvPr id="8" name="Shape 6"/>
          <p:cNvSpPr/>
          <p:nvPr/>
        </p:nvSpPr>
        <p:spPr>
          <a:xfrm>
            <a:off x="457200" y="2788920"/>
            <a:ext cx="8229600" cy="1508760"/>
          </a:xfrm>
          <a:prstGeom prst="roundRect">
            <a:avLst>
              <a:gd name="adj" fmla="val 4848"/>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40080" y="2862072"/>
            <a:ext cx="7863840" cy="310896"/>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ANALYSIS (scores a 5–6):</a:t>
            </a:r>
            <a:endParaRPr lang="en-US" sz="1150" dirty="0"/>
          </a:p>
        </p:txBody>
      </p:sp>
      <p:sp>
        <p:nvSpPr>
          <p:cNvPr id="10" name="Text 8"/>
          <p:cNvSpPr/>
          <p:nvPr/>
        </p:nvSpPr>
        <p:spPr>
          <a:xfrm>
            <a:off x="640080" y="3172968"/>
            <a:ext cx="7863840" cy="1051560"/>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"The anaphoric repetition of 'we cannot' escalates urgency across the paragraph by narrowing the audience's sense of available alternatives with each iteration — each successive 'we cannot' eliminates another perceived option until the only remaining path is the speaker's proposed action. The structure enacts its own argument: by the final instance, the reader has arrived at the speaker's conclusion through an accumulation of eliminated alternatives rather than through a stated directive."</a:t>
            </a:r>
            <a:endParaRPr lang="en-US" sz="1100" dirty="0"/>
          </a:p>
        </p:txBody>
      </p:sp>
      <p:sp>
        <p:nvSpPr>
          <p:cNvPr id="11" name="Text 9"/>
          <p:cNvSpPr/>
          <p:nvPr/>
        </p:nvSpPr>
        <p:spPr>
          <a:xfrm>
            <a:off x="457200" y="4407408"/>
            <a:ext cx="8229600" cy="365760"/>
          </a:xfrm>
          <a:prstGeom prst="rect">
            <a:avLst/>
          </a:prstGeom>
          <a:noFill/>
          <a:ln/>
        </p:spPr>
        <p:txBody>
          <a:bodyPr wrap="square" rtlCol="0" anchor="ctr"/>
          <a:lstStyle/>
          <a:p>
            <a:pPr indent="0" marL="0">
              <a:buNone/>
            </a:pPr>
            <a:r>
              <a:rPr lang="en-US" sz="1100" i="1" dirty="0">
                <a:solidFill>
                  <a:srgbClr val="5A6E87"/>
                </a:solidFill>
                <a:latin typeface="Calibri" pitchFamily="34" charset="0"/>
                <a:ea typeface="Calibri" pitchFamily="34" charset="-122"/>
                <a:cs typeface="Calibri" pitchFamily="34" charset="-120"/>
              </a:rPr>
              <a:t>The identification sentence says the device 'emphasizes.' The analysis sentence says precisely what it emphasizes, how the mechanism works, and what the effect on the reader's reasoning is.</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Analysis Verbs: What the Text Is Doing</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47472"/>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Replace 'shows' with a verb that names a direction, function, or mechanism:</a:t>
            </a:r>
            <a:endParaRPr lang="en-US" sz="1400" dirty="0"/>
          </a:p>
        </p:txBody>
      </p:sp>
      <p:sp>
        <p:nvSpPr>
          <p:cNvPr id="5" name="Shape 3"/>
          <p:cNvSpPr/>
          <p:nvPr/>
        </p:nvSpPr>
        <p:spPr>
          <a:xfrm>
            <a:off x="457200" y="1417320"/>
            <a:ext cx="2697480" cy="1280160"/>
          </a:xfrm>
          <a:prstGeom prst="roundRect">
            <a:avLst>
              <a:gd name="adj" fmla="val 5714"/>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585216" y="150876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Proving / establishing</a:t>
            </a:r>
            <a:endParaRPr lang="en-US" sz="1150" dirty="0"/>
          </a:p>
        </p:txBody>
      </p:sp>
      <p:sp>
        <p:nvSpPr>
          <p:cNvPr id="7" name="Text 5"/>
          <p:cNvSpPr/>
          <p:nvPr/>
        </p:nvSpPr>
        <p:spPr>
          <a:xfrm>
            <a:off x="585216" y="187452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demonstrates · establishes · reveals · illustrates · confirms</a:t>
            </a:r>
            <a:endParaRPr lang="en-US" sz="1100" dirty="0"/>
          </a:p>
        </p:txBody>
      </p:sp>
      <p:sp>
        <p:nvSpPr>
          <p:cNvPr id="8" name="Shape 6"/>
          <p:cNvSpPr/>
          <p:nvPr/>
        </p:nvSpPr>
        <p:spPr>
          <a:xfrm>
            <a:off x="3291840" y="1417320"/>
            <a:ext cx="2697480" cy="1280160"/>
          </a:xfrm>
          <a:prstGeom prst="roundRect">
            <a:avLst>
              <a:gd name="adj" fmla="val 5714"/>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3419856" y="150876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Intensifying / amplifying</a:t>
            </a:r>
            <a:endParaRPr lang="en-US" sz="1150" dirty="0"/>
          </a:p>
        </p:txBody>
      </p:sp>
      <p:sp>
        <p:nvSpPr>
          <p:cNvPr id="10" name="Text 8"/>
          <p:cNvSpPr/>
          <p:nvPr/>
        </p:nvSpPr>
        <p:spPr>
          <a:xfrm>
            <a:off x="3419856" y="187452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underscores · reinforces · amplifies · escalates · heightens</a:t>
            </a:r>
            <a:endParaRPr lang="en-US" sz="1100" dirty="0"/>
          </a:p>
        </p:txBody>
      </p:sp>
      <p:sp>
        <p:nvSpPr>
          <p:cNvPr id="11" name="Shape 9"/>
          <p:cNvSpPr/>
          <p:nvPr/>
        </p:nvSpPr>
        <p:spPr>
          <a:xfrm>
            <a:off x="6126480" y="1417320"/>
            <a:ext cx="2697480" cy="1280160"/>
          </a:xfrm>
          <a:prstGeom prst="roundRect">
            <a:avLst>
              <a:gd name="adj" fmla="val 5714"/>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254496" y="150876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Complicating / qualifying</a:t>
            </a:r>
            <a:endParaRPr lang="en-US" sz="1150" dirty="0"/>
          </a:p>
        </p:txBody>
      </p:sp>
      <p:sp>
        <p:nvSpPr>
          <p:cNvPr id="13" name="Text 11"/>
          <p:cNvSpPr/>
          <p:nvPr/>
        </p:nvSpPr>
        <p:spPr>
          <a:xfrm>
            <a:off x="6254496" y="187452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complicates · qualifies · nuances · unsettles · destabilizes</a:t>
            </a:r>
            <a:endParaRPr lang="en-US" sz="1100" dirty="0"/>
          </a:p>
        </p:txBody>
      </p:sp>
      <p:sp>
        <p:nvSpPr>
          <p:cNvPr id="14" name="Shape 12"/>
          <p:cNvSpPr/>
          <p:nvPr/>
        </p:nvSpPr>
        <p:spPr>
          <a:xfrm>
            <a:off x="457200" y="2834640"/>
            <a:ext cx="2697480" cy="1280160"/>
          </a:xfrm>
          <a:prstGeom prst="roundRect">
            <a:avLst>
              <a:gd name="adj" fmla="val 5714"/>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5" name="Text 13"/>
          <p:cNvSpPr/>
          <p:nvPr/>
        </p:nvSpPr>
        <p:spPr>
          <a:xfrm>
            <a:off x="585216" y="292608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Contrasting / disrupting</a:t>
            </a:r>
            <a:endParaRPr lang="en-US" sz="1150" dirty="0"/>
          </a:p>
        </p:txBody>
      </p:sp>
      <p:sp>
        <p:nvSpPr>
          <p:cNvPr id="16" name="Text 14"/>
          <p:cNvSpPr/>
          <p:nvPr/>
        </p:nvSpPr>
        <p:spPr>
          <a:xfrm>
            <a:off x="585216" y="329184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juxtaposes · counters · disrupts · sets against · contrasts</a:t>
            </a:r>
            <a:endParaRPr lang="en-US" sz="1100" dirty="0"/>
          </a:p>
        </p:txBody>
      </p:sp>
      <p:sp>
        <p:nvSpPr>
          <p:cNvPr id="17" name="Shape 15"/>
          <p:cNvSpPr/>
          <p:nvPr/>
        </p:nvSpPr>
        <p:spPr>
          <a:xfrm>
            <a:off x="3291840" y="2834640"/>
            <a:ext cx="2697480" cy="1280160"/>
          </a:xfrm>
          <a:prstGeom prst="roundRect">
            <a:avLst>
              <a:gd name="adj" fmla="val 5714"/>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8" name="Text 16"/>
          <p:cNvSpPr/>
          <p:nvPr/>
        </p:nvSpPr>
        <p:spPr>
          <a:xfrm>
            <a:off x="3419856" y="292608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Implying / suggesting</a:t>
            </a:r>
            <a:endParaRPr lang="en-US" sz="1150" dirty="0"/>
          </a:p>
        </p:txBody>
      </p:sp>
      <p:sp>
        <p:nvSpPr>
          <p:cNvPr id="19" name="Text 17"/>
          <p:cNvSpPr/>
          <p:nvPr/>
        </p:nvSpPr>
        <p:spPr>
          <a:xfrm>
            <a:off x="3419856" y="329184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implies · suggests · insinuates · intimates · gestures toward</a:t>
            </a:r>
            <a:endParaRPr lang="en-US" sz="1100" dirty="0"/>
          </a:p>
        </p:txBody>
      </p:sp>
      <p:sp>
        <p:nvSpPr>
          <p:cNvPr id="20" name="Shape 18"/>
          <p:cNvSpPr/>
          <p:nvPr/>
        </p:nvSpPr>
        <p:spPr>
          <a:xfrm>
            <a:off x="6126480" y="2834640"/>
            <a:ext cx="2697480" cy="1280160"/>
          </a:xfrm>
          <a:prstGeom prst="roundRect">
            <a:avLst>
              <a:gd name="adj" fmla="val 5714"/>
            </a:avLst>
          </a:prstGeom>
          <a:solidFill>
            <a:srgbClr val="F4F6FB"/>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1" name="Text 19"/>
          <p:cNvSpPr/>
          <p:nvPr/>
        </p:nvSpPr>
        <p:spPr>
          <a:xfrm>
            <a:off x="6254496" y="2926080"/>
            <a:ext cx="2441448" cy="329184"/>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Framing / positioning</a:t>
            </a:r>
            <a:endParaRPr lang="en-US" sz="1150" dirty="0"/>
          </a:p>
        </p:txBody>
      </p:sp>
      <p:sp>
        <p:nvSpPr>
          <p:cNvPr id="22" name="Text 20"/>
          <p:cNvSpPr/>
          <p:nvPr/>
        </p:nvSpPr>
        <p:spPr>
          <a:xfrm>
            <a:off x="6254496" y="3291840"/>
            <a:ext cx="2441448" cy="694944"/>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frames · positions · casts · constructs · characterizes</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Syntax Analysis: Reading Sentence Structure</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50292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Syntax analysis is not 'the author uses short sentences for emphasis.' It is identifying what specific pattern exists AND what specific departure from that pattern creates the emphasis.</a:t>
            </a:r>
            <a:endParaRPr lang="en-US" sz="1350" dirty="0"/>
          </a:p>
        </p:txBody>
      </p:sp>
      <p:sp>
        <p:nvSpPr>
          <p:cNvPr id="5" name="Text 3"/>
          <p:cNvSpPr/>
          <p:nvPr/>
        </p:nvSpPr>
        <p:spPr>
          <a:xfrm>
            <a:off x="457200" y="1554480"/>
            <a:ext cx="8229600" cy="347472"/>
          </a:xfrm>
          <a:prstGeom prst="rect">
            <a:avLst/>
          </a:prstGeom>
          <a:noFill/>
          <a:ln/>
        </p:spPr>
        <p:txBody>
          <a:bodyPr wrap="square" rtlCol="0" anchor="ctr"/>
          <a:lstStyle/>
          <a:p>
            <a:pPr indent="0" marL="0">
              <a:buNone/>
            </a:pPr>
            <a:r>
              <a:rPr lang="en-US" sz="1300" b="1" dirty="0">
                <a:solidFill>
                  <a:srgbClr val="0E1A2B"/>
                </a:solidFill>
                <a:latin typeface="Calibri" pitchFamily="34" charset="0"/>
                <a:ea typeface="Calibri" pitchFamily="34" charset="-122"/>
                <a:cs typeface="Calibri" pitchFamily="34" charset="-120"/>
              </a:rPr>
              <a:t>The two questions for any syntax observation:</a:t>
            </a:r>
            <a:endParaRPr lang="en-US" sz="1300" dirty="0"/>
          </a:p>
        </p:txBody>
      </p:sp>
      <p:sp>
        <p:nvSpPr>
          <p:cNvPr id="6" name="Shape 4"/>
          <p:cNvSpPr/>
          <p:nvPr/>
        </p:nvSpPr>
        <p:spPr>
          <a:xfrm>
            <a:off x="457200" y="1965960"/>
            <a:ext cx="3977640" cy="2103120"/>
          </a:xfrm>
          <a:prstGeom prst="roundRect">
            <a:avLst>
              <a:gd name="adj" fmla="val 3478"/>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7" name="Text 5"/>
          <p:cNvSpPr/>
          <p:nvPr/>
        </p:nvSpPr>
        <p:spPr>
          <a:xfrm>
            <a:off x="621792" y="2039112"/>
            <a:ext cx="3648456" cy="347472"/>
          </a:xfrm>
          <a:prstGeom prst="rect">
            <a:avLst/>
          </a:prstGeom>
          <a:noFill/>
          <a:ln/>
        </p:spPr>
        <p:txBody>
          <a:bodyPr wrap="square" rtlCol="0" anchor="ctr"/>
          <a:lstStyle/>
          <a:p>
            <a:pPr indent="0" marL="0">
              <a:buNone/>
            </a:pPr>
            <a:r>
              <a:rPr lang="en-US" sz="1200" b="1" dirty="0">
                <a:solidFill>
                  <a:srgbClr val="1343B0"/>
                </a:solidFill>
                <a:latin typeface="Calibri" pitchFamily="34" charset="0"/>
                <a:ea typeface="Calibri" pitchFamily="34" charset="-122"/>
                <a:cs typeface="Calibri" pitchFamily="34" charset="-120"/>
              </a:rPr>
              <a:t>1. What is the established pattern?</a:t>
            </a:r>
            <a:endParaRPr lang="en-US" sz="1200" dirty="0"/>
          </a:p>
        </p:txBody>
      </p:sp>
      <p:sp>
        <p:nvSpPr>
          <p:cNvPr id="8" name="Text 6"/>
          <p:cNvSpPr/>
          <p:nvPr/>
        </p:nvSpPr>
        <p:spPr>
          <a:xfrm>
            <a:off x="621792" y="2423160"/>
            <a:ext cx="3648456" cy="1554480"/>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Read 3-5 sentences together. What is the dominant sentence length? Do sentences tend to be cumulative (main clause first, detail added) or periodic (detail first, main clause last)? Does punctuation flow or interrupt? Establish the norm before you analyze departures from it.</a:t>
            </a:r>
            <a:endParaRPr lang="en-US" sz="1100" dirty="0"/>
          </a:p>
        </p:txBody>
      </p:sp>
      <p:sp>
        <p:nvSpPr>
          <p:cNvPr id="9" name="Shape 7"/>
          <p:cNvSpPr/>
          <p:nvPr/>
        </p:nvSpPr>
        <p:spPr>
          <a:xfrm>
            <a:off x="4709160" y="1965960"/>
            <a:ext cx="3977640" cy="2103120"/>
          </a:xfrm>
          <a:prstGeom prst="roundRect">
            <a:avLst>
              <a:gd name="adj" fmla="val 3478"/>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4873752" y="2039112"/>
            <a:ext cx="3648456" cy="347472"/>
          </a:xfrm>
          <a:prstGeom prst="rect">
            <a:avLst/>
          </a:prstGeom>
          <a:noFill/>
          <a:ln/>
        </p:spPr>
        <p:txBody>
          <a:bodyPr wrap="square" rtlCol="0" anchor="ctr"/>
          <a:lstStyle/>
          <a:p>
            <a:pPr indent="0" marL="0">
              <a:buNone/>
            </a:pPr>
            <a:r>
              <a:rPr lang="en-US" sz="1200" b="1" dirty="0">
                <a:solidFill>
                  <a:srgbClr val="7A4E00"/>
                </a:solidFill>
                <a:latin typeface="Calibri" pitchFamily="34" charset="0"/>
                <a:ea typeface="Calibri" pitchFamily="34" charset="-122"/>
                <a:cs typeface="Calibri" pitchFamily="34" charset="-120"/>
              </a:rPr>
              <a:t>2. Where does the pattern break?</a:t>
            </a:r>
            <a:endParaRPr lang="en-US" sz="1200" dirty="0"/>
          </a:p>
        </p:txBody>
      </p:sp>
      <p:sp>
        <p:nvSpPr>
          <p:cNvPr id="11" name="Text 9"/>
          <p:cNvSpPr/>
          <p:nvPr/>
        </p:nvSpPr>
        <p:spPr>
          <a:xfrm>
            <a:off x="4873752" y="2423160"/>
            <a:ext cx="3648456" cy="1554480"/>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 short sentence among long ones is not 'short' — it is SHORT relative to its context. A fragment where complete sentences have dominated is not simply incomplete — it performs incompletion. The departure is the analysis, not the element in isolation.</a:t>
            </a:r>
            <a:endParaRPr lang="en-US" sz="1100" dirty="0"/>
          </a:p>
        </p:txBody>
      </p:sp>
      <p:sp>
        <p:nvSpPr>
          <p:cNvPr id="12" name="Shape 10"/>
          <p:cNvSpPr/>
          <p:nvPr/>
        </p:nvSpPr>
        <p:spPr>
          <a:xfrm>
            <a:off x="457200" y="4206240"/>
            <a:ext cx="8229600" cy="621792"/>
          </a:xfrm>
          <a:prstGeom prst="roundRect">
            <a:avLst>
              <a:gd name="adj" fmla="val 11765"/>
            </a:avLst>
          </a:prstGeom>
          <a:solidFill>
            <a:srgbClr val="0E1A2B"/>
          </a:solidFill>
          <a:ln w="12700">
            <a:solidFill>
              <a:srgbClr val="0E1A2B"/>
            </a:solidFill>
            <a:prstDash val="solid"/>
          </a:ln>
        </p:spPr>
      </p:sp>
      <p:sp>
        <p:nvSpPr>
          <p:cNvPr id="13" name="Text 11"/>
          <p:cNvSpPr/>
          <p:nvPr/>
        </p:nvSpPr>
        <p:spPr>
          <a:xfrm>
            <a:off x="621792" y="4251960"/>
            <a:ext cx="7900416" cy="530352"/>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Applied to the worked passage: "You cannot postpone that decision. You are making it right now, every day, whether you intend to or not." — The parallel subject-verb openings ('You cannot' / 'You are') create a rhythmic insistence. The shift from prohibition ('cannot') to present-tense declaration ('are making') removes even the frame of futurity: the decision isn't coming — it's in progress.</a:t>
            </a:r>
            <a:endParaRPr lang="en-US" sz="10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Building Commentary: The Sentence After the Evidence</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50292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The sentence immediately after you introduce evidence is the most important sentence in any body paragraph. Here are the starters that REQUIRE analysis to complete:</a:t>
            </a:r>
            <a:endParaRPr lang="en-US" sz="1350" dirty="0"/>
          </a:p>
        </p:txBody>
      </p:sp>
      <p:sp>
        <p:nvSpPr>
          <p:cNvPr id="5" name="Shape 3"/>
          <p:cNvSpPr/>
          <p:nvPr/>
        </p:nvSpPr>
        <p:spPr>
          <a:xfrm>
            <a:off x="457200" y="1572768"/>
            <a:ext cx="8229600" cy="576072"/>
          </a:xfrm>
          <a:prstGeom prst="roundRect">
            <a:avLst>
              <a:gd name="adj" fmla="val 9524"/>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645920"/>
            <a:ext cx="5669280" cy="42976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By [verb+ing the device], the author [verb] the reader's sense of __________.</a:t>
            </a:r>
            <a:endParaRPr lang="en-US" sz="1100" dirty="0"/>
          </a:p>
        </p:txBody>
      </p:sp>
      <p:sp>
        <p:nvSpPr>
          <p:cNvPr id="7" name="Text 5"/>
          <p:cNvSpPr/>
          <p:nvPr/>
        </p:nvSpPr>
        <p:spPr>
          <a:xfrm>
            <a:off x="6382512" y="1645920"/>
            <a:ext cx="2121408" cy="429768"/>
          </a:xfrm>
          <a:prstGeom prst="rect">
            <a:avLst/>
          </a:prstGeom>
          <a:noFill/>
          <a:ln/>
        </p:spPr>
        <p:txBody>
          <a:bodyPr wrap="square" rtlCol="0" anchor="ctr"/>
          <a:lstStyle/>
          <a:p>
            <a:pPr indent="0" marL="0">
              <a:buNone/>
            </a:pPr>
            <a:r>
              <a:rPr lang="en-US" sz="950" dirty="0">
                <a:solidFill>
                  <a:srgbClr val="5A6E87"/>
                </a:solidFill>
                <a:latin typeface="Calibri" pitchFamily="34" charset="0"/>
                <a:ea typeface="Calibri" pitchFamily="34" charset="-122"/>
                <a:cs typeface="Calibri" pitchFamily="34" charset="-120"/>
              </a:rPr>
              <a:t>The 'by' structure names the technique and the effect in one sentence.</a:t>
            </a:r>
            <a:endParaRPr lang="en-US" sz="950" dirty="0"/>
          </a:p>
        </p:txBody>
      </p:sp>
      <p:sp>
        <p:nvSpPr>
          <p:cNvPr id="8" name="Shape 6"/>
          <p:cNvSpPr/>
          <p:nvPr/>
        </p:nvSpPr>
        <p:spPr>
          <a:xfrm>
            <a:off x="457200" y="2231136"/>
            <a:ext cx="8229600" cy="576072"/>
          </a:xfrm>
          <a:prstGeom prst="roundRect">
            <a:avLst>
              <a:gd name="adj" fmla="val 9524"/>
            </a:avLst>
          </a:prstGeom>
          <a:solidFill>
            <a:srgbClr val="F4F6FB"/>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40080" y="2304288"/>
            <a:ext cx="5669280" cy="42976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The choice of [specific word/phrase] is significant because __________.</a:t>
            </a:r>
            <a:endParaRPr lang="en-US" sz="1100" dirty="0"/>
          </a:p>
        </p:txBody>
      </p:sp>
      <p:sp>
        <p:nvSpPr>
          <p:cNvPr id="10" name="Text 8"/>
          <p:cNvSpPr/>
          <p:nvPr/>
        </p:nvSpPr>
        <p:spPr>
          <a:xfrm>
            <a:off x="6382512" y="2304288"/>
            <a:ext cx="2121408" cy="429768"/>
          </a:xfrm>
          <a:prstGeom prst="rect">
            <a:avLst/>
          </a:prstGeom>
          <a:noFill/>
          <a:ln/>
        </p:spPr>
        <p:txBody>
          <a:bodyPr wrap="square" rtlCol="0" anchor="ctr"/>
          <a:lstStyle/>
          <a:p>
            <a:pPr indent="0" marL="0">
              <a:buNone/>
            </a:pPr>
            <a:r>
              <a:rPr lang="en-US" sz="950" dirty="0">
                <a:solidFill>
                  <a:srgbClr val="5A6E87"/>
                </a:solidFill>
                <a:latin typeface="Calibri" pitchFamily="34" charset="0"/>
                <a:ea typeface="Calibri" pitchFamily="34" charset="-122"/>
                <a:cs typeface="Calibri" pitchFamily="34" charset="-120"/>
              </a:rPr>
              <a:t>'Because' forces an explanatory connection — it cannot be completed with a restatement.</a:t>
            </a:r>
            <a:endParaRPr lang="en-US" sz="950" dirty="0"/>
          </a:p>
        </p:txBody>
      </p:sp>
      <p:sp>
        <p:nvSpPr>
          <p:cNvPr id="11" name="Shape 9"/>
          <p:cNvSpPr/>
          <p:nvPr/>
        </p:nvSpPr>
        <p:spPr>
          <a:xfrm>
            <a:off x="457200" y="2889504"/>
            <a:ext cx="8229600" cy="576072"/>
          </a:xfrm>
          <a:prstGeom prst="roundRect">
            <a:avLst>
              <a:gd name="adj" fmla="val 9524"/>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40080" y="2962656"/>
            <a:ext cx="5669280" cy="42976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This [device] functions to __________, rather than simply __________.</a:t>
            </a:r>
            <a:endParaRPr lang="en-US" sz="1100" dirty="0"/>
          </a:p>
        </p:txBody>
      </p:sp>
      <p:sp>
        <p:nvSpPr>
          <p:cNvPr id="13" name="Text 11"/>
          <p:cNvSpPr/>
          <p:nvPr/>
        </p:nvSpPr>
        <p:spPr>
          <a:xfrm>
            <a:off x="6382512" y="2962656"/>
            <a:ext cx="2121408" cy="429768"/>
          </a:xfrm>
          <a:prstGeom prst="rect">
            <a:avLst/>
          </a:prstGeom>
          <a:noFill/>
          <a:ln/>
        </p:spPr>
        <p:txBody>
          <a:bodyPr wrap="square" rtlCol="0" anchor="ctr"/>
          <a:lstStyle/>
          <a:p>
            <a:pPr indent="0" marL="0">
              <a:buNone/>
            </a:pPr>
            <a:r>
              <a:rPr lang="en-US" sz="950" dirty="0">
                <a:solidFill>
                  <a:srgbClr val="5A6E87"/>
                </a:solidFill>
                <a:latin typeface="Calibri" pitchFamily="34" charset="0"/>
                <a:ea typeface="Calibri" pitchFamily="34" charset="-122"/>
                <a:cs typeface="Calibri" pitchFamily="34" charset="-120"/>
              </a:rPr>
              <a:t>The 'rather than simply' clause names a shallower reading and moves past it.</a:t>
            </a:r>
            <a:endParaRPr lang="en-US" sz="950" dirty="0"/>
          </a:p>
        </p:txBody>
      </p:sp>
      <p:sp>
        <p:nvSpPr>
          <p:cNvPr id="14" name="Shape 12"/>
          <p:cNvSpPr/>
          <p:nvPr/>
        </p:nvSpPr>
        <p:spPr>
          <a:xfrm>
            <a:off x="457200" y="3547872"/>
            <a:ext cx="8229600" cy="576072"/>
          </a:xfrm>
          <a:prstGeom prst="roundRect">
            <a:avLst>
              <a:gd name="adj" fmla="val 9524"/>
            </a:avLst>
          </a:prstGeom>
          <a:solidFill>
            <a:srgbClr val="F4F6FB"/>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5" name="Text 13"/>
          <p:cNvSpPr/>
          <p:nvPr/>
        </p:nvSpPr>
        <p:spPr>
          <a:xfrm>
            <a:off x="640080" y="3621024"/>
            <a:ext cx="5669280" cy="42976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What makes this analytically notable is that __________.</a:t>
            </a:r>
            <a:endParaRPr lang="en-US" sz="1100" dirty="0"/>
          </a:p>
        </p:txBody>
      </p:sp>
      <p:sp>
        <p:nvSpPr>
          <p:cNvPr id="16" name="Text 14"/>
          <p:cNvSpPr/>
          <p:nvPr/>
        </p:nvSpPr>
        <p:spPr>
          <a:xfrm>
            <a:off x="6382512" y="3621024"/>
            <a:ext cx="2121408" cy="429768"/>
          </a:xfrm>
          <a:prstGeom prst="rect">
            <a:avLst/>
          </a:prstGeom>
          <a:noFill/>
          <a:ln/>
        </p:spPr>
        <p:txBody>
          <a:bodyPr wrap="square" rtlCol="0" anchor="ctr"/>
          <a:lstStyle/>
          <a:p>
            <a:pPr indent="0" marL="0">
              <a:buNone/>
            </a:pPr>
            <a:r>
              <a:rPr lang="en-US" sz="950" dirty="0">
                <a:solidFill>
                  <a:srgbClr val="5A6E87"/>
                </a:solidFill>
                <a:latin typeface="Calibri" pitchFamily="34" charset="0"/>
                <a:ea typeface="Calibri" pitchFamily="34" charset="-122"/>
                <a:cs typeface="Calibri" pitchFamily="34" charset="-120"/>
              </a:rPr>
              <a:t>Flags the observation as requiring justification, not just assertion.</a:t>
            </a:r>
            <a:endParaRPr lang="en-US" sz="950" dirty="0"/>
          </a:p>
        </p:txBody>
      </p:sp>
      <p:sp>
        <p:nvSpPr>
          <p:cNvPr id="17" name="Shape 15"/>
          <p:cNvSpPr/>
          <p:nvPr/>
        </p:nvSpPr>
        <p:spPr>
          <a:xfrm>
            <a:off x="457200" y="4206240"/>
            <a:ext cx="8229600" cy="576072"/>
          </a:xfrm>
          <a:prstGeom prst="roundRect">
            <a:avLst>
              <a:gd name="adj" fmla="val 9524"/>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8" name="Text 16"/>
          <p:cNvSpPr/>
          <p:nvPr/>
        </p:nvSpPr>
        <p:spPr>
          <a:xfrm>
            <a:off x="640080" y="4279392"/>
            <a:ext cx="5669280" cy="42976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For a reader who [describes audience], this [creates/produces] __________.</a:t>
            </a:r>
            <a:endParaRPr lang="en-US" sz="1100" dirty="0"/>
          </a:p>
        </p:txBody>
      </p:sp>
      <p:sp>
        <p:nvSpPr>
          <p:cNvPr id="19" name="Text 17"/>
          <p:cNvSpPr/>
          <p:nvPr/>
        </p:nvSpPr>
        <p:spPr>
          <a:xfrm>
            <a:off x="6382512" y="4279392"/>
            <a:ext cx="2121408" cy="429768"/>
          </a:xfrm>
          <a:prstGeom prst="rect">
            <a:avLst/>
          </a:prstGeom>
          <a:noFill/>
          <a:ln/>
        </p:spPr>
        <p:txBody>
          <a:bodyPr wrap="square" rtlCol="0" anchor="ctr"/>
          <a:lstStyle/>
          <a:p>
            <a:pPr indent="0" marL="0">
              <a:buNone/>
            </a:pPr>
            <a:r>
              <a:rPr lang="en-US" sz="950" dirty="0">
                <a:solidFill>
                  <a:srgbClr val="5A6E87"/>
                </a:solidFill>
                <a:latin typeface="Calibri" pitchFamily="34" charset="0"/>
                <a:ea typeface="Calibri" pitchFamily="34" charset="-122"/>
                <a:cs typeface="Calibri" pitchFamily="34" charset="-120"/>
              </a:rPr>
              <a:t>Anchors the effect to a specific, described audience rather than 'the reader' generally.</a:t>
            </a:r>
            <a:endParaRPr lang="en-US" sz="9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The So-What Test: Is Your Sentence Actually Analysis?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Shape 2"/>
          <p:cNvSpPr/>
          <p:nvPr/>
        </p:nvSpPr>
        <p:spPr>
          <a:xfrm>
            <a:off x="457200" y="960120"/>
            <a:ext cx="8229600" cy="694944"/>
          </a:xfrm>
          <a:prstGeom prst="roundRect">
            <a:avLst>
              <a:gd name="adj" fmla="val 13158"/>
            </a:avLst>
          </a:prstGeom>
          <a:solidFill>
            <a:srgbClr val="0E1A2B"/>
          </a:solidFill>
          <a:ln w="12700">
            <a:solidFill>
              <a:srgbClr val="0E1A2B"/>
            </a:solidFill>
            <a:prstDash val="solid"/>
          </a:ln>
        </p:spPr>
      </p:sp>
      <p:sp>
        <p:nvSpPr>
          <p:cNvPr id="5" name="Text 3"/>
          <p:cNvSpPr/>
          <p:nvPr/>
        </p:nvSpPr>
        <p:spPr>
          <a:xfrm>
            <a:off x="640080" y="1024128"/>
            <a:ext cx="7863840" cy="566928"/>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After you write any analytical sentence: ask 'So what?' What does this observation reveal about how the text is making meaning? If you can't answer in the NEXT sentence, you have an observation without an analysis.</a:t>
            </a:r>
            <a:endParaRPr lang="en-US" sz="1300" dirty="0"/>
          </a:p>
        </p:txBody>
      </p:sp>
      <p:sp>
        <p:nvSpPr>
          <p:cNvPr id="6" name="Shape 4"/>
          <p:cNvSpPr/>
          <p:nvPr/>
        </p:nvSpPr>
        <p:spPr>
          <a:xfrm>
            <a:off x="457200" y="1783080"/>
            <a:ext cx="3931920" cy="2926080"/>
          </a:xfrm>
          <a:prstGeom prst="roundRect">
            <a:avLst>
              <a:gd name="adj" fmla="val 2500"/>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7" name="Text 5"/>
          <p:cNvSpPr/>
          <p:nvPr/>
        </p:nvSpPr>
        <p:spPr>
          <a:xfrm>
            <a:off x="621792" y="1856232"/>
            <a:ext cx="3602736" cy="310896"/>
          </a:xfrm>
          <a:prstGeom prst="rect">
            <a:avLst/>
          </a:prstGeom>
          <a:noFill/>
          <a:ln/>
        </p:spPr>
        <p:txBody>
          <a:bodyPr wrap="square" rtlCol="0" anchor="ctr"/>
          <a:lstStyle/>
          <a:p>
            <a:pPr indent="0" marL="0">
              <a:buNone/>
            </a:pPr>
            <a:r>
              <a:rPr lang="en-US" sz="1200" b="1" dirty="0">
                <a:solidFill>
                  <a:srgbClr val="A71F17"/>
                </a:solidFill>
                <a:latin typeface="Calibri" pitchFamily="34" charset="0"/>
                <a:ea typeface="Calibri" pitchFamily="34" charset="-122"/>
                <a:cs typeface="Calibri" pitchFamily="34" charset="-120"/>
              </a:rPr>
              <a:t>Fails the test:</a:t>
            </a:r>
            <a:endParaRPr lang="en-US" sz="1200" dirty="0"/>
          </a:p>
        </p:txBody>
      </p:sp>
      <p:sp>
        <p:nvSpPr>
          <p:cNvPr id="8" name="Text 6"/>
          <p:cNvSpPr/>
          <p:nvPr/>
        </p:nvSpPr>
        <p:spPr>
          <a:xfrm>
            <a:off x="621792" y="2212848"/>
            <a:ext cx="3602736" cy="822960"/>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"The author uses the word 'shattered' to describe the window. This shows that the window was broken."</a:t>
            </a:r>
            <a:endParaRPr lang="en-US" sz="1100" dirty="0"/>
          </a:p>
        </p:txBody>
      </p:sp>
      <p:sp>
        <p:nvSpPr>
          <p:cNvPr id="9" name="Text 7"/>
          <p:cNvSpPr/>
          <p:nvPr/>
        </p:nvSpPr>
        <p:spPr>
          <a:xfrm>
            <a:off x="621792" y="3090672"/>
            <a:ext cx="3602736" cy="1481328"/>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Why it fails: The second sentence restates the first at a lower level of abstraction. 'Shattered' already communicated broken. The so-what was never answered.</a:t>
            </a:r>
            <a:endParaRPr lang="en-US" sz="1100" dirty="0"/>
          </a:p>
        </p:txBody>
      </p:sp>
      <p:sp>
        <p:nvSpPr>
          <p:cNvPr id="10" name="Shape 8"/>
          <p:cNvSpPr/>
          <p:nvPr/>
        </p:nvSpPr>
        <p:spPr>
          <a:xfrm>
            <a:off x="4754880" y="1783080"/>
            <a:ext cx="3931920" cy="2926080"/>
          </a:xfrm>
          <a:prstGeom prst="roundRect">
            <a:avLst>
              <a:gd name="adj" fmla="val 2500"/>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1" name="Text 9"/>
          <p:cNvSpPr/>
          <p:nvPr/>
        </p:nvSpPr>
        <p:spPr>
          <a:xfrm>
            <a:off x="4919472" y="1856232"/>
            <a:ext cx="3602736" cy="310896"/>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Passes the test:</a:t>
            </a:r>
            <a:endParaRPr lang="en-US" sz="1200" dirty="0"/>
          </a:p>
        </p:txBody>
      </p:sp>
      <p:sp>
        <p:nvSpPr>
          <p:cNvPr id="12" name="Text 10"/>
          <p:cNvSpPr/>
          <p:nvPr/>
        </p:nvSpPr>
        <p:spPr>
          <a:xfrm>
            <a:off x="4919472" y="2212848"/>
            <a:ext cx="3602736" cy="1005840"/>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"'Shattered' imports connotations of irreversibility and violence that 'broken' or 'cracked' would not — the physical damage becomes also psychic, mirroring the speaker's internal state without the narration ever stating it explicitly."</a:t>
            </a:r>
            <a:endParaRPr lang="en-US" sz="1100" dirty="0"/>
          </a:p>
        </p:txBody>
      </p:sp>
      <p:sp>
        <p:nvSpPr>
          <p:cNvPr id="13" name="Text 11"/>
          <p:cNvSpPr/>
          <p:nvPr/>
        </p:nvSpPr>
        <p:spPr>
          <a:xfrm>
            <a:off x="4919472" y="3273552"/>
            <a:ext cx="3602736" cy="1298448"/>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Why it passes: It names specific connotative gap ('broken' vs. 'shattered'), explains the mechanism (physical → psychic), and identifies what would be invisible without the specific word choice.</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V</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From Analysis to Essay</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Thesis structure, body paragraph organization, and the line of reasoning</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Thesis Construction: What Earns Row A Credit</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5720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A thesis earns credit not because it uses particular words, but because it makes a specific, defensible interpretive claim that could be meaningfully disputed.</a:t>
            </a:r>
            <a:endParaRPr lang="en-US" sz="1400" dirty="0"/>
          </a:p>
        </p:txBody>
      </p:sp>
      <p:sp>
        <p:nvSpPr>
          <p:cNvPr id="5" name="Shape 3"/>
          <p:cNvSpPr/>
          <p:nvPr/>
        </p:nvSpPr>
        <p:spPr>
          <a:xfrm>
            <a:off x="457200" y="1536192"/>
            <a:ext cx="8229600" cy="1024128"/>
          </a:xfrm>
          <a:prstGeom prst="roundRect">
            <a:avLst>
              <a:gd name="adj" fmla="val 7143"/>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609344"/>
            <a:ext cx="1371600" cy="292608"/>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No credit</a:t>
            </a:r>
            <a:endParaRPr lang="en-US" sz="1100" dirty="0"/>
          </a:p>
        </p:txBody>
      </p:sp>
      <p:sp>
        <p:nvSpPr>
          <p:cNvPr id="7" name="Text 5"/>
          <p:cNvSpPr/>
          <p:nvPr/>
        </p:nvSpPr>
        <p:spPr>
          <a:xfrm>
            <a:off x="640080" y="1920240"/>
            <a:ext cx="4754880" cy="56692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"In this passage, the author uses many rhetorical devices to convey their message."</a:t>
            </a:r>
            <a:endParaRPr lang="en-US" sz="1100" dirty="0"/>
          </a:p>
        </p:txBody>
      </p:sp>
      <p:sp>
        <p:nvSpPr>
          <p:cNvPr id="8" name="Text 6"/>
          <p:cNvSpPr/>
          <p:nvPr/>
        </p:nvSpPr>
        <p:spPr>
          <a:xfrm>
            <a:off x="5486400" y="1609344"/>
            <a:ext cx="3017520" cy="877824"/>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Announces a topic. Makes no claim. Any essay about any passage could open with this sentence.</a:t>
            </a:r>
            <a:endParaRPr lang="en-US" sz="1000" dirty="0"/>
          </a:p>
        </p:txBody>
      </p:sp>
      <p:sp>
        <p:nvSpPr>
          <p:cNvPr id="9" name="Shape 7"/>
          <p:cNvSpPr/>
          <p:nvPr/>
        </p:nvSpPr>
        <p:spPr>
          <a:xfrm>
            <a:off x="457200" y="2651760"/>
            <a:ext cx="8229600" cy="1024128"/>
          </a:xfrm>
          <a:prstGeom prst="roundRect">
            <a:avLst>
              <a:gd name="adj" fmla="val 7143"/>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640080" y="2724912"/>
            <a:ext cx="1371600" cy="292608"/>
          </a:xfrm>
          <a:prstGeom prst="rect">
            <a:avLst/>
          </a:prstGeom>
          <a:noFill/>
          <a:ln/>
        </p:spPr>
        <p:txBody>
          <a:bodyPr wrap="square" rtlCol="0" anchor="ctr"/>
          <a:lstStyle/>
          <a:p>
            <a:pPr indent="0" marL="0">
              <a:buNone/>
            </a:pPr>
            <a:r>
              <a:rPr lang="en-US" sz="1100" b="1" dirty="0">
                <a:solidFill>
                  <a:srgbClr val="7A4E00"/>
                </a:solidFill>
                <a:latin typeface="Calibri" pitchFamily="34" charset="0"/>
                <a:ea typeface="Calibri" pitchFamily="34" charset="-122"/>
                <a:cs typeface="Calibri" pitchFamily="34" charset="-120"/>
              </a:rPr>
              <a:t>Partial credit</a:t>
            </a:r>
            <a:endParaRPr lang="en-US" sz="1100" dirty="0"/>
          </a:p>
        </p:txBody>
      </p:sp>
      <p:sp>
        <p:nvSpPr>
          <p:cNvPr id="11" name="Text 9"/>
          <p:cNvSpPr/>
          <p:nvPr/>
        </p:nvSpPr>
        <p:spPr>
          <a:xfrm>
            <a:off x="640080" y="3035808"/>
            <a:ext cx="4754880" cy="56692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"The speaker uses ethos and pathos to persuade the audience of the importance of civic responsibility."</a:t>
            </a:r>
            <a:endParaRPr lang="en-US" sz="1100" dirty="0"/>
          </a:p>
        </p:txBody>
      </p:sp>
      <p:sp>
        <p:nvSpPr>
          <p:cNvPr id="12" name="Text 10"/>
          <p:cNvSpPr/>
          <p:nvPr/>
        </p:nvSpPr>
        <p:spPr>
          <a:xfrm>
            <a:off x="5486400" y="2724912"/>
            <a:ext cx="3017520" cy="877824"/>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Names two appeals and the topic. Still no claim about HOW they work or what specific interpretive position the essay will argue.</a:t>
            </a:r>
            <a:endParaRPr lang="en-US" sz="1000" dirty="0"/>
          </a:p>
        </p:txBody>
      </p:sp>
      <p:sp>
        <p:nvSpPr>
          <p:cNvPr id="13" name="Shape 11"/>
          <p:cNvSpPr/>
          <p:nvPr/>
        </p:nvSpPr>
        <p:spPr>
          <a:xfrm>
            <a:off x="457200" y="3767328"/>
            <a:ext cx="8229600" cy="1024128"/>
          </a:xfrm>
          <a:prstGeom prst="roundRect">
            <a:avLst>
              <a:gd name="adj" fmla="val 7143"/>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4" name="Text 12"/>
          <p:cNvSpPr/>
          <p:nvPr/>
        </p:nvSpPr>
        <p:spPr>
          <a:xfrm>
            <a:off x="640080" y="3840480"/>
            <a:ext cx="1371600" cy="292608"/>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Full credit</a:t>
            </a:r>
            <a:endParaRPr lang="en-US" sz="1100" dirty="0"/>
          </a:p>
        </p:txBody>
      </p:sp>
      <p:sp>
        <p:nvSpPr>
          <p:cNvPr id="15" name="Text 13"/>
          <p:cNvSpPr/>
          <p:nvPr/>
        </p:nvSpPr>
        <p:spPr>
          <a:xfrm>
            <a:off x="640080" y="4151376"/>
            <a:ext cx="4754880" cy="566928"/>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"By consistently framing engineers as people with excellent capabilities facing an unanswered question rather than people with moral deficiencies, the speaker constructs an argument that persuades through identity expansion rather than moral accusation."</a:t>
            </a:r>
            <a:endParaRPr lang="en-US" sz="1100" dirty="0"/>
          </a:p>
        </p:txBody>
      </p:sp>
      <p:sp>
        <p:nvSpPr>
          <p:cNvPr id="16" name="Text 14"/>
          <p:cNvSpPr/>
          <p:nvPr/>
        </p:nvSpPr>
        <p:spPr>
          <a:xfrm>
            <a:off x="5486400" y="3840480"/>
            <a:ext cx="3017520" cy="877824"/>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Names a specific interpretive claim about rhetorical strategy. Arguable — a reader could disagree. Points toward specific evidence that could be analyzed.</a:t>
            </a: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Body Paragraph Organization: Claim-Driven, Not Device-Driven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single structural change that produces the largest score improvement:</a:t>
            </a:r>
            <a:endParaRPr lang="en-US" sz="1400" dirty="0"/>
          </a:p>
        </p:txBody>
      </p:sp>
      <p:sp>
        <p:nvSpPr>
          <p:cNvPr id="5" name="Shape 3"/>
          <p:cNvSpPr/>
          <p:nvPr/>
        </p:nvSpPr>
        <p:spPr>
          <a:xfrm>
            <a:off x="457200" y="1417320"/>
            <a:ext cx="3931920" cy="3337560"/>
          </a:xfrm>
          <a:prstGeom prst="roundRect">
            <a:avLst>
              <a:gd name="adj" fmla="val 2192"/>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490472"/>
            <a:ext cx="3602736" cy="347472"/>
          </a:xfrm>
          <a:prstGeom prst="rect">
            <a:avLst/>
          </a:prstGeom>
          <a:noFill/>
          <a:ln/>
        </p:spPr>
        <p:txBody>
          <a:bodyPr wrap="square" rtlCol="0" anchor="ctr"/>
          <a:lstStyle/>
          <a:p>
            <a:pPr indent="0" marL="0">
              <a:buNone/>
            </a:pPr>
            <a:r>
              <a:rPr lang="en-US" sz="1200" b="1" dirty="0">
                <a:solidFill>
                  <a:srgbClr val="A71F17"/>
                </a:solidFill>
                <a:latin typeface="Calibri" pitchFamily="34" charset="0"/>
                <a:ea typeface="Calibri" pitchFamily="34" charset="-122"/>
                <a:cs typeface="Calibri" pitchFamily="34" charset="-120"/>
              </a:rPr>
              <a:t>❌ Device-organized (ceiling: 3–4)</a:t>
            </a:r>
            <a:endParaRPr lang="en-US" sz="1200" dirty="0"/>
          </a:p>
        </p:txBody>
      </p:sp>
      <p:sp>
        <p:nvSpPr>
          <p:cNvPr id="7" name="Text 5"/>
          <p:cNvSpPr/>
          <p:nvPr/>
        </p:nvSpPr>
        <p:spPr>
          <a:xfrm>
            <a:off x="621792" y="19019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Opens: 'One rhetorical device the author uses is anaphora.'</a:t>
            </a:r>
            <a:endParaRPr lang="en-US" sz="1100" dirty="0"/>
          </a:p>
        </p:txBody>
      </p:sp>
      <p:sp>
        <p:nvSpPr>
          <p:cNvPr id="8" name="Text 6"/>
          <p:cNvSpPr/>
          <p:nvPr/>
        </p:nvSpPr>
        <p:spPr>
          <a:xfrm>
            <a:off x="621792" y="23591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Defines the device</a:t>
            </a:r>
            <a:endParaRPr lang="en-US" sz="1100" dirty="0"/>
          </a:p>
        </p:txBody>
      </p:sp>
      <p:sp>
        <p:nvSpPr>
          <p:cNvPr id="9" name="Text 7"/>
          <p:cNvSpPr/>
          <p:nvPr/>
        </p:nvSpPr>
        <p:spPr>
          <a:xfrm>
            <a:off x="621792" y="28163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Quotes the device</a:t>
            </a:r>
            <a:endParaRPr lang="en-US" sz="1100" dirty="0"/>
          </a:p>
        </p:txBody>
      </p:sp>
      <p:sp>
        <p:nvSpPr>
          <p:cNvPr id="10" name="Text 8"/>
          <p:cNvSpPr/>
          <p:nvPr/>
        </p:nvSpPr>
        <p:spPr>
          <a:xfrm>
            <a:off x="621792" y="32735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Says it 'helps convey the message'</a:t>
            </a:r>
            <a:endParaRPr lang="en-US" sz="1100" dirty="0"/>
          </a:p>
        </p:txBody>
      </p:sp>
      <p:sp>
        <p:nvSpPr>
          <p:cNvPr id="11" name="Text 9"/>
          <p:cNvSpPr/>
          <p:nvPr/>
        </p:nvSpPr>
        <p:spPr>
          <a:xfrm>
            <a:off x="621792" y="37307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Next paragraph: another device</a:t>
            </a:r>
            <a:endParaRPr lang="en-US" sz="1100" dirty="0"/>
          </a:p>
        </p:txBody>
      </p:sp>
      <p:sp>
        <p:nvSpPr>
          <p:cNvPr id="12" name="Text 10"/>
          <p:cNvSpPr/>
          <p:nvPr/>
        </p:nvSpPr>
        <p:spPr>
          <a:xfrm>
            <a:off x="621792" y="41879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Paragraphs have no logical relationship to each other — they're a list</a:t>
            </a:r>
            <a:endParaRPr lang="en-US" sz="1100" dirty="0"/>
          </a:p>
        </p:txBody>
      </p:sp>
      <p:sp>
        <p:nvSpPr>
          <p:cNvPr id="13" name="Shape 11"/>
          <p:cNvSpPr/>
          <p:nvPr/>
        </p:nvSpPr>
        <p:spPr>
          <a:xfrm>
            <a:off x="4754880" y="1417320"/>
            <a:ext cx="3931920" cy="3337560"/>
          </a:xfrm>
          <a:prstGeom prst="roundRect">
            <a:avLst>
              <a:gd name="adj" fmla="val 2192"/>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4" name="Text 12"/>
          <p:cNvSpPr/>
          <p:nvPr/>
        </p:nvSpPr>
        <p:spPr>
          <a:xfrm>
            <a:off x="4919472" y="1490472"/>
            <a:ext cx="3602736" cy="347472"/>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 Claim-driven (ceiling: 5–6)</a:t>
            </a:r>
            <a:endParaRPr lang="en-US" sz="1200" dirty="0"/>
          </a:p>
        </p:txBody>
      </p:sp>
      <p:sp>
        <p:nvSpPr>
          <p:cNvPr id="15" name="Text 13"/>
          <p:cNvSpPr/>
          <p:nvPr/>
        </p:nvSpPr>
        <p:spPr>
          <a:xfrm>
            <a:off x="4919472" y="19019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Opens: specific analytical sub-claim that develops the thesis</a:t>
            </a:r>
            <a:endParaRPr lang="en-US" sz="1100" dirty="0"/>
          </a:p>
        </p:txBody>
      </p:sp>
      <p:sp>
        <p:nvSpPr>
          <p:cNvPr id="16" name="Text 14"/>
          <p:cNvSpPr/>
          <p:nvPr/>
        </p:nvSpPr>
        <p:spPr>
          <a:xfrm>
            <a:off x="4919472" y="23591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Evidence chosen because it proves THIS claim</a:t>
            </a:r>
            <a:endParaRPr lang="en-US" sz="1100" dirty="0"/>
          </a:p>
        </p:txBody>
      </p:sp>
      <p:sp>
        <p:nvSpPr>
          <p:cNvPr id="17" name="Text 15"/>
          <p:cNvSpPr/>
          <p:nvPr/>
        </p:nvSpPr>
        <p:spPr>
          <a:xfrm>
            <a:off x="4919472" y="28163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Commentary explains how evidence proves the claim</a:t>
            </a:r>
            <a:endParaRPr lang="en-US" sz="1100" dirty="0"/>
          </a:p>
        </p:txBody>
      </p:sp>
      <p:sp>
        <p:nvSpPr>
          <p:cNvPr id="18" name="Text 16"/>
          <p:cNvSpPr/>
          <p:nvPr/>
        </p:nvSpPr>
        <p:spPr>
          <a:xfrm>
            <a:off x="4919472" y="32735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Closing: connects back to thesis or sets up next paragraph</a:t>
            </a:r>
            <a:endParaRPr lang="en-US" sz="1100" dirty="0"/>
          </a:p>
        </p:txBody>
      </p:sp>
      <p:sp>
        <p:nvSpPr>
          <p:cNvPr id="19" name="Text 17"/>
          <p:cNvSpPr/>
          <p:nvPr/>
        </p:nvSpPr>
        <p:spPr>
          <a:xfrm>
            <a:off x="4919472" y="37307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Next paragraph: builds on this one</a:t>
            </a:r>
            <a:endParaRPr lang="en-US" sz="1100" dirty="0"/>
          </a:p>
        </p:txBody>
      </p:sp>
      <p:sp>
        <p:nvSpPr>
          <p:cNvPr id="20" name="Text 18"/>
          <p:cNvSpPr/>
          <p:nvPr/>
        </p:nvSpPr>
        <p:spPr>
          <a:xfrm>
            <a:off x="4919472" y="4187952"/>
            <a:ext cx="3602736" cy="402336"/>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 Paragraphs are logically dependent — order matters</a:t>
            </a:r>
            <a:endParaRPr lang="en-US" sz="1100" dirty="0"/>
          </a:p>
        </p:txBody>
      </p:sp>
      <p:sp>
        <p:nvSpPr>
          <p:cNvPr id="21" name="Shape 19"/>
          <p:cNvSpPr/>
          <p:nvPr/>
        </p:nvSpPr>
        <p:spPr>
          <a:xfrm>
            <a:off x="457200" y="4818888"/>
            <a:ext cx="8229600" cy="274320"/>
          </a:xfrm>
          <a:prstGeom prst="roundRect">
            <a:avLst>
              <a:gd name="adj" fmla="val 20000"/>
            </a:avLst>
          </a:prstGeom>
          <a:solidFill>
            <a:srgbClr val="EEF3FF"/>
          </a:solidFill>
          <a:ln w="12700">
            <a:solidFill>
              <a:srgbClr val="DCE3EF"/>
            </a:solidFill>
            <a:prstDash val="solid"/>
          </a:ln>
        </p:spPr>
      </p:sp>
      <p:sp>
        <p:nvSpPr>
          <p:cNvPr id="22" name="Text 20"/>
          <p:cNvSpPr/>
          <p:nvPr/>
        </p:nvSpPr>
        <p:spPr>
          <a:xfrm>
            <a:off x="621792" y="4855464"/>
            <a:ext cx="7900416" cy="219456"/>
          </a:xfrm>
          <a:prstGeom prst="rect">
            <a:avLst/>
          </a:prstGeom>
          <a:noFill/>
          <a:ln/>
        </p:spPr>
        <p:txBody>
          <a:bodyPr wrap="square" rtlCol="0" anchor="ctr"/>
          <a:lstStyle/>
          <a:p>
            <a:pPr indent="0" marL="0">
              <a:buNone/>
            </a:pPr>
            <a:r>
              <a:rPr lang="en-US" sz="1050" dirty="0">
                <a:solidFill>
                  <a:srgbClr val="1343B0"/>
                </a:solidFill>
                <a:latin typeface="Calibri" pitchFamily="34" charset="0"/>
                <a:ea typeface="Calibri" pitchFamily="34" charset="-122"/>
                <a:cs typeface="Calibri" pitchFamily="34" charset="-120"/>
              </a:rPr>
              <a:t>Test: Could your second and third body paragraphs be swapped without changing the essay's logic? If yes, you have a list. If no, you have a line of reasoning.</a:t>
            </a:r>
            <a:endParaRPr lang="en-US" sz="10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Line of Reasoning: What Makes Paragraphs Build on Each Other</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5720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A line of reasoning is not three supporting examples. It is three steps of a logical progression, each requiring the one before it.</a:t>
            </a:r>
            <a:endParaRPr lang="en-US" sz="1400" dirty="0"/>
          </a:p>
        </p:txBody>
      </p:sp>
      <p:sp>
        <p:nvSpPr>
          <p:cNvPr id="5" name="Shape 3"/>
          <p:cNvSpPr/>
          <p:nvPr/>
        </p:nvSpPr>
        <p:spPr>
          <a:xfrm>
            <a:off x="457200" y="1536192"/>
            <a:ext cx="8229600" cy="987552"/>
          </a:xfrm>
          <a:prstGeom prst="roundRect">
            <a:avLst>
              <a:gd name="adj" fmla="val 7407"/>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609344"/>
            <a:ext cx="16459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Paragraph 1 →</a:t>
            </a:r>
            <a:endParaRPr lang="en-US" sz="1200" dirty="0"/>
          </a:p>
        </p:txBody>
      </p:sp>
      <p:sp>
        <p:nvSpPr>
          <p:cNvPr id="7" name="Text 5"/>
          <p:cNvSpPr/>
          <p:nvPr/>
        </p:nvSpPr>
        <p:spPr>
          <a:xfrm>
            <a:off x="621792" y="1920240"/>
            <a:ext cx="5852160" cy="530352"/>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The speaker's concession-first structure prevents audience resistance before it develops — by acknowledging the value of engineering expertise, the speaker ensures the audience is listening when the challenge arrives.</a:t>
            </a:r>
            <a:endParaRPr lang="en-US" sz="1050" dirty="0"/>
          </a:p>
        </p:txBody>
      </p:sp>
      <p:sp>
        <p:nvSpPr>
          <p:cNvPr id="8" name="Text 6"/>
          <p:cNvSpPr/>
          <p:nvPr/>
        </p:nvSpPr>
        <p:spPr>
          <a:xfrm>
            <a:off x="6583680" y="1609344"/>
            <a:ext cx="1920240" cy="822960"/>
          </a:xfrm>
          <a:prstGeom prst="rect">
            <a:avLst/>
          </a:prstGeom>
          <a:noFill/>
          <a:ln/>
        </p:spPr>
        <p:txBody>
          <a:bodyPr wrap="square" rtlCol="0" anchor="ctr"/>
          <a:lstStyle/>
          <a:p>
            <a:pPr indent="0" marL="0">
              <a:buNone/>
            </a:pPr>
            <a:r>
              <a:rPr lang="en-US" sz="950" i="1" dirty="0">
                <a:solidFill>
                  <a:srgbClr val="5A6E87"/>
                </a:solidFill>
                <a:latin typeface="Calibri" pitchFamily="34" charset="0"/>
                <a:ea typeface="Calibri" pitchFamily="34" charset="-122"/>
                <a:cs typeface="Calibri" pitchFamily="34" charset="-120"/>
              </a:rPr>
              <a:t>Establishes the base condition</a:t>
            </a:r>
            <a:endParaRPr lang="en-US" sz="950" dirty="0"/>
          </a:p>
        </p:txBody>
      </p:sp>
      <p:sp>
        <p:nvSpPr>
          <p:cNvPr id="9" name="Shape 7"/>
          <p:cNvSpPr/>
          <p:nvPr/>
        </p:nvSpPr>
        <p:spPr>
          <a:xfrm>
            <a:off x="457200" y="2615184"/>
            <a:ext cx="8229600" cy="987552"/>
          </a:xfrm>
          <a:prstGeom prst="roundRect">
            <a:avLst>
              <a:gd name="adj" fmla="val 7407"/>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621792" y="2688336"/>
            <a:ext cx="16459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Paragraph 2 →</a:t>
            </a:r>
            <a:endParaRPr lang="en-US" sz="1200" dirty="0"/>
          </a:p>
        </p:txBody>
      </p:sp>
      <p:sp>
        <p:nvSpPr>
          <p:cNvPr id="11" name="Text 9"/>
          <p:cNvSpPr/>
          <p:nvPr/>
        </p:nvSpPr>
        <p:spPr>
          <a:xfrm>
            <a:off x="621792" y="2999232"/>
            <a:ext cx="5852160" cy="530352"/>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Within that receptive frame, specific diction choices ('postpone,' 'have not yet decided') reframe civic engagement as a domain where engineers have not yet applied their existing precision — not a new demand but an extension of existing professional values.</a:t>
            </a:r>
            <a:endParaRPr lang="en-US" sz="1050" dirty="0"/>
          </a:p>
        </p:txBody>
      </p:sp>
      <p:sp>
        <p:nvSpPr>
          <p:cNvPr id="12" name="Text 10"/>
          <p:cNvSpPr/>
          <p:nvPr/>
        </p:nvSpPr>
        <p:spPr>
          <a:xfrm>
            <a:off x="6583680" y="2688336"/>
            <a:ext cx="1920240" cy="822960"/>
          </a:xfrm>
          <a:prstGeom prst="rect">
            <a:avLst/>
          </a:prstGeom>
          <a:noFill/>
          <a:ln/>
        </p:spPr>
        <p:txBody>
          <a:bodyPr wrap="square" rtlCol="0" anchor="ctr"/>
          <a:lstStyle/>
          <a:p>
            <a:pPr indent="0" marL="0">
              <a:buNone/>
            </a:pPr>
            <a:r>
              <a:rPr lang="en-US" sz="950" i="1" dirty="0">
                <a:solidFill>
                  <a:srgbClr val="5A6E87"/>
                </a:solidFill>
                <a:latin typeface="Calibri" pitchFamily="34" charset="0"/>
                <a:ea typeface="Calibri" pitchFamily="34" charset="-122"/>
                <a:cs typeface="Calibri" pitchFamily="34" charset="-120"/>
              </a:rPr>
              <a:t>Builds from P1: explains HOW the receptive frame is exploited</a:t>
            </a:r>
            <a:endParaRPr lang="en-US" sz="950" dirty="0"/>
          </a:p>
        </p:txBody>
      </p:sp>
      <p:sp>
        <p:nvSpPr>
          <p:cNvPr id="13" name="Shape 11"/>
          <p:cNvSpPr/>
          <p:nvPr/>
        </p:nvSpPr>
        <p:spPr>
          <a:xfrm>
            <a:off x="457200" y="3694176"/>
            <a:ext cx="8229600" cy="987552"/>
          </a:xfrm>
          <a:prstGeom prst="roundRect">
            <a:avLst>
              <a:gd name="adj" fmla="val 7407"/>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4" name="Text 12"/>
          <p:cNvSpPr/>
          <p:nvPr/>
        </p:nvSpPr>
        <p:spPr>
          <a:xfrm>
            <a:off x="621792" y="3767328"/>
            <a:ext cx="164592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Paragraph 3 →</a:t>
            </a:r>
            <a:endParaRPr lang="en-US" sz="1200" dirty="0"/>
          </a:p>
        </p:txBody>
      </p:sp>
      <p:sp>
        <p:nvSpPr>
          <p:cNvPr id="15" name="Text 13"/>
          <p:cNvSpPr/>
          <p:nvPr/>
        </p:nvSpPr>
        <p:spPr>
          <a:xfrm>
            <a:off x="621792" y="4078224"/>
            <a:ext cx="5852160" cy="530352"/>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The final paragraph closes the only remaining escape route: by framing inaction as a present-tense decision already being made, the speaker makes neutrality impossible — every moment of non-engagement is itself a form of engagement with a position the speaker has defined as insufficient.</a:t>
            </a:r>
            <a:endParaRPr lang="en-US" sz="1050" dirty="0"/>
          </a:p>
        </p:txBody>
      </p:sp>
      <p:sp>
        <p:nvSpPr>
          <p:cNvPr id="16" name="Text 14"/>
          <p:cNvSpPr/>
          <p:nvPr/>
        </p:nvSpPr>
        <p:spPr>
          <a:xfrm>
            <a:off x="6583680" y="3767328"/>
            <a:ext cx="1920240" cy="822960"/>
          </a:xfrm>
          <a:prstGeom prst="rect">
            <a:avLst/>
          </a:prstGeom>
          <a:noFill/>
          <a:ln/>
        </p:spPr>
        <p:txBody>
          <a:bodyPr wrap="square" rtlCol="0" anchor="ctr"/>
          <a:lstStyle/>
          <a:p>
            <a:pPr indent="0" marL="0">
              <a:buNone/>
            </a:pPr>
            <a:r>
              <a:rPr lang="en-US" sz="950" i="1" dirty="0">
                <a:solidFill>
                  <a:srgbClr val="5A6E87"/>
                </a:solidFill>
                <a:latin typeface="Calibri" pitchFamily="34" charset="0"/>
                <a:ea typeface="Calibri" pitchFamily="34" charset="-122"/>
                <a:cs typeface="Calibri" pitchFamily="34" charset="-120"/>
              </a:rPr>
              <a:t>Requires P2: only works because the identity reframe has already happened</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Learning Objectives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11480"/>
          </a:xfrm>
          <a:prstGeom prst="rect">
            <a:avLst/>
          </a:prstGeom>
          <a:noFill/>
          <a:ln/>
        </p:spPr>
        <p:txBody>
          <a:bodyPr wrap="square" rtlCol="0" anchor="ctr"/>
          <a:lstStyle/>
          <a:p>
            <a:pPr indent="0" marL="0">
              <a:buNone/>
            </a:pPr>
            <a:r>
              <a:rPr lang="en-US" sz="1400" dirty="0">
                <a:solidFill>
                  <a:srgbClr val="5A6E87"/>
                </a:solidFill>
                <a:latin typeface="Calibri" pitchFamily="34" charset="0"/>
                <a:ea typeface="Calibri" pitchFamily="34" charset="-122"/>
                <a:cs typeface="Calibri" pitchFamily="34" charset="-120"/>
              </a:rPr>
              <a:t>By the end of this lesson, students will be able to:</a:t>
            </a:r>
            <a:endParaRPr lang="en-US" sz="1400" dirty="0"/>
          </a:p>
        </p:txBody>
      </p:sp>
      <p:sp>
        <p:nvSpPr>
          <p:cNvPr id="5" name="Shape 3"/>
          <p:cNvSpPr/>
          <p:nvPr/>
        </p:nvSpPr>
        <p:spPr>
          <a:xfrm>
            <a:off x="457200" y="1536192"/>
            <a:ext cx="292608" cy="292608"/>
          </a:xfrm>
          <a:prstGeom prst="ellipse">
            <a:avLst/>
          </a:prstGeom>
          <a:solidFill>
            <a:srgbClr val="1A56DB"/>
          </a:solidFill>
          <a:ln w="12700">
            <a:solidFill>
              <a:srgbClr val="1A56DB"/>
            </a:solidFill>
            <a:prstDash val="solid"/>
          </a:ln>
        </p:spPr>
      </p:sp>
      <p:sp>
        <p:nvSpPr>
          <p:cNvPr id="6" name="Text 4"/>
          <p:cNvSpPr/>
          <p:nvPr/>
        </p:nvSpPr>
        <p:spPr>
          <a:xfrm>
            <a:off x="457200" y="1536192"/>
            <a:ext cx="292608" cy="292608"/>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96112" y="1463040"/>
            <a:ext cx="77724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Identify the rhetorical situation (speaker, occasion, audience, purpose) from a passage's opening</a:t>
            </a:r>
            <a:endParaRPr lang="en-US" sz="1350" dirty="0"/>
          </a:p>
        </p:txBody>
      </p:sp>
      <p:sp>
        <p:nvSpPr>
          <p:cNvPr id="8" name="Shape 6"/>
          <p:cNvSpPr/>
          <p:nvPr/>
        </p:nvSpPr>
        <p:spPr>
          <a:xfrm>
            <a:off x="457200" y="2203704"/>
            <a:ext cx="292608" cy="292608"/>
          </a:xfrm>
          <a:prstGeom prst="ellipse">
            <a:avLst/>
          </a:prstGeom>
          <a:solidFill>
            <a:srgbClr val="1A56DB"/>
          </a:solidFill>
          <a:ln w="12700">
            <a:solidFill>
              <a:srgbClr val="1A56DB"/>
            </a:solidFill>
            <a:prstDash val="solid"/>
          </a:ln>
        </p:spPr>
      </p:sp>
      <p:sp>
        <p:nvSpPr>
          <p:cNvPr id="9" name="Text 7"/>
          <p:cNvSpPr/>
          <p:nvPr/>
        </p:nvSpPr>
        <p:spPr>
          <a:xfrm>
            <a:off x="457200" y="2203704"/>
            <a:ext cx="292608" cy="292608"/>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96112" y="2130552"/>
            <a:ext cx="77724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Distinguish between identifying a rhetorical choice and analyzing its function</a:t>
            </a:r>
            <a:endParaRPr lang="en-US" sz="1350" dirty="0"/>
          </a:p>
        </p:txBody>
      </p:sp>
      <p:sp>
        <p:nvSpPr>
          <p:cNvPr id="11" name="Shape 9"/>
          <p:cNvSpPr/>
          <p:nvPr/>
        </p:nvSpPr>
        <p:spPr>
          <a:xfrm>
            <a:off x="457200" y="2871216"/>
            <a:ext cx="292608" cy="292608"/>
          </a:xfrm>
          <a:prstGeom prst="ellipse">
            <a:avLst/>
          </a:prstGeom>
          <a:solidFill>
            <a:srgbClr val="1A56DB"/>
          </a:solidFill>
          <a:ln w="12700">
            <a:solidFill>
              <a:srgbClr val="1A56DB"/>
            </a:solidFill>
            <a:prstDash val="solid"/>
          </a:ln>
        </p:spPr>
      </p:sp>
      <p:sp>
        <p:nvSpPr>
          <p:cNvPr id="12" name="Text 10"/>
          <p:cNvSpPr/>
          <p:nvPr/>
        </p:nvSpPr>
        <p:spPr>
          <a:xfrm>
            <a:off x="457200" y="2871216"/>
            <a:ext cx="292608" cy="292608"/>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96112" y="2798064"/>
            <a:ext cx="77724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Apply the counterfactual question to any word choice, syntax pattern, or structural decision</a:t>
            </a:r>
            <a:endParaRPr lang="en-US" sz="1350" dirty="0"/>
          </a:p>
        </p:txBody>
      </p:sp>
      <p:sp>
        <p:nvSpPr>
          <p:cNvPr id="14" name="Shape 12"/>
          <p:cNvSpPr/>
          <p:nvPr/>
        </p:nvSpPr>
        <p:spPr>
          <a:xfrm>
            <a:off x="457200" y="3538728"/>
            <a:ext cx="292608" cy="292608"/>
          </a:xfrm>
          <a:prstGeom prst="ellipse">
            <a:avLst/>
          </a:prstGeom>
          <a:solidFill>
            <a:srgbClr val="1A56DB"/>
          </a:solidFill>
          <a:ln w="12700">
            <a:solidFill>
              <a:srgbClr val="1A56DB"/>
            </a:solidFill>
            <a:prstDash val="solid"/>
          </a:ln>
        </p:spPr>
      </p:sp>
      <p:sp>
        <p:nvSpPr>
          <p:cNvPr id="15" name="Text 13"/>
          <p:cNvSpPr/>
          <p:nvPr/>
        </p:nvSpPr>
        <p:spPr>
          <a:xfrm>
            <a:off x="457200" y="3538728"/>
            <a:ext cx="292608" cy="292608"/>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96112" y="3465576"/>
            <a:ext cx="77724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Write one fully developed body paragraph that makes a specific analytical claim supported by precise evidence</a:t>
            </a:r>
            <a:endParaRPr lang="en-US" sz="1350" dirty="0"/>
          </a:p>
        </p:txBody>
      </p:sp>
      <p:sp>
        <p:nvSpPr>
          <p:cNvPr id="17" name="Shape 15"/>
          <p:cNvSpPr/>
          <p:nvPr/>
        </p:nvSpPr>
        <p:spPr>
          <a:xfrm>
            <a:off x="457200" y="4206240"/>
            <a:ext cx="292608" cy="292608"/>
          </a:xfrm>
          <a:prstGeom prst="ellipse">
            <a:avLst/>
          </a:prstGeom>
          <a:solidFill>
            <a:srgbClr val="1A56DB"/>
          </a:solidFill>
          <a:ln w="12700">
            <a:solidFill>
              <a:srgbClr val="1A56DB"/>
            </a:solidFill>
            <a:prstDash val="solid"/>
          </a:ln>
        </p:spPr>
      </p:sp>
      <p:sp>
        <p:nvSpPr>
          <p:cNvPr id="18" name="Text 16"/>
          <p:cNvSpPr/>
          <p:nvPr/>
        </p:nvSpPr>
        <p:spPr>
          <a:xfrm>
            <a:off x="457200" y="4206240"/>
            <a:ext cx="292608" cy="292608"/>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96112" y="4133088"/>
            <a:ext cx="7772400" cy="457200"/>
          </a:xfrm>
          <a:prstGeom prst="rect">
            <a:avLst/>
          </a:prstGeom>
          <a:noFill/>
          <a:ln/>
        </p:spPr>
        <p:txBody>
          <a:bodyPr wrap="square" rtlCol="0" anchor="ctr"/>
          <a:lstStyle/>
          <a:p>
            <a:pPr indent="0" marL="0">
              <a:buNone/>
            </a:pPr>
            <a:r>
              <a:rPr lang="en-US" sz="1350" dirty="0">
                <a:solidFill>
                  <a:srgbClr val="253448"/>
                </a:solidFill>
                <a:latin typeface="Calibri" pitchFamily="34" charset="0"/>
                <a:ea typeface="Calibri" pitchFamily="34" charset="-122"/>
                <a:cs typeface="Calibri" pitchFamily="34" charset="-120"/>
              </a:rPr>
              <a:t>Self-assess their commentary against the Row B rubric standard</a:t>
            </a:r>
            <a:endParaRPr lang="en-US" sz="13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Bell Ringer</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5 minutes · Students work independently · Brief share</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457200" y="182880"/>
            <a:ext cx="8229600" cy="411480"/>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Shape 1"/>
          <p:cNvSpPr/>
          <p:nvPr/>
        </p:nvSpPr>
        <p:spPr>
          <a:xfrm>
            <a:off x="457200" y="658368"/>
            <a:ext cx="8229600" cy="1920240"/>
          </a:xfrm>
          <a:prstGeom prst="roundRect">
            <a:avLst>
              <a:gd name="adj" fmla="val 4762"/>
            </a:avLst>
          </a:prstGeom>
          <a:solidFill>
            <a:srgbClr val="0A1520"/>
          </a:solidFill>
          <a:ln w="19050">
            <a:solidFill>
              <a:srgbClr val="C47F17"/>
            </a:solidFill>
            <a:prstDash val="solid"/>
          </a:ln>
        </p:spPr>
      </p:sp>
      <p:sp>
        <p:nvSpPr>
          <p:cNvPr id="4" name="Text 2"/>
          <p:cNvSpPr/>
          <p:nvPr/>
        </p:nvSpPr>
        <p:spPr>
          <a:xfrm>
            <a:off x="658368" y="749808"/>
            <a:ext cx="7827264" cy="1737360"/>
          </a:xfrm>
          <a:prstGeom prst="rect">
            <a:avLst/>
          </a:prstGeom>
          <a:noFill/>
          <a:ln/>
        </p:spPr>
        <p:txBody>
          <a:bodyPr wrap="square" rtlCol="0" anchor="ctr"/>
          <a:lstStyle/>
          <a:p>
            <a:pPr indent="0" marL="0">
              <a:buNone/>
            </a:pPr>
            <a:r>
              <a:rPr lang="en-US" sz="1300" i="1" dirty="0">
                <a:solidFill>
                  <a:srgbClr val="CADCFC"/>
                </a:solidFill>
                <a:latin typeface="Calibri" pitchFamily="34" charset="0"/>
                <a:ea typeface="Calibri" pitchFamily="34" charset="-122"/>
                <a:cs typeface="Calibri" pitchFamily="34" charset="-120"/>
              </a:rPr>
              <a:t>"The following is the opening sentence of a commencement address delivered to a graduating class of medical students in 2019. Read it once. Then answer the questions below."</a:t>
            </a:r>
            <a:endParaRPr lang="en-US" sz="1300" dirty="0"/>
          </a:p>
          <a:p>
            <a:pPr indent="0" marL="0">
              <a:buNone/>
            </a:pPr>
            <a:endParaRPr lang="en-US" sz="1300" dirty="0"/>
          </a:p>
          <a:p>
            <a:pPr indent="0" marL="0">
              <a:buNone/>
            </a:pPr>
            <a:r>
              <a:rPr lang="en-US" sz="1300" i="1" dirty="0">
                <a:solidFill>
                  <a:srgbClr val="CADCFC"/>
                </a:solidFill>
                <a:latin typeface="Calibri" pitchFamily="34" charset="0"/>
                <a:ea typeface="Calibri" pitchFamily="34" charset="-122"/>
                <a:cs typeface="Calibri" pitchFamily="34" charset="-120"/>
              </a:rPr>
              <a:t>"I want to begin by acknowledging something most speeches of this kind prefer to leave unsaid: that the world you are entering does not need more good doctors — it needs good doctors who know what medicine cannot fix."</a:t>
            </a:r>
            <a:endParaRPr lang="en-US" sz="1300" dirty="0"/>
          </a:p>
        </p:txBody>
      </p:sp>
      <p:sp>
        <p:nvSpPr>
          <p:cNvPr id="5" name="Text 3"/>
          <p:cNvSpPr/>
          <p:nvPr/>
        </p:nvSpPr>
        <p:spPr>
          <a:xfrm>
            <a:off x="457200" y="2697480"/>
            <a:ext cx="8229600" cy="347472"/>
          </a:xfrm>
          <a:prstGeom prst="rect">
            <a:avLst/>
          </a:prstGeom>
          <a:noFill/>
          <a:ln/>
        </p:spPr>
        <p:txBody>
          <a:bodyPr wrap="square" rtlCol="0" anchor="ctr"/>
          <a:lstStyle/>
          <a:p>
            <a:pPr indent="0" marL="0">
              <a:buNone/>
            </a:pPr>
            <a:r>
              <a:rPr lang="en-US" sz="1300" b="1" dirty="0">
                <a:solidFill>
                  <a:srgbClr val="C47F17"/>
                </a:solidFill>
                <a:latin typeface="Calibri" pitchFamily="34" charset="0"/>
                <a:ea typeface="Calibri" pitchFamily="34" charset="-122"/>
                <a:cs typeface="Calibri" pitchFamily="34" charset="-120"/>
              </a:rPr>
              <a:t>Answer all three in writing. You have 4 minutes.</a:t>
            </a:r>
            <a:endParaRPr lang="en-US" sz="1300" dirty="0"/>
          </a:p>
        </p:txBody>
      </p:sp>
      <p:sp>
        <p:nvSpPr>
          <p:cNvPr id="6" name="Text 4"/>
          <p:cNvSpPr/>
          <p:nvPr/>
        </p:nvSpPr>
        <p:spPr>
          <a:xfrm>
            <a:off x="457200" y="3127248"/>
            <a:ext cx="8229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1.  Who is the likely speaker, and what credentials or authority do they probably have with this audience?</a:t>
            </a:r>
            <a:endParaRPr lang="en-US" sz="1300" dirty="0"/>
          </a:p>
        </p:txBody>
      </p:sp>
      <p:sp>
        <p:nvSpPr>
          <p:cNvPr id="7" name="Text 5"/>
          <p:cNvSpPr/>
          <p:nvPr/>
        </p:nvSpPr>
        <p:spPr>
          <a:xfrm>
            <a:off x="457200" y="3657600"/>
            <a:ext cx="8229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2.  Who is the audience, and what do they already believe about their own professional identity?</a:t>
            </a:r>
            <a:endParaRPr lang="en-US" sz="1300" dirty="0"/>
          </a:p>
        </p:txBody>
      </p:sp>
      <p:sp>
        <p:nvSpPr>
          <p:cNvPr id="8" name="Text 6"/>
          <p:cNvSpPr/>
          <p:nvPr/>
        </p:nvSpPr>
        <p:spPr>
          <a:xfrm>
            <a:off x="457200" y="4187952"/>
            <a:ext cx="8229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3.  What does the speaker's choice to 'acknowledge something most speeches prefer to leave unsaid' accomplish in the first ten words?</a:t>
            </a:r>
            <a:endParaRPr lang="en-US" sz="13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Bell Ringer Debrief — What Strong Responses Include</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analytical answer to Question 3 should include all three of these elements:</a:t>
            </a:r>
            <a:endParaRPr lang="en-US" sz="1400" dirty="0"/>
          </a:p>
        </p:txBody>
      </p:sp>
      <p:sp>
        <p:nvSpPr>
          <p:cNvPr id="5" name="Shape 3"/>
          <p:cNvSpPr/>
          <p:nvPr/>
        </p:nvSpPr>
        <p:spPr>
          <a:xfrm>
            <a:off x="457200" y="1463040"/>
            <a:ext cx="8229600" cy="1024128"/>
          </a:xfrm>
          <a:prstGeom prst="roundRect">
            <a:avLst>
              <a:gd name="adj" fmla="val 7143"/>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21792" y="1536192"/>
            <a:ext cx="7900416" cy="329184"/>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1. Names what the choice acknowledges about other speeches</a:t>
            </a:r>
            <a:endParaRPr lang="en-US" sz="1200" dirty="0"/>
          </a:p>
        </p:txBody>
      </p:sp>
      <p:sp>
        <p:nvSpPr>
          <p:cNvPr id="7" name="Text 5"/>
          <p:cNvSpPr/>
          <p:nvPr/>
        </p:nvSpPr>
        <p:spPr>
          <a:xfrm>
            <a:off x="621792" y="1883664"/>
            <a:ext cx="7900416" cy="548640"/>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The speaker frames other commencement addresses as ones that 'prefer to leave unsaid' a specific truth — implying most are evasive. This positions the speaker as unusually honest before any substantive claim is made.</a:t>
            </a:r>
            <a:endParaRPr lang="en-US" sz="1100" dirty="0"/>
          </a:p>
        </p:txBody>
      </p:sp>
      <p:sp>
        <p:nvSpPr>
          <p:cNvPr id="8" name="Shape 6"/>
          <p:cNvSpPr/>
          <p:nvPr/>
        </p:nvSpPr>
        <p:spPr>
          <a:xfrm>
            <a:off x="457200" y="2578608"/>
            <a:ext cx="8229600" cy="1024128"/>
          </a:xfrm>
          <a:prstGeom prst="roundRect">
            <a:avLst>
              <a:gd name="adj" fmla="val 7143"/>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21792" y="2651760"/>
            <a:ext cx="7900416" cy="329184"/>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2. Identifies the effect on the audience's listening posture</a:t>
            </a:r>
            <a:endParaRPr lang="en-US" sz="1200" dirty="0"/>
          </a:p>
        </p:txBody>
      </p:sp>
      <p:sp>
        <p:nvSpPr>
          <p:cNvPr id="10" name="Text 8"/>
          <p:cNvSpPr/>
          <p:nvPr/>
        </p:nvSpPr>
        <p:spPr>
          <a:xfrm>
            <a:off x="621792" y="2999232"/>
            <a:ext cx="7900416" cy="548640"/>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An audience told they are about to hear something typically unsaid is primed to receive the following claim as both honest and significant — the meta-commentary about the speech sets up the speech's actual content.</a:t>
            </a:r>
            <a:endParaRPr lang="en-US" sz="1100" dirty="0"/>
          </a:p>
        </p:txBody>
      </p:sp>
      <p:sp>
        <p:nvSpPr>
          <p:cNvPr id="11" name="Shape 9"/>
          <p:cNvSpPr/>
          <p:nvPr/>
        </p:nvSpPr>
        <p:spPr>
          <a:xfrm>
            <a:off x="457200" y="3694176"/>
            <a:ext cx="8229600" cy="1024128"/>
          </a:xfrm>
          <a:prstGeom prst="roundRect">
            <a:avLst>
              <a:gd name="adj" fmla="val 7143"/>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21792" y="3767328"/>
            <a:ext cx="7900416" cy="329184"/>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3. Connects to the rhetorical situation</a:t>
            </a:r>
            <a:endParaRPr lang="en-US" sz="1200" dirty="0"/>
          </a:p>
        </p:txBody>
      </p:sp>
      <p:sp>
        <p:nvSpPr>
          <p:cNvPr id="13" name="Text 11"/>
          <p:cNvSpPr/>
          <p:nvPr/>
        </p:nvSpPr>
        <p:spPr>
          <a:xfrm>
            <a:off x="621792" y="4114800"/>
            <a:ext cx="7900416" cy="548640"/>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Medical students being told what medicine 'cannot fix' by someone presumably qualified to know that limit — makes the claim credible in a way an outsider's claim would not be. Ethos is built into the framing before the content arrives.</a:t>
            </a:r>
            <a:endParaRPr lang="en-US" sz="1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Exit Ticket</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4 minutes · Individual · Collected</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081510"/>
        </a:solidFill>
      </p:bgPr>
    </p:bg>
    <p:spTree>
      <p:nvGrpSpPr>
        <p:cNvPr id="1" name=""/>
        <p:cNvGrpSpPr/>
        <p:nvPr/>
      </p:nvGrpSpPr>
      <p:grpSpPr>
        <a:xfrm>
          <a:off x="0" y="0"/>
          <a:ext cx="0" cy="0"/>
          <a:chOff x="0" y="0"/>
          <a:chExt cx="0" cy="0"/>
        </a:xfrm>
      </p:grpSpPr>
      <p:sp>
        <p:nvSpPr>
          <p:cNvPr id="2" name="Text 0"/>
          <p:cNvSpPr/>
          <p:nvPr/>
        </p:nvSpPr>
        <p:spPr>
          <a:xfrm>
            <a:off x="457200" y="182880"/>
            <a:ext cx="8229600" cy="411480"/>
          </a:xfrm>
          <a:prstGeom prst="rect">
            <a:avLst/>
          </a:prstGeom>
          <a:noFill/>
          <a:ln/>
        </p:spPr>
        <p:txBody>
          <a:bodyPr wrap="square" rtlCol="0" anchor="ctr"/>
          <a:lstStyle/>
          <a:p>
            <a:pPr indent="0" marL="0">
              <a:buNone/>
            </a:pPr>
            <a:r>
              <a:rPr lang="en-US" sz="1300" b="1" spc="400" kern="0" dirty="0">
                <a:solidFill>
                  <a:srgbClr val="0D6F66"/>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58368"/>
            <a:ext cx="8229600" cy="1417320"/>
          </a:xfrm>
          <a:prstGeom prst="roundRect">
            <a:avLst>
              <a:gd name="adj" fmla="val 6452"/>
            </a:avLst>
          </a:prstGeom>
          <a:solidFill>
            <a:srgbClr val="0A180F"/>
          </a:solidFill>
          <a:ln w="19050">
            <a:solidFill>
              <a:srgbClr val="0D6F66"/>
            </a:solidFill>
            <a:prstDash val="solid"/>
          </a:ln>
        </p:spPr>
      </p:sp>
      <p:sp>
        <p:nvSpPr>
          <p:cNvPr id="4" name="Text 2"/>
          <p:cNvSpPr/>
          <p:nvPr/>
        </p:nvSpPr>
        <p:spPr>
          <a:xfrm>
            <a:off x="658368" y="749808"/>
            <a:ext cx="7827264" cy="1234440"/>
          </a:xfrm>
          <a:prstGeom prst="rect">
            <a:avLst/>
          </a:prstGeom>
          <a:noFill/>
          <a:ln/>
        </p:spPr>
        <p:txBody>
          <a:bodyPr wrap="square" rtlCol="0" anchor="ctr"/>
          <a:lstStyle/>
          <a:p>
            <a:pPr indent="0" marL="0">
              <a:buNone/>
            </a:pPr>
            <a:r>
              <a:rPr lang="en-US" sz="1300" i="1" dirty="0">
                <a:solidFill>
                  <a:srgbClr val="CADCFC"/>
                </a:solidFill>
                <a:latin typeface="Calibri" pitchFamily="34" charset="0"/>
                <a:ea typeface="Calibri" pitchFamily="34" charset="-122"/>
                <a:cs typeface="Calibri" pitchFamily="34" charset="-120"/>
              </a:rPr>
              <a:t>Passage excerpt (from the worked passage used in class today):</a:t>
            </a:r>
            <a:endParaRPr lang="en-US" sz="1300" dirty="0"/>
          </a:p>
          <a:p>
            <a:pPr indent="0" marL="0">
              <a:buNone/>
            </a:pPr>
            <a:endParaRPr lang="en-US" sz="1300" dirty="0"/>
          </a:p>
          <a:p>
            <a:pPr indent="0" marL="0">
              <a:buNone/>
            </a:pPr>
            <a:r>
              <a:rPr lang="en-US" sz="1300" i="1" dirty="0">
                <a:solidFill>
                  <a:srgbClr val="CADCFC"/>
                </a:solidFill>
                <a:latin typeface="Calibri" pitchFamily="34" charset="0"/>
                <a:ea typeface="Calibri" pitchFamily="34" charset="-122"/>
                <a:cs typeface="Calibri" pitchFamily="34" charset="-120"/>
              </a:rPr>
              <a:t>"The question is not whether you are good engineers. The question is whether you will be good citizens who happen to be engineers, or engineers who have not yet decided whether citizenship is relevant to their profession."</a:t>
            </a:r>
            <a:endParaRPr lang="en-US" sz="1300" dirty="0"/>
          </a:p>
        </p:txBody>
      </p:sp>
      <p:sp>
        <p:nvSpPr>
          <p:cNvPr id="5" name="Shape 3"/>
          <p:cNvSpPr/>
          <p:nvPr/>
        </p:nvSpPr>
        <p:spPr>
          <a:xfrm>
            <a:off x="457200" y="2194560"/>
            <a:ext cx="8229600" cy="1234440"/>
          </a:xfrm>
          <a:prstGeom prst="roundRect">
            <a:avLst>
              <a:gd name="adj" fmla="val 7407"/>
            </a:avLst>
          </a:prstGeom>
          <a:solidFill>
            <a:srgbClr val="0D1F15"/>
          </a:solidFill>
          <a:ln w="12700">
            <a:solidFill>
              <a:srgbClr val="0D6F66"/>
            </a:solidFill>
            <a:prstDash val="solid"/>
          </a:ln>
        </p:spPr>
      </p:sp>
      <p:sp>
        <p:nvSpPr>
          <p:cNvPr id="6" name="Text 4"/>
          <p:cNvSpPr/>
          <p:nvPr/>
        </p:nvSpPr>
        <p:spPr>
          <a:xfrm>
            <a:off x="640080" y="2267712"/>
            <a:ext cx="7863840" cy="310896"/>
          </a:xfrm>
          <a:prstGeom prst="rect">
            <a:avLst/>
          </a:prstGeom>
          <a:noFill/>
          <a:ln/>
        </p:spPr>
        <p:txBody>
          <a:bodyPr wrap="square" rtlCol="0" anchor="ctr"/>
          <a:lstStyle/>
          <a:p>
            <a:pPr indent="0" marL="0">
              <a:buNone/>
            </a:pPr>
            <a:r>
              <a:rPr lang="en-US" sz="1300" b="1" dirty="0">
                <a:solidFill>
                  <a:srgbClr val="0D6F66"/>
                </a:solidFill>
                <a:latin typeface="Calibri" pitchFamily="34" charset="0"/>
                <a:ea typeface="Calibri" pitchFamily="34" charset="-122"/>
                <a:cs typeface="Calibri" pitchFamily="34" charset="-120"/>
              </a:rPr>
              <a:t>Your task:</a:t>
            </a:r>
            <a:endParaRPr lang="en-US" sz="1300" dirty="0"/>
          </a:p>
        </p:txBody>
      </p:sp>
      <p:sp>
        <p:nvSpPr>
          <p:cNvPr id="7" name="Text 5"/>
          <p:cNvSpPr/>
          <p:nvPr/>
        </p:nvSpPr>
        <p:spPr>
          <a:xfrm>
            <a:off x="640080" y="2596896"/>
            <a:ext cx="7863840" cy="749808"/>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Write ONE commentary sentence about the parallel structure in this excerpt. Your sentence must: (1) name the specific structural choice, (2) explain what it accomplishes using the counterfactual, and (3) connect to the speaker's purpose with this specific audience.</a:t>
            </a:r>
            <a:endParaRPr lang="en-US" sz="1250" dirty="0"/>
          </a:p>
        </p:txBody>
      </p:sp>
      <p:sp>
        <p:nvSpPr>
          <p:cNvPr id="8" name="Text 6"/>
          <p:cNvSpPr/>
          <p:nvPr/>
        </p:nvSpPr>
        <p:spPr>
          <a:xfrm>
            <a:off x="457200" y="3538728"/>
            <a:ext cx="8229600" cy="347472"/>
          </a:xfrm>
          <a:prstGeom prst="rect">
            <a:avLst/>
          </a:prstGeom>
          <a:noFill/>
          <a:ln/>
        </p:spPr>
        <p:txBody>
          <a:bodyPr wrap="square" rtlCol="0" anchor="ctr"/>
          <a:lstStyle/>
          <a:p>
            <a:pPr indent="0" marL="0">
              <a:buNone/>
            </a:pPr>
            <a:r>
              <a:rPr lang="en-US" sz="1200" i="1" dirty="0">
                <a:solidFill>
                  <a:srgbClr val="9DB4CC"/>
                </a:solidFill>
                <a:latin typeface="Calibri" pitchFamily="34" charset="0"/>
                <a:ea typeface="Calibri" pitchFamily="34" charset="-122"/>
                <a:cs typeface="Calibri" pitchFamily="34" charset="-120"/>
              </a:rPr>
              <a:t>Write on the provided index card. This will be returned with written feedback tomorrow.</a:t>
            </a:r>
            <a:endParaRPr lang="en-US" sz="1200" dirty="0"/>
          </a:p>
        </p:txBody>
      </p:sp>
      <p:sp>
        <p:nvSpPr>
          <p:cNvPr id="9" name="Shape 7"/>
          <p:cNvSpPr/>
          <p:nvPr/>
        </p:nvSpPr>
        <p:spPr>
          <a:xfrm>
            <a:off x="457200" y="4005072"/>
            <a:ext cx="8229600" cy="0"/>
          </a:xfrm>
          <a:prstGeom prst="line">
            <a:avLst/>
          </a:prstGeom>
          <a:noFill/>
          <a:ln w="12700">
            <a:solidFill>
              <a:srgbClr val="1A3020"/>
            </a:solidFill>
            <a:prstDash val="solid"/>
          </a:ln>
        </p:spPr>
      </p:sp>
      <p:sp>
        <p:nvSpPr>
          <p:cNvPr id="10" name="Shape 8"/>
          <p:cNvSpPr/>
          <p:nvPr/>
        </p:nvSpPr>
        <p:spPr>
          <a:xfrm>
            <a:off x="457200" y="4279392"/>
            <a:ext cx="8229600" cy="0"/>
          </a:xfrm>
          <a:prstGeom prst="line">
            <a:avLst/>
          </a:prstGeom>
          <a:noFill/>
          <a:ln w="12700">
            <a:solidFill>
              <a:srgbClr val="1A3020"/>
            </a:solidFill>
            <a:prstDash val="solid"/>
          </a:ln>
        </p:spPr>
      </p:sp>
      <p:sp>
        <p:nvSpPr>
          <p:cNvPr id="11" name="Shape 9"/>
          <p:cNvSpPr/>
          <p:nvPr/>
        </p:nvSpPr>
        <p:spPr>
          <a:xfrm>
            <a:off x="457200" y="4553712"/>
            <a:ext cx="8229600" cy="0"/>
          </a:xfrm>
          <a:prstGeom prst="line">
            <a:avLst/>
          </a:prstGeom>
          <a:noFill/>
          <a:ln w="12700">
            <a:solidFill>
              <a:srgbClr val="1A3020"/>
            </a:solidFill>
            <a:prstDash val="solid"/>
          </a:ln>
        </p:spPr>
      </p:sp>
      <p:sp>
        <p:nvSpPr>
          <p:cNvPr id="12" name="Shape 10"/>
          <p:cNvSpPr/>
          <p:nvPr/>
        </p:nvSpPr>
        <p:spPr>
          <a:xfrm>
            <a:off x="457200" y="4828032"/>
            <a:ext cx="8229600" cy="0"/>
          </a:xfrm>
          <a:prstGeom prst="line">
            <a:avLst/>
          </a:prstGeom>
          <a:noFill/>
          <a:ln w="12700">
            <a:solidFill>
              <a:srgbClr val="1A3020"/>
            </a:solidFill>
            <a:prstDash val="solid"/>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Exit Ticket — Model Response and Rubric</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300" dirty="0">
                <a:solidFill>
                  <a:srgbClr val="253448"/>
                </a:solidFill>
                <a:latin typeface="Calibri" pitchFamily="34" charset="0"/>
                <a:ea typeface="Calibri" pitchFamily="34" charset="-122"/>
                <a:cs typeface="Calibri" pitchFamily="34" charset="-120"/>
              </a:rPr>
              <a:t>What a strong exit ticket response looks like (for your reference — do not show students until after collection):</a:t>
            </a:r>
            <a:endParaRPr lang="en-US" sz="1300" dirty="0"/>
          </a:p>
        </p:txBody>
      </p:sp>
      <p:sp>
        <p:nvSpPr>
          <p:cNvPr id="5" name="Shape 3"/>
          <p:cNvSpPr/>
          <p:nvPr/>
        </p:nvSpPr>
        <p:spPr>
          <a:xfrm>
            <a:off x="457200" y="1417320"/>
            <a:ext cx="8229600" cy="1554480"/>
          </a:xfrm>
          <a:prstGeom prst="roundRect">
            <a:avLst>
              <a:gd name="adj" fmla="val 4706"/>
            </a:avLst>
          </a:prstGeom>
          <a:solidFill>
            <a:srgbClr val="E6F5F3"/>
          </a:solidFill>
          <a:ln w="12700">
            <a:solidFill>
              <a:srgbClr val="0D6F66"/>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490472"/>
            <a:ext cx="7863840" cy="310896"/>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Strong response example:</a:t>
            </a:r>
            <a:endParaRPr lang="en-US" sz="1150" dirty="0"/>
          </a:p>
        </p:txBody>
      </p:sp>
      <p:sp>
        <p:nvSpPr>
          <p:cNvPr id="7" name="Text 5"/>
          <p:cNvSpPr/>
          <p:nvPr/>
        </p:nvSpPr>
        <p:spPr>
          <a:xfrm>
            <a:off x="640080" y="1828800"/>
            <a:ext cx="7863840" cy="1078992"/>
          </a:xfrm>
          <a:prstGeom prst="rect">
            <a:avLst/>
          </a:prstGeom>
          <a:noFill/>
          <a:ln/>
        </p:spPr>
        <p:txBody>
          <a:bodyPr wrap="square" rtlCol="0" anchor="ctr"/>
          <a:lstStyle/>
          <a:p>
            <a:pPr indent="0" marL="0">
              <a:buNone/>
            </a:pPr>
            <a:r>
              <a:rPr lang="en-US" sz="1100" i="1" dirty="0">
                <a:solidFill>
                  <a:srgbClr val="253448"/>
                </a:solidFill>
                <a:latin typeface="Calibri" pitchFamily="34" charset="0"/>
                <a:ea typeface="Calibri" pitchFamily="34" charset="-122"/>
                <a:cs typeface="Calibri" pitchFamily="34" charset="-120"/>
              </a:rPr>
              <a:t>"The parallel structure of 'good citizens who happen to be engineers' vs. 'engineers who have not yet decided whether citizenship is relevant' works by presenting not two types of people but two stages of professional development — if the speaker had framed these as two separate identity categories (citizen and engineer), the audience could have safely placed themselves in the 'engineer' column; instead, the parallel frames both as conditions an engineer can be in, which makes the second position feel like an unfinished version of the first rather than a legitimate alternative."</a:t>
            </a:r>
            <a:endParaRPr lang="en-US" sz="1100" dirty="0"/>
          </a:p>
        </p:txBody>
      </p:sp>
      <p:sp>
        <p:nvSpPr>
          <p:cNvPr id="8" name="Text 6"/>
          <p:cNvSpPr/>
          <p:nvPr/>
        </p:nvSpPr>
        <p:spPr>
          <a:xfrm>
            <a:off x="457200" y="3090672"/>
            <a:ext cx="822960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Quick scoring rubric for the exit ticket:</a:t>
            </a:r>
            <a:endParaRPr lang="en-US" sz="1200" dirty="0"/>
          </a:p>
        </p:txBody>
      </p:sp>
      <p:sp>
        <p:nvSpPr>
          <p:cNvPr id="9" name="Shape 7"/>
          <p:cNvSpPr/>
          <p:nvPr/>
        </p:nvSpPr>
        <p:spPr>
          <a:xfrm>
            <a:off x="457200" y="3474720"/>
            <a:ext cx="8229600" cy="402336"/>
          </a:xfrm>
          <a:prstGeom prst="roundRect">
            <a:avLst>
              <a:gd name="adj" fmla="val 13636"/>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640080" y="3529584"/>
            <a:ext cx="1097280" cy="292608"/>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Strong:</a:t>
            </a:r>
            <a:endParaRPr lang="en-US" sz="1100" dirty="0"/>
          </a:p>
        </p:txBody>
      </p:sp>
      <p:sp>
        <p:nvSpPr>
          <p:cNvPr id="11" name="Text 9"/>
          <p:cNvSpPr/>
          <p:nvPr/>
        </p:nvSpPr>
        <p:spPr>
          <a:xfrm>
            <a:off x="1810512" y="3529584"/>
            <a:ext cx="6693408" cy="292608"/>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Names specific structural choice + explains what it accomplishes + connects to audience effect</a:t>
            </a:r>
            <a:endParaRPr lang="en-US" sz="1050" dirty="0"/>
          </a:p>
        </p:txBody>
      </p:sp>
      <p:sp>
        <p:nvSpPr>
          <p:cNvPr id="12" name="Shape 10"/>
          <p:cNvSpPr/>
          <p:nvPr/>
        </p:nvSpPr>
        <p:spPr>
          <a:xfrm>
            <a:off x="457200" y="3931920"/>
            <a:ext cx="8229600" cy="402336"/>
          </a:xfrm>
          <a:prstGeom prst="roundRect">
            <a:avLst>
              <a:gd name="adj" fmla="val 13636"/>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3" name="Text 11"/>
          <p:cNvSpPr/>
          <p:nvPr/>
        </p:nvSpPr>
        <p:spPr>
          <a:xfrm>
            <a:off x="640080" y="3986784"/>
            <a:ext cx="1097280" cy="292608"/>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Developing:</a:t>
            </a:r>
            <a:endParaRPr lang="en-US" sz="1100" dirty="0"/>
          </a:p>
        </p:txBody>
      </p:sp>
      <p:sp>
        <p:nvSpPr>
          <p:cNvPr id="14" name="Text 12"/>
          <p:cNvSpPr/>
          <p:nvPr/>
        </p:nvSpPr>
        <p:spPr>
          <a:xfrm>
            <a:off x="1810512" y="3986784"/>
            <a:ext cx="6693408" cy="292608"/>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Names the structure + describes what it is, but doesn't explain what it accomplishes for this audience</a:t>
            </a:r>
            <a:endParaRPr lang="en-US" sz="1050" dirty="0"/>
          </a:p>
        </p:txBody>
      </p:sp>
      <p:sp>
        <p:nvSpPr>
          <p:cNvPr id="15" name="Shape 13"/>
          <p:cNvSpPr/>
          <p:nvPr/>
        </p:nvSpPr>
        <p:spPr>
          <a:xfrm>
            <a:off x="457200" y="4389120"/>
            <a:ext cx="8229600" cy="402336"/>
          </a:xfrm>
          <a:prstGeom prst="roundRect">
            <a:avLst>
              <a:gd name="adj" fmla="val 13636"/>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6" name="Text 14"/>
          <p:cNvSpPr/>
          <p:nvPr/>
        </p:nvSpPr>
        <p:spPr>
          <a:xfrm>
            <a:off x="640080" y="4443984"/>
            <a:ext cx="1097280" cy="292608"/>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Beginning:</a:t>
            </a:r>
            <a:endParaRPr lang="en-US" sz="1100" dirty="0"/>
          </a:p>
        </p:txBody>
      </p:sp>
      <p:sp>
        <p:nvSpPr>
          <p:cNvPr id="17" name="Text 15"/>
          <p:cNvSpPr/>
          <p:nvPr/>
        </p:nvSpPr>
        <p:spPr>
          <a:xfrm>
            <a:off x="1810512" y="4443984"/>
            <a:ext cx="6693408" cy="292608"/>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Identifies that parallelism exists but only restates what the parallel clauses say</a:t>
            </a:r>
            <a:endParaRPr lang="en-US" sz="105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MC</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AP-Style Multiple Choice</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8 passage-based questions · Student handout or projected</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66928"/>
          </a:xfrm>
          <a:prstGeom prst="roundRect">
            <a:avLst/>
          </a:prstGeom>
          <a:solidFill>
            <a:srgbClr val="0E1A2B"/>
          </a:solidFill>
          <a:ln w="12700">
            <a:solidFill>
              <a:srgbClr val="0E1A2B"/>
            </a:solidFill>
            <a:prstDash val="solid"/>
          </a:ln>
        </p:spPr>
      </p:sp>
      <p:sp>
        <p:nvSpPr>
          <p:cNvPr id="3" name="Text 1"/>
          <p:cNvSpPr/>
          <p:nvPr/>
        </p:nvSpPr>
        <p:spPr>
          <a:xfrm>
            <a:off x="457200" y="109728"/>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1–4</a:t>
            </a:r>
            <a:endParaRPr lang="en-US" sz="1400" dirty="0"/>
          </a:p>
        </p:txBody>
      </p:sp>
      <p:sp>
        <p:nvSpPr>
          <p:cNvPr id="4" name="Text 2"/>
          <p:cNvSpPr/>
          <p:nvPr/>
        </p:nvSpPr>
        <p:spPr>
          <a:xfrm>
            <a:off x="457200" y="68580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1. In paragraph 1, the speaker's reference to the engineering 'toolkit' primarily serves to</a:t>
            </a:r>
            <a:endParaRPr lang="en-US" sz="1150" dirty="0"/>
          </a:p>
        </p:txBody>
      </p:sp>
      <p:sp>
        <p:nvSpPr>
          <p:cNvPr id="5" name="Text 3"/>
          <p:cNvSpPr/>
          <p:nvPr/>
        </p:nvSpPr>
        <p:spPr>
          <a:xfrm>
            <a:off x="731520" y="10332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undermine the value of technical training</a:t>
            </a:r>
            <a:endParaRPr lang="en-US" sz="1050" dirty="0"/>
          </a:p>
        </p:txBody>
      </p:sp>
      <p:sp>
        <p:nvSpPr>
          <p:cNvPr id="6" name="Text 4"/>
          <p:cNvSpPr/>
          <p:nvPr/>
        </p:nvSpPr>
        <p:spPr>
          <a:xfrm>
            <a:off x="731520" y="12161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establish that engineering expertise has genuine value within its domain</a:t>
            </a:r>
            <a:endParaRPr lang="en-US" sz="1050" dirty="0"/>
          </a:p>
        </p:txBody>
      </p:sp>
      <p:sp>
        <p:nvSpPr>
          <p:cNvPr id="7" name="Text 5"/>
          <p:cNvSpPr/>
          <p:nvPr/>
        </p:nvSpPr>
        <p:spPr>
          <a:xfrm>
            <a:off x="731520" y="13990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suggest that engineers have been poorly educated</a:t>
            </a:r>
            <a:endParaRPr lang="en-US" sz="1050" dirty="0"/>
          </a:p>
        </p:txBody>
      </p:sp>
      <p:sp>
        <p:nvSpPr>
          <p:cNvPr id="8" name="Text 6"/>
          <p:cNvSpPr/>
          <p:nvPr/>
        </p:nvSpPr>
        <p:spPr>
          <a:xfrm>
            <a:off x="731520" y="15819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create an extended metaphor comparing engineering to manual labor</a:t>
            </a:r>
            <a:endParaRPr lang="en-US" sz="1050" dirty="0"/>
          </a:p>
        </p:txBody>
      </p:sp>
      <p:sp>
        <p:nvSpPr>
          <p:cNvPr id="9" name="Text 7"/>
          <p:cNvSpPr/>
          <p:nvPr/>
        </p:nvSpPr>
        <p:spPr>
          <a:xfrm>
            <a:off x="457200" y="178308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2. The transition from paragraph 1 to paragraph 2 is best described as</a:t>
            </a:r>
            <a:endParaRPr lang="en-US" sz="1150" dirty="0"/>
          </a:p>
        </p:txBody>
      </p:sp>
      <p:sp>
        <p:nvSpPr>
          <p:cNvPr id="10" name="Text 8"/>
          <p:cNvSpPr/>
          <p:nvPr/>
        </p:nvSpPr>
        <p:spPr>
          <a:xfrm>
            <a:off x="731520" y="21305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a shift from emotional appeal to logical argument</a:t>
            </a:r>
            <a:endParaRPr lang="en-US" sz="1050" dirty="0"/>
          </a:p>
        </p:txBody>
      </p:sp>
      <p:sp>
        <p:nvSpPr>
          <p:cNvPr id="11" name="Text 9"/>
          <p:cNvSpPr/>
          <p:nvPr/>
        </p:nvSpPr>
        <p:spPr>
          <a:xfrm>
            <a:off x="731520" y="23134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a shift from acknowledging the audience's strengths to challenging the limits of those strengths</a:t>
            </a:r>
            <a:endParaRPr lang="en-US" sz="1050" dirty="0"/>
          </a:p>
        </p:txBody>
      </p:sp>
      <p:sp>
        <p:nvSpPr>
          <p:cNvPr id="12" name="Text 10"/>
          <p:cNvSpPr/>
          <p:nvPr/>
        </p:nvSpPr>
        <p:spPr>
          <a:xfrm>
            <a:off x="731520" y="24963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an abandonment of the opening concession</a:t>
            </a:r>
            <a:endParaRPr lang="en-US" sz="1050" dirty="0"/>
          </a:p>
        </p:txBody>
      </p:sp>
      <p:sp>
        <p:nvSpPr>
          <p:cNvPr id="13" name="Text 11"/>
          <p:cNvSpPr/>
          <p:nvPr/>
        </p:nvSpPr>
        <p:spPr>
          <a:xfrm>
            <a:off x="731520" y="26791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a change in the speaker's intended audience</a:t>
            </a:r>
            <a:endParaRPr lang="en-US" sz="1050" dirty="0"/>
          </a:p>
        </p:txBody>
      </p:sp>
      <p:sp>
        <p:nvSpPr>
          <p:cNvPr id="14" name="Text 12"/>
          <p:cNvSpPr/>
          <p:nvPr/>
        </p:nvSpPr>
        <p:spPr>
          <a:xfrm>
            <a:off x="457200" y="288036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3. The word 'postpone' in the final paragraph is notable primarily because it</a:t>
            </a:r>
            <a:endParaRPr lang="en-US" sz="1150" dirty="0"/>
          </a:p>
        </p:txBody>
      </p:sp>
      <p:sp>
        <p:nvSpPr>
          <p:cNvPr id="15" name="Text 13"/>
          <p:cNvSpPr/>
          <p:nvPr/>
        </p:nvSpPr>
        <p:spPr>
          <a:xfrm>
            <a:off x="731520" y="32278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introduces an urgent call to immediate action</a:t>
            </a:r>
            <a:endParaRPr lang="en-US" sz="1050" dirty="0"/>
          </a:p>
        </p:txBody>
      </p:sp>
      <p:sp>
        <p:nvSpPr>
          <p:cNvPr id="16" name="Text 14"/>
          <p:cNvSpPr/>
          <p:nvPr/>
        </p:nvSpPr>
        <p:spPr>
          <a:xfrm>
            <a:off x="731520" y="34107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frames the decision as a matter of time management rather than moral failure, reducing audience defensiveness</a:t>
            </a:r>
            <a:endParaRPr lang="en-US" sz="1050" dirty="0"/>
          </a:p>
        </p:txBody>
      </p:sp>
      <p:sp>
        <p:nvSpPr>
          <p:cNvPr id="17" name="Text 15"/>
          <p:cNvSpPr/>
          <p:nvPr/>
        </p:nvSpPr>
        <p:spPr>
          <a:xfrm>
            <a:off x="731520" y="35935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suggests the decision can be delayed until the audience is professionally established</a:t>
            </a:r>
            <a:endParaRPr lang="en-US" sz="1050" dirty="0"/>
          </a:p>
        </p:txBody>
      </p:sp>
      <p:sp>
        <p:nvSpPr>
          <p:cNvPr id="18" name="Text 16"/>
          <p:cNvSpPr/>
          <p:nvPr/>
        </p:nvSpPr>
        <p:spPr>
          <a:xfrm>
            <a:off x="731520" y="37764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contradicts the speaker's claim in the previous paragraph</a:t>
            </a:r>
            <a:endParaRPr lang="en-US" sz="1050" dirty="0"/>
          </a:p>
        </p:txBody>
      </p:sp>
      <p:sp>
        <p:nvSpPr>
          <p:cNvPr id="19" name="Text 17"/>
          <p:cNvSpPr/>
          <p:nvPr/>
        </p:nvSpPr>
        <p:spPr>
          <a:xfrm>
            <a:off x="457200" y="397764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4. The phrase 'good citizens who happen to be engineers' vs. 'engineers who have not yet decided whether citizenship is relevant' presents these as</a:t>
            </a:r>
            <a:endParaRPr lang="en-US" sz="1150" dirty="0"/>
          </a:p>
        </p:txBody>
      </p:sp>
      <p:sp>
        <p:nvSpPr>
          <p:cNvPr id="20" name="Text 18"/>
          <p:cNvSpPr/>
          <p:nvPr/>
        </p:nvSpPr>
        <p:spPr>
          <a:xfrm>
            <a:off x="731520" y="43251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two entirely separate professional identities</a:t>
            </a:r>
            <a:endParaRPr lang="en-US" sz="1050" dirty="0"/>
          </a:p>
        </p:txBody>
      </p:sp>
      <p:sp>
        <p:nvSpPr>
          <p:cNvPr id="21" name="Text 19"/>
          <p:cNvSpPr/>
          <p:nvPr/>
        </p:nvSpPr>
        <p:spPr>
          <a:xfrm>
            <a:off x="731520" y="45079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two stages of professional development within the same identity category</a:t>
            </a:r>
            <a:endParaRPr lang="en-US" sz="1050" dirty="0"/>
          </a:p>
        </p:txBody>
      </p:sp>
      <p:sp>
        <p:nvSpPr>
          <p:cNvPr id="22" name="Text 20"/>
          <p:cNvSpPr/>
          <p:nvPr/>
        </p:nvSpPr>
        <p:spPr>
          <a:xfrm>
            <a:off x="731520" y="46908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a comparison between politically engaged and apolitical engineers</a:t>
            </a:r>
            <a:endParaRPr lang="en-US" sz="1050" dirty="0"/>
          </a:p>
        </p:txBody>
      </p:sp>
      <p:sp>
        <p:nvSpPr>
          <p:cNvPr id="23" name="Text 21"/>
          <p:cNvSpPr/>
          <p:nvPr/>
        </p:nvSpPr>
        <p:spPr>
          <a:xfrm>
            <a:off x="731520" y="48737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an argument that engineering and citizenship are incompatible</a:t>
            </a:r>
            <a:endParaRPr lang="en-US" sz="105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66928"/>
          </a:xfrm>
          <a:prstGeom prst="roundRect">
            <a:avLst/>
          </a:prstGeom>
          <a:solidFill>
            <a:srgbClr val="0E1A2B"/>
          </a:solidFill>
          <a:ln w="12700">
            <a:solidFill>
              <a:srgbClr val="0E1A2B"/>
            </a:solidFill>
            <a:prstDash val="solid"/>
          </a:ln>
        </p:spPr>
      </p:sp>
      <p:sp>
        <p:nvSpPr>
          <p:cNvPr id="3" name="Text 1"/>
          <p:cNvSpPr/>
          <p:nvPr/>
        </p:nvSpPr>
        <p:spPr>
          <a:xfrm>
            <a:off x="457200" y="109728"/>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5–8</a:t>
            </a:r>
            <a:endParaRPr lang="en-US" sz="1400" dirty="0"/>
          </a:p>
        </p:txBody>
      </p:sp>
      <p:sp>
        <p:nvSpPr>
          <p:cNvPr id="4" name="Text 2"/>
          <p:cNvSpPr/>
          <p:nvPr/>
        </p:nvSpPr>
        <p:spPr>
          <a:xfrm>
            <a:off x="457200" y="68580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5. The speaker's primary rhetorical strategy throughout the passage is best described as</a:t>
            </a:r>
            <a:endParaRPr lang="en-US" sz="1150" dirty="0"/>
          </a:p>
        </p:txBody>
      </p:sp>
      <p:sp>
        <p:nvSpPr>
          <p:cNvPr id="5" name="Text 3"/>
          <p:cNvSpPr/>
          <p:nvPr/>
        </p:nvSpPr>
        <p:spPr>
          <a:xfrm>
            <a:off x="731520" y="10332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confrontational — challenging the audience's values directly</a:t>
            </a:r>
            <a:endParaRPr lang="en-US" sz="1050" dirty="0"/>
          </a:p>
        </p:txBody>
      </p:sp>
      <p:sp>
        <p:nvSpPr>
          <p:cNvPr id="6" name="Text 4"/>
          <p:cNvSpPr/>
          <p:nvPr/>
        </p:nvSpPr>
        <p:spPr>
          <a:xfrm>
            <a:off x="731520" y="12161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identity-expansive — redefining the scope of the audience's existing professional identity</a:t>
            </a:r>
            <a:endParaRPr lang="en-US" sz="1050" dirty="0"/>
          </a:p>
        </p:txBody>
      </p:sp>
      <p:sp>
        <p:nvSpPr>
          <p:cNvPr id="7" name="Text 5"/>
          <p:cNvSpPr/>
          <p:nvPr/>
        </p:nvSpPr>
        <p:spPr>
          <a:xfrm>
            <a:off x="731520" y="13990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informational — providing factual data about civic engagement rates among engineers</a:t>
            </a:r>
            <a:endParaRPr lang="en-US" sz="1050" dirty="0"/>
          </a:p>
        </p:txBody>
      </p:sp>
      <p:sp>
        <p:nvSpPr>
          <p:cNvPr id="8" name="Text 6"/>
          <p:cNvSpPr/>
          <p:nvPr/>
        </p:nvSpPr>
        <p:spPr>
          <a:xfrm>
            <a:off x="731520" y="15819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epideictic — praising the engineering profession</a:t>
            </a:r>
            <a:endParaRPr lang="en-US" sz="1050" dirty="0"/>
          </a:p>
        </p:txBody>
      </p:sp>
      <p:sp>
        <p:nvSpPr>
          <p:cNvPr id="9" name="Text 7"/>
          <p:cNvSpPr/>
          <p:nvPr/>
        </p:nvSpPr>
        <p:spPr>
          <a:xfrm>
            <a:off x="457200" y="178308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6. The phrase 'You cannot postpone that decision. You are making it right now' is notable for</a:t>
            </a:r>
            <a:endParaRPr lang="en-US" sz="1150" dirty="0"/>
          </a:p>
        </p:txBody>
      </p:sp>
      <p:sp>
        <p:nvSpPr>
          <p:cNvPr id="10" name="Text 8"/>
          <p:cNvSpPr/>
          <p:nvPr/>
        </p:nvSpPr>
        <p:spPr>
          <a:xfrm>
            <a:off x="731520" y="21305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shifting from subjunctive to indicative mood, making the decision present rather than hypothetical</a:t>
            </a:r>
            <a:endParaRPr lang="en-US" sz="1050" dirty="0"/>
          </a:p>
        </p:txBody>
      </p:sp>
      <p:sp>
        <p:nvSpPr>
          <p:cNvPr id="11" name="Text 9"/>
          <p:cNvSpPr/>
          <p:nvPr/>
        </p:nvSpPr>
        <p:spPr>
          <a:xfrm>
            <a:off x="731520" y="23134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using anaphora to establish a rhythmic pattern</a:t>
            </a:r>
            <a:endParaRPr lang="en-US" sz="1050" dirty="0"/>
          </a:p>
        </p:txBody>
      </p:sp>
      <p:sp>
        <p:nvSpPr>
          <p:cNvPr id="12" name="Text 10"/>
          <p:cNvSpPr/>
          <p:nvPr/>
        </p:nvSpPr>
        <p:spPr>
          <a:xfrm>
            <a:off x="731520" y="24963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introducing an emotional appeal absent from the rest of the passage</a:t>
            </a:r>
            <a:endParaRPr lang="en-US" sz="1050" dirty="0"/>
          </a:p>
        </p:txBody>
      </p:sp>
      <p:sp>
        <p:nvSpPr>
          <p:cNvPr id="13" name="Text 11"/>
          <p:cNvSpPr/>
          <p:nvPr/>
        </p:nvSpPr>
        <p:spPr>
          <a:xfrm>
            <a:off x="731520" y="26791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conceding that postponement is possible but inadvisable</a:t>
            </a:r>
            <a:endParaRPr lang="en-US" sz="1050" dirty="0"/>
          </a:p>
        </p:txBody>
      </p:sp>
      <p:sp>
        <p:nvSpPr>
          <p:cNvPr id="14" name="Text 12"/>
          <p:cNvSpPr/>
          <p:nvPr/>
        </p:nvSpPr>
        <p:spPr>
          <a:xfrm>
            <a:off x="457200" y="288036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7. The overall structure of the passage (concession → challenge → reframe → urgency) is best described as</a:t>
            </a:r>
            <a:endParaRPr lang="en-US" sz="1150" dirty="0"/>
          </a:p>
        </p:txBody>
      </p:sp>
      <p:sp>
        <p:nvSpPr>
          <p:cNvPr id="15" name="Text 13"/>
          <p:cNvSpPr/>
          <p:nvPr/>
        </p:nvSpPr>
        <p:spPr>
          <a:xfrm>
            <a:off x="731520" y="322783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inductive — moving from specific examples to a general principle</a:t>
            </a:r>
            <a:endParaRPr lang="en-US" sz="1050" dirty="0"/>
          </a:p>
        </p:txBody>
      </p:sp>
      <p:sp>
        <p:nvSpPr>
          <p:cNvPr id="16" name="Text 14"/>
          <p:cNvSpPr/>
          <p:nvPr/>
        </p:nvSpPr>
        <p:spPr>
          <a:xfrm>
            <a:off x="731520" y="34107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audience-calibrated — designed to build receptivity before advancing the claim</a:t>
            </a:r>
            <a:endParaRPr lang="en-US" sz="1050" dirty="0"/>
          </a:p>
        </p:txBody>
      </p:sp>
      <p:sp>
        <p:nvSpPr>
          <p:cNvPr id="17" name="Text 15"/>
          <p:cNvSpPr/>
          <p:nvPr/>
        </p:nvSpPr>
        <p:spPr>
          <a:xfrm>
            <a:off x="731520" y="35935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deductive — establishing a premise and applying it to a specific case</a:t>
            </a:r>
            <a:endParaRPr lang="en-US" sz="1050" dirty="0"/>
          </a:p>
        </p:txBody>
      </p:sp>
      <p:sp>
        <p:nvSpPr>
          <p:cNvPr id="18" name="Text 16"/>
          <p:cNvSpPr/>
          <p:nvPr/>
        </p:nvSpPr>
        <p:spPr>
          <a:xfrm>
            <a:off x="731520" y="37764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epideictic — organized around the speaker's personal experience</a:t>
            </a:r>
            <a:endParaRPr lang="en-US" sz="1050" dirty="0"/>
          </a:p>
        </p:txBody>
      </p:sp>
      <p:sp>
        <p:nvSpPr>
          <p:cNvPr id="19" name="Text 17"/>
          <p:cNvSpPr/>
          <p:nvPr/>
        </p:nvSpPr>
        <p:spPr>
          <a:xfrm>
            <a:off x="457200" y="3977640"/>
            <a:ext cx="8229600" cy="347472"/>
          </a:xfrm>
          <a:prstGeom prst="rect">
            <a:avLst/>
          </a:prstGeom>
          <a:noFill/>
          <a:ln/>
        </p:spPr>
        <p:txBody>
          <a:bodyPr wrap="square" rtlCol="0" anchor="ctr"/>
          <a:lstStyle/>
          <a:p>
            <a:pPr indent="0" marL="0">
              <a:buNone/>
            </a:pPr>
            <a:r>
              <a:rPr lang="en-US" sz="1150" b="1" dirty="0">
                <a:solidFill>
                  <a:srgbClr val="0E1A2B"/>
                </a:solidFill>
                <a:latin typeface="Calibri" pitchFamily="34" charset="0"/>
                <a:ea typeface="Calibri" pitchFamily="34" charset="-122"/>
                <a:cs typeface="Calibri" pitchFamily="34" charset="-120"/>
              </a:rPr>
              <a:t>8. Which of the following best describes the rhetorical purpose of the passage's final sentence?</a:t>
            </a:r>
            <a:endParaRPr lang="en-US" sz="1150" dirty="0"/>
          </a:p>
        </p:txBody>
      </p:sp>
      <p:sp>
        <p:nvSpPr>
          <p:cNvPr id="20" name="Text 18"/>
          <p:cNvSpPr/>
          <p:nvPr/>
        </p:nvSpPr>
        <p:spPr>
          <a:xfrm>
            <a:off x="731520" y="432511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A. To summarize the argument already made</a:t>
            </a:r>
            <a:endParaRPr lang="en-US" sz="1050" dirty="0"/>
          </a:p>
        </p:txBody>
      </p:sp>
      <p:sp>
        <p:nvSpPr>
          <p:cNvPr id="21" name="Text 19"/>
          <p:cNvSpPr/>
          <p:nvPr/>
        </p:nvSpPr>
        <p:spPr>
          <a:xfrm>
            <a:off x="731520" y="450799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B. To introduce a new supporting claim</a:t>
            </a:r>
            <a:endParaRPr lang="en-US" sz="1050" dirty="0"/>
          </a:p>
        </p:txBody>
      </p:sp>
      <p:sp>
        <p:nvSpPr>
          <p:cNvPr id="22" name="Text 20"/>
          <p:cNvSpPr/>
          <p:nvPr/>
        </p:nvSpPr>
        <p:spPr>
          <a:xfrm>
            <a:off x="731520" y="469087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C. To close the escape route of inaction by defining it as itself a form of action</a:t>
            </a:r>
            <a:endParaRPr lang="en-US" sz="1050" dirty="0"/>
          </a:p>
        </p:txBody>
      </p:sp>
      <p:sp>
        <p:nvSpPr>
          <p:cNvPr id="23" name="Text 21"/>
          <p:cNvSpPr/>
          <p:nvPr/>
        </p:nvSpPr>
        <p:spPr>
          <a:xfrm>
            <a:off x="731520" y="4873752"/>
            <a:ext cx="7955280" cy="182880"/>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D. To directly accuse the audience of civic negligence</a:t>
            </a:r>
            <a:endParaRPr lang="en-US" sz="105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Multiple Choice — Post-Quiz Discussion Targets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Three questions worth discussing as a class, with the specific teaching goal for each:</a:t>
            </a:r>
            <a:endParaRPr lang="en-US" sz="1400" dirty="0"/>
          </a:p>
        </p:txBody>
      </p:sp>
      <p:sp>
        <p:nvSpPr>
          <p:cNvPr id="5" name="Shape 3"/>
          <p:cNvSpPr/>
          <p:nvPr/>
        </p:nvSpPr>
        <p:spPr>
          <a:xfrm>
            <a:off x="457200" y="1463040"/>
            <a:ext cx="8229600" cy="1078992"/>
          </a:xfrm>
          <a:prstGeom prst="roundRect">
            <a:avLst>
              <a:gd name="adj" fmla="val 6780"/>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536192"/>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Q3: 'postpone' vs. alternatives</a:t>
            </a:r>
            <a:endParaRPr lang="en-US" sz="1200" dirty="0"/>
          </a:p>
        </p:txBody>
      </p:sp>
      <p:sp>
        <p:nvSpPr>
          <p:cNvPr id="7" name="Text 5"/>
          <p:cNvSpPr/>
          <p:nvPr/>
        </p:nvSpPr>
        <p:spPr>
          <a:xfrm>
            <a:off x="640080" y="1865376"/>
            <a:ext cx="7863840" cy="62179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Students who chose A ('urgent call to action') misread the direction of the word's rhetorical work. 'Postpone' implies time management — which reduces audience defensiveness — not urgency. Teach: rhetorical choices do different things in different contexts; always ask what this specific choice accomplishes for this specific audience.</a:t>
            </a:r>
            <a:endParaRPr lang="en-US" sz="1100" dirty="0"/>
          </a:p>
        </p:txBody>
      </p:sp>
      <p:sp>
        <p:nvSpPr>
          <p:cNvPr id="8" name="Shape 6"/>
          <p:cNvSpPr/>
          <p:nvPr/>
        </p:nvSpPr>
        <p:spPr>
          <a:xfrm>
            <a:off x="457200" y="2633472"/>
            <a:ext cx="8229600" cy="1078992"/>
          </a:xfrm>
          <a:prstGeom prst="roundRect">
            <a:avLst>
              <a:gd name="adj" fmla="val 6780"/>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40080" y="2706624"/>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Q6: 'cannot postpone' → 'are making'</a:t>
            </a:r>
            <a:endParaRPr lang="en-US" sz="1200" dirty="0"/>
          </a:p>
        </p:txBody>
      </p:sp>
      <p:sp>
        <p:nvSpPr>
          <p:cNvPr id="10" name="Text 8"/>
          <p:cNvSpPr/>
          <p:nvPr/>
        </p:nvSpPr>
        <p:spPr>
          <a:xfrm>
            <a:off x="640080" y="3035808"/>
            <a:ext cx="7863840" cy="62179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The shift from modal auxiliary ('cannot') to simple present ('are making') eliminates futurity from the decision — the choice is no longer coming, it is in progress. Students who missed this are not reading verb forms as rhetorical choices. Teach: syntax analysis includes verb tense and mood as choices, not just sentence length.</a:t>
            </a:r>
            <a:endParaRPr lang="en-US" sz="1100" dirty="0"/>
          </a:p>
        </p:txBody>
      </p:sp>
      <p:sp>
        <p:nvSpPr>
          <p:cNvPr id="11" name="Shape 9"/>
          <p:cNvSpPr/>
          <p:nvPr/>
        </p:nvSpPr>
        <p:spPr>
          <a:xfrm>
            <a:off x="457200" y="3803904"/>
            <a:ext cx="8229600" cy="1078992"/>
          </a:xfrm>
          <a:prstGeom prst="roundRect">
            <a:avLst>
              <a:gd name="adj" fmla="val 6780"/>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40080" y="3877056"/>
            <a:ext cx="7863840" cy="310896"/>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Q8: 'closes the escape route of inaction'</a:t>
            </a:r>
            <a:endParaRPr lang="en-US" sz="1200" dirty="0"/>
          </a:p>
        </p:txBody>
      </p:sp>
      <p:sp>
        <p:nvSpPr>
          <p:cNvPr id="13" name="Text 11"/>
          <p:cNvSpPr/>
          <p:nvPr/>
        </p:nvSpPr>
        <p:spPr>
          <a:xfrm>
            <a:off x="640080" y="4206240"/>
            <a:ext cx="7863840" cy="621792"/>
          </a:xfrm>
          <a:prstGeom prst="rect">
            <a:avLst/>
          </a:prstGeom>
          <a:noFill/>
          <a:ln/>
        </p:spPr>
        <p:txBody>
          <a:bodyPr wrap="square" rtlCol="0" anchor="ctr"/>
          <a:lstStyle/>
          <a:p>
            <a:pPr indent="0" marL="0">
              <a:buNone/>
            </a:pPr>
            <a:r>
              <a:rPr lang="en-US" sz="1100" dirty="0">
                <a:solidFill>
                  <a:srgbClr val="253448"/>
                </a:solidFill>
                <a:latin typeface="Calibri" pitchFamily="34" charset="0"/>
                <a:ea typeface="Calibri" pitchFamily="34" charset="-122"/>
                <a:cs typeface="Calibri" pitchFamily="34" charset="-120"/>
              </a:rPr>
              <a:t>This is a Layer 4 observation — the final sentence works by eliminating a logical position (neutrality) that the audience might otherwise occupy. Students who answered A ('summarizes the argument') are reading at Layer 1 only. Teach: conclusions in strong rhetoric often don't summarize — they close off the last available counterposition.</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I</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Rhetorical Situation</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What every FRQ 2 introductory note is telling you — and why most students skip it</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Timed Writing Prompt</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Full FRQ 2 · 40-minute timer included</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457200" y="164592"/>
            <a:ext cx="8229600" cy="384048"/>
          </a:xfrm>
          <a:prstGeom prst="rect">
            <a:avLst/>
          </a:prstGeom>
          <a:noFill/>
          <a:ln/>
        </p:spPr>
        <p:txBody>
          <a:bodyPr wrap="square" rtlCol="0" anchor="ctr"/>
          <a:lstStyle/>
          <a:p>
            <a:pPr indent="0" marL="0">
              <a:buNone/>
            </a:pPr>
            <a:r>
              <a:rPr lang="en-US" sz="1200" b="1" spc="300" kern="0" dirty="0">
                <a:solidFill>
                  <a:srgbClr val="C47F17"/>
                </a:solidFill>
                <a:latin typeface="Calibri" pitchFamily="34" charset="0"/>
                <a:ea typeface="Calibri" pitchFamily="34" charset="-122"/>
                <a:cs typeface="Calibri" pitchFamily="34" charset="-120"/>
              </a:rPr>
              <a:t>TIMED WRITING PROMPT — FRQ 2 FORMAT</a:t>
            </a:r>
            <a:endParaRPr lang="en-US" sz="1200" dirty="0"/>
          </a:p>
        </p:txBody>
      </p:sp>
      <p:sp>
        <p:nvSpPr>
          <p:cNvPr id="3" name="Shape 1"/>
          <p:cNvSpPr/>
          <p:nvPr/>
        </p:nvSpPr>
        <p:spPr>
          <a:xfrm>
            <a:off x="457200" y="621792"/>
            <a:ext cx="8229600" cy="2788920"/>
          </a:xfrm>
          <a:prstGeom prst="roundRect">
            <a:avLst>
              <a:gd name="adj" fmla="val 3279"/>
            </a:avLst>
          </a:prstGeom>
          <a:solidFill>
            <a:srgbClr val="060C18"/>
          </a:solidFill>
          <a:ln w="12700">
            <a:solidFill>
              <a:srgbClr val="1A56DB"/>
            </a:solidFill>
            <a:prstDash val="solid"/>
          </a:ln>
        </p:spPr>
      </p:sp>
      <p:sp>
        <p:nvSpPr>
          <p:cNvPr id="4" name="Text 2"/>
          <p:cNvSpPr/>
          <p:nvPr/>
        </p:nvSpPr>
        <p:spPr>
          <a:xfrm>
            <a:off x="658368" y="731520"/>
            <a:ext cx="7827264" cy="2587752"/>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The following passage is from a commencement address delivered in 1963 to graduating engineers at a midwestern land-grant university. Read the passage carefully. Then write an essay that analyzes the rhetorical choices the speaker makes to persuade his audience of their civic responsibility as technically trained professionals.</a:t>
            </a:r>
            <a:endParaRPr lang="en-US" sz="1300" dirty="0"/>
          </a:p>
          <a:p>
            <a:pPr indent="0" marL="0">
              <a:buNone/>
            </a:pP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In your response you should do the following:</a:t>
            </a:r>
            <a:endParaRPr lang="en-US" sz="1300" dirty="0"/>
          </a:p>
          <a:p>
            <a:pPr indent="0" marL="0">
              <a:buNone/>
            </a:pP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 Respond to the prompt with a thesis that presents a defensible interpretation.</a:t>
            </a: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 Select and use evidence to support your line of reasoning.</a:t>
            </a: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 Explain how the evidence supports your line of reasoning.</a:t>
            </a: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 Use appropriate grammar and punctuation in communicating your argument.</a:t>
            </a:r>
            <a:endParaRPr lang="en-US" sz="1300" dirty="0"/>
          </a:p>
        </p:txBody>
      </p:sp>
      <p:sp>
        <p:nvSpPr>
          <p:cNvPr id="5" name="Shape 3"/>
          <p:cNvSpPr/>
          <p:nvPr/>
        </p:nvSpPr>
        <p:spPr>
          <a:xfrm>
            <a:off x="457200" y="3520440"/>
            <a:ext cx="8229600" cy="1371600"/>
          </a:xfrm>
          <a:prstGeom prst="roundRect">
            <a:avLst>
              <a:gd name="adj" fmla="val 6667"/>
            </a:avLst>
          </a:prstGeom>
          <a:solidFill>
            <a:srgbClr val="1A0F00"/>
          </a:solidFill>
          <a:ln w="19050">
            <a:solidFill>
              <a:srgbClr val="C47F17"/>
            </a:solidFill>
            <a:prstDash val="solid"/>
          </a:ln>
        </p:spPr>
      </p:sp>
      <p:sp>
        <p:nvSpPr>
          <p:cNvPr id="6" name="Text 4"/>
          <p:cNvSpPr/>
          <p:nvPr/>
        </p:nvSpPr>
        <p:spPr>
          <a:xfrm>
            <a:off x="658368" y="3611880"/>
            <a:ext cx="2743200" cy="548640"/>
          </a:xfrm>
          <a:prstGeom prst="rect">
            <a:avLst/>
          </a:prstGeom>
          <a:noFill/>
          <a:ln/>
        </p:spPr>
        <p:txBody>
          <a:bodyPr wrap="square" rtlCol="0" anchor="ctr"/>
          <a:lstStyle/>
          <a:p>
            <a:pPr indent="0" marL="0">
              <a:buNone/>
            </a:pPr>
            <a:r>
              <a:rPr lang="en-US" sz="2600" b="1" dirty="0">
                <a:solidFill>
                  <a:srgbClr val="C47F17"/>
                </a:solidFill>
                <a:latin typeface="Cambria" pitchFamily="34" charset="0"/>
                <a:ea typeface="Cambria" pitchFamily="34" charset="-122"/>
                <a:cs typeface="Cambria" pitchFamily="34" charset="-120"/>
              </a:rPr>
              <a:t>⏱  40 Minutes</a:t>
            </a:r>
            <a:endParaRPr lang="en-US" sz="2600" dirty="0"/>
          </a:p>
        </p:txBody>
      </p:sp>
      <p:sp>
        <p:nvSpPr>
          <p:cNvPr id="7" name="Text 5"/>
          <p:cNvSpPr/>
          <p:nvPr/>
        </p:nvSpPr>
        <p:spPr>
          <a:xfrm>
            <a:off x="3566160" y="3611880"/>
            <a:ext cx="49377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 0–5 min: Read + annotate the passage</a:t>
            </a:r>
            <a:endParaRPr lang="en-US" sz="1150" dirty="0"/>
          </a:p>
        </p:txBody>
      </p:sp>
      <p:sp>
        <p:nvSpPr>
          <p:cNvPr id="8" name="Text 6"/>
          <p:cNvSpPr/>
          <p:nvPr/>
        </p:nvSpPr>
        <p:spPr>
          <a:xfrm>
            <a:off x="3566160" y="3849624"/>
            <a:ext cx="49377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 5–8 min: Plan your thesis and paragraph claims</a:t>
            </a:r>
            <a:endParaRPr lang="en-US" sz="1150" dirty="0"/>
          </a:p>
        </p:txBody>
      </p:sp>
      <p:sp>
        <p:nvSpPr>
          <p:cNvPr id="9" name="Text 7"/>
          <p:cNvSpPr/>
          <p:nvPr/>
        </p:nvSpPr>
        <p:spPr>
          <a:xfrm>
            <a:off x="3566160" y="4087368"/>
            <a:ext cx="49377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 8–36 min: Write</a:t>
            </a:r>
            <a:endParaRPr lang="en-US" sz="1150" dirty="0"/>
          </a:p>
        </p:txBody>
      </p:sp>
      <p:sp>
        <p:nvSpPr>
          <p:cNvPr id="10" name="Text 8"/>
          <p:cNvSpPr/>
          <p:nvPr/>
        </p:nvSpPr>
        <p:spPr>
          <a:xfrm>
            <a:off x="3566160" y="4325112"/>
            <a:ext cx="49377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 36–40 min: Review — does each body paragraph open with a claim?</a:t>
            </a:r>
            <a:endParaRPr lang="en-US" sz="115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Scoring Rubric</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Row A · Row B · Row C · Student-facing language</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AP Rhetorical Analysis Rubric — Row A &amp; Row B</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Shape 2"/>
          <p:cNvSpPr/>
          <p:nvPr/>
        </p:nvSpPr>
        <p:spPr>
          <a:xfrm>
            <a:off x="457200" y="987552"/>
            <a:ext cx="8229600" cy="310896"/>
          </a:xfrm>
          <a:prstGeom prst="roundRect">
            <a:avLst>
              <a:gd name="adj" fmla="val 17647"/>
            </a:avLst>
          </a:prstGeom>
          <a:solidFill>
            <a:srgbClr val="1A56DB"/>
          </a:solidFill>
          <a:ln w="12700">
            <a:solidFill>
              <a:srgbClr val="1A56DB"/>
            </a:solidFill>
            <a:prstDash val="solid"/>
          </a:ln>
        </p:spPr>
      </p:sp>
      <p:sp>
        <p:nvSpPr>
          <p:cNvPr id="5" name="Text 3"/>
          <p:cNvSpPr/>
          <p:nvPr/>
        </p:nvSpPr>
        <p:spPr>
          <a:xfrm>
            <a:off x="640080" y="1005840"/>
            <a:ext cx="7863840" cy="27432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ROW A — THESIS (0–1 point)</a:t>
            </a:r>
            <a:endParaRPr lang="en-US" sz="1200" dirty="0"/>
          </a:p>
        </p:txBody>
      </p:sp>
      <p:sp>
        <p:nvSpPr>
          <p:cNvPr id="6" name="Shape 4"/>
          <p:cNvSpPr/>
          <p:nvPr/>
        </p:nvSpPr>
        <p:spPr>
          <a:xfrm>
            <a:off x="457200" y="1371600"/>
            <a:ext cx="8229600" cy="502920"/>
          </a:xfrm>
          <a:prstGeom prst="roundRect">
            <a:avLst>
              <a:gd name="adj" fmla="val 10909"/>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7" name="Text 5"/>
          <p:cNvSpPr/>
          <p:nvPr/>
        </p:nvSpPr>
        <p:spPr>
          <a:xfrm>
            <a:off x="640080" y="1426464"/>
            <a:ext cx="1005840" cy="393192"/>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1 point:</a:t>
            </a:r>
            <a:endParaRPr lang="en-US" sz="1100" dirty="0"/>
          </a:p>
        </p:txBody>
      </p:sp>
      <p:sp>
        <p:nvSpPr>
          <p:cNvPr id="8" name="Text 6"/>
          <p:cNvSpPr/>
          <p:nvPr/>
        </p:nvSpPr>
        <p:spPr>
          <a:xfrm>
            <a:off x="1682496" y="1426464"/>
            <a:ext cx="6821424" cy="393192"/>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Makes a defensible claim about how the speaker's rhetorical choices work together to achieve a specific purpose — this claim goes beyond restating what the passage does and takes an interpretive position about how or why.</a:t>
            </a:r>
            <a:endParaRPr lang="en-US" sz="1050" dirty="0"/>
          </a:p>
        </p:txBody>
      </p:sp>
      <p:sp>
        <p:nvSpPr>
          <p:cNvPr id="9" name="Shape 7"/>
          <p:cNvSpPr/>
          <p:nvPr/>
        </p:nvSpPr>
        <p:spPr>
          <a:xfrm>
            <a:off x="457200" y="1938528"/>
            <a:ext cx="8229600" cy="502920"/>
          </a:xfrm>
          <a:prstGeom prst="roundRect">
            <a:avLst>
              <a:gd name="adj" fmla="val 10909"/>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0" name="Text 8"/>
          <p:cNvSpPr/>
          <p:nvPr/>
        </p:nvSpPr>
        <p:spPr>
          <a:xfrm>
            <a:off x="640080" y="1993392"/>
            <a:ext cx="1005840" cy="393192"/>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0 points:</a:t>
            </a:r>
            <a:endParaRPr lang="en-US" sz="1100" dirty="0"/>
          </a:p>
        </p:txBody>
      </p:sp>
      <p:sp>
        <p:nvSpPr>
          <p:cNvPr id="11" name="Text 9"/>
          <p:cNvSpPr/>
          <p:nvPr/>
        </p:nvSpPr>
        <p:spPr>
          <a:xfrm>
            <a:off x="1682496" y="1993392"/>
            <a:ext cx="6821424" cy="393192"/>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Only restates or summarizes the passage · Only describes what the passage is about · Announces what the essay will do ('In this essay, I will analyze...') · Makes a claim that is not defensible.</a:t>
            </a:r>
            <a:endParaRPr lang="en-US" sz="1050" dirty="0"/>
          </a:p>
        </p:txBody>
      </p:sp>
      <p:sp>
        <p:nvSpPr>
          <p:cNvPr id="12" name="Shape 10"/>
          <p:cNvSpPr/>
          <p:nvPr/>
        </p:nvSpPr>
        <p:spPr>
          <a:xfrm>
            <a:off x="457200" y="2578608"/>
            <a:ext cx="8229600" cy="310896"/>
          </a:xfrm>
          <a:prstGeom prst="roundRect">
            <a:avLst>
              <a:gd name="adj" fmla="val 17647"/>
            </a:avLst>
          </a:prstGeom>
          <a:solidFill>
            <a:srgbClr val="0E6B8A"/>
          </a:solidFill>
          <a:ln w="12700">
            <a:solidFill>
              <a:srgbClr val="0E6B8A"/>
            </a:solidFill>
            <a:prstDash val="solid"/>
          </a:ln>
        </p:spPr>
      </p:sp>
      <p:sp>
        <p:nvSpPr>
          <p:cNvPr id="13" name="Text 11"/>
          <p:cNvSpPr/>
          <p:nvPr/>
        </p:nvSpPr>
        <p:spPr>
          <a:xfrm>
            <a:off x="640080" y="2596896"/>
            <a:ext cx="7863840" cy="27432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ROW B — EVIDENCE &amp; COMMENTARY (0–4 points)</a:t>
            </a:r>
            <a:endParaRPr lang="en-US" sz="1200" dirty="0"/>
          </a:p>
        </p:txBody>
      </p:sp>
      <p:sp>
        <p:nvSpPr>
          <p:cNvPr id="14" name="Shape 12"/>
          <p:cNvSpPr/>
          <p:nvPr/>
        </p:nvSpPr>
        <p:spPr>
          <a:xfrm>
            <a:off x="457200" y="2962656"/>
            <a:ext cx="8229600" cy="411480"/>
          </a:xfrm>
          <a:prstGeom prst="roundRect">
            <a:avLst>
              <a:gd name="adj" fmla="val 13333"/>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5" name="Text 13"/>
          <p:cNvSpPr/>
          <p:nvPr/>
        </p:nvSpPr>
        <p:spPr>
          <a:xfrm>
            <a:off x="640080" y="3008376"/>
            <a:ext cx="960120" cy="320040"/>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4 points:</a:t>
            </a:r>
            <a:endParaRPr lang="en-US" sz="1100" dirty="0"/>
          </a:p>
        </p:txBody>
      </p:sp>
      <p:sp>
        <p:nvSpPr>
          <p:cNvPr id="16" name="Text 14"/>
          <p:cNvSpPr/>
          <p:nvPr/>
        </p:nvSpPr>
        <p:spPr>
          <a:xfrm>
            <a:off x="1636776" y="3008376"/>
            <a:ext cx="6867144" cy="320040"/>
          </a:xfrm>
          <a:prstGeom prst="rect">
            <a:avLst/>
          </a:prstGeom>
          <a:noFill/>
          <a:ln/>
        </p:spPr>
        <p:txBody>
          <a:bodyPr wrap="square" rtlCol="0" anchor="ctr"/>
          <a:lstStyle/>
          <a:p>
            <a:pPr indent="0" marL="0">
              <a:buNone/>
            </a:pPr>
            <a:r>
              <a:rPr lang="en-US" sz="950" dirty="0">
                <a:solidFill>
                  <a:srgbClr val="253448"/>
                </a:solidFill>
                <a:latin typeface="Calibri" pitchFamily="34" charset="0"/>
                <a:ea typeface="Calibri" pitchFamily="34" charset="-122"/>
                <a:cs typeface="Calibri" pitchFamily="34" charset="-120"/>
              </a:rPr>
              <a:t>Consistently develops a line of reasoning with specific textual evidence. Commentary explains how evidence supports the argument using language that names the analytical function of each choice. Evidence is precisely chosen, not merely present. Paragraphs build on each other logically.</a:t>
            </a:r>
            <a:endParaRPr lang="en-US" sz="950" dirty="0"/>
          </a:p>
        </p:txBody>
      </p:sp>
      <p:sp>
        <p:nvSpPr>
          <p:cNvPr id="17" name="Shape 15"/>
          <p:cNvSpPr/>
          <p:nvPr/>
        </p:nvSpPr>
        <p:spPr>
          <a:xfrm>
            <a:off x="457200" y="3438144"/>
            <a:ext cx="8229600" cy="411480"/>
          </a:xfrm>
          <a:prstGeom prst="roundRect">
            <a:avLst>
              <a:gd name="adj" fmla="val 13333"/>
            </a:avLst>
          </a:prstGeom>
          <a:solidFill>
            <a:srgbClr val="E8F5FA"/>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8" name="Text 16"/>
          <p:cNvSpPr/>
          <p:nvPr/>
        </p:nvSpPr>
        <p:spPr>
          <a:xfrm>
            <a:off x="640080" y="3483864"/>
            <a:ext cx="960120" cy="320040"/>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3 points:</a:t>
            </a:r>
            <a:endParaRPr lang="en-US" sz="1100" dirty="0"/>
          </a:p>
        </p:txBody>
      </p:sp>
      <p:sp>
        <p:nvSpPr>
          <p:cNvPr id="19" name="Text 17"/>
          <p:cNvSpPr/>
          <p:nvPr/>
        </p:nvSpPr>
        <p:spPr>
          <a:xfrm>
            <a:off x="1636776" y="3483864"/>
            <a:ext cx="6867144" cy="320040"/>
          </a:xfrm>
          <a:prstGeom prst="rect">
            <a:avLst/>
          </a:prstGeom>
          <a:noFill/>
          <a:ln/>
        </p:spPr>
        <p:txBody>
          <a:bodyPr wrap="square" rtlCol="0" anchor="ctr"/>
          <a:lstStyle/>
          <a:p>
            <a:pPr indent="0" marL="0">
              <a:buNone/>
            </a:pPr>
            <a:r>
              <a:rPr lang="en-US" sz="950" dirty="0">
                <a:solidFill>
                  <a:srgbClr val="253448"/>
                </a:solidFill>
                <a:latin typeface="Calibri" pitchFamily="34" charset="0"/>
                <a:ea typeface="Calibri" pitchFamily="34" charset="-122"/>
                <a:cs typeface="Calibri" pitchFamily="34" charset="-120"/>
              </a:rPr>
              <a:t>Develops some analysis with relevant evidence. Commentary generally explains how evidence supports the argument but may be inconsistently developed across paragraphs, or may occasionally restate rather than analyze.</a:t>
            </a:r>
            <a:endParaRPr lang="en-US" sz="950" dirty="0"/>
          </a:p>
        </p:txBody>
      </p:sp>
      <p:sp>
        <p:nvSpPr>
          <p:cNvPr id="20" name="Shape 18"/>
          <p:cNvSpPr/>
          <p:nvPr/>
        </p:nvSpPr>
        <p:spPr>
          <a:xfrm>
            <a:off x="457200" y="3913632"/>
            <a:ext cx="8229600" cy="411480"/>
          </a:xfrm>
          <a:prstGeom prst="roundRect">
            <a:avLst>
              <a:gd name="adj" fmla="val 13333"/>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1" name="Text 19"/>
          <p:cNvSpPr/>
          <p:nvPr/>
        </p:nvSpPr>
        <p:spPr>
          <a:xfrm>
            <a:off x="640080" y="3959352"/>
            <a:ext cx="960120" cy="320040"/>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2 points:</a:t>
            </a:r>
            <a:endParaRPr lang="en-US" sz="1100" dirty="0"/>
          </a:p>
        </p:txBody>
      </p:sp>
      <p:sp>
        <p:nvSpPr>
          <p:cNvPr id="22" name="Text 20"/>
          <p:cNvSpPr/>
          <p:nvPr/>
        </p:nvSpPr>
        <p:spPr>
          <a:xfrm>
            <a:off x="1636776" y="3959352"/>
            <a:ext cx="6867144" cy="320040"/>
          </a:xfrm>
          <a:prstGeom prst="rect">
            <a:avLst/>
          </a:prstGeom>
          <a:noFill/>
          <a:ln/>
        </p:spPr>
        <p:txBody>
          <a:bodyPr wrap="square" rtlCol="0" anchor="ctr"/>
          <a:lstStyle/>
          <a:p>
            <a:pPr indent="0" marL="0">
              <a:buNone/>
            </a:pPr>
            <a:r>
              <a:rPr lang="en-US" sz="950" dirty="0">
                <a:solidFill>
                  <a:srgbClr val="253448"/>
                </a:solidFill>
                <a:latin typeface="Calibri" pitchFamily="34" charset="0"/>
                <a:ea typeface="Calibri" pitchFamily="34" charset="-122"/>
                <a:cs typeface="Calibri" pitchFamily="34" charset="-120"/>
              </a:rPr>
              <a:t>Uses evidence that is relevant but commentary is underdeveloped — tends to restate what the evidence says rather than explaining what it reveals. Body paragraphs may be organized by device rather than by analytical claim.</a:t>
            </a:r>
            <a:endParaRPr lang="en-US" sz="950" dirty="0"/>
          </a:p>
        </p:txBody>
      </p:sp>
      <p:sp>
        <p:nvSpPr>
          <p:cNvPr id="23" name="Shape 21"/>
          <p:cNvSpPr/>
          <p:nvPr/>
        </p:nvSpPr>
        <p:spPr>
          <a:xfrm>
            <a:off x="457200" y="4389120"/>
            <a:ext cx="8229600" cy="411480"/>
          </a:xfrm>
          <a:prstGeom prst="roundRect">
            <a:avLst>
              <a:gd name="adj" fmla="val 13333"/>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4" name="Text 22"/>
          <p:cNvSpPr/>
          <p:nvPr/>
        </p:nvSpPr>
        <p:spPr>
          <a:xfrm>
            <a:off x="640080" y="4434840"/>
            <a:ext cx="960120" cy="320040"/>
          </a:xfrm>
          <a:prstGeom prst="rect">
            <a:avLst/>
          </a:prstGeom>
          <a:noFill/>
          <a:ln/>
        </p:spPr>
        <p:txBody>
          <a:bodyPr wrap="square" rtlCol="0" anchor="ctr"/>
          <a:lstStyle/>
          <a:p>
            <a:pPr indent="0" marL="0">
              <a:buNone/>
            </a:pPr>
            <a:r>
              <a:rPr lang="en-US" sz="1100" b="1" dirty="0">
                <a:solidFill>
                  <a:srgbClr val="0E1A2B"/>
                </a:solidFill>
                <a:latin typeface="Calibri" pitchFamily="34" charset="0"/>
                <a:ea typeface="Calibri" pitchFamily="34" charset="-122"/>
                <a:cs typeface="Calibri" pitchFamily="34" charset="-120"/>
              </a:rPr>
              <a:t>1 point:</a:t>
            </a:r>
            <a:endParaRPr lang="en-US" sz="1100" dirty="0"/>
          </a:p>
        </p:txBody>
      </p:sp>
      <p:sp>
        <p:nvSpPr>
          <p:cNvPr id="25" name="Text 23"/>
          <p:cNvSpPr/>
          <p:nvPr/>
        </p:nvSpPr>
        <p:spPr>
          <a:xfrm>
            <a:off x="1636776" y="4434840"/>
            <a:ext cx="6867144" cy="320040"/>
          </a:xfrm>
          <a:prstGeom prst="rect">
            <a:avLst/>
          </a:prstGeom>
          <a:noFill/>
          <a:ln/>
        </p:spPr>
        <p:txBody>
          <a:bodyPr wrap="square" rtlCol="0" anchor="ctr"/>
          <a:lstStyle/>
          <a:p>
            <a:pPr indent="0" marL="0">
              <a:buNone/>
            </a:pPr>
            <a:r>
              <a:rPr lang="en-US" sz="950" dirty="0">
                <a:solidFill>
                  <a:srgbClr val="253448"/>
                </a:solidFill>
                <a:latin typeface="Calibri" pitchFamily="34" charset="0"/>
                <a:ea typeface="Calibri" pitchFamily="34" charset="-122"/>
                <a:cs typeface="Calibri" pitchFamily="34" charset="-120"/>
              </a:rPr>
              <a:t>Uses evidence, but commentary is largely or entirely restating — identifying a device or quoting evidence without explaining how it functions or what it reveals. May accurately identify features of the passage without analyzing them.</a:t>
            </a:r>
            <a:endParaRPr lang="en-US" sz="95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AP Rhetorical Analysis Rubric — Row C (Sophistication)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Shape 2"/>
          <p:cNvSpPr/>
          <p:nvPr/>
        </p:nvSpPr>
        <p:spPr>
          <a:xfrm>
            <a:off x="457200" y="960120"/>
            <a:ext cx="8229600" cy="310896"/>
          </a:xfrm>
          <a:prstGeom prst="roundRect">
            <a:avLst>
              <a:gd name="adj" fmla="val 17647"/>
            </a:avLst>
          </a:prstGeom>
          <a:solidFill>
            <a:srgbClr val="C47F17"/>
          </a:solidFill>
          <a:ln w="12700">
            <a:solidFill>
              <a:srgbClr val="C47F17"/>
            </a:solidFill>
            <a:prstDash val="solid"/>
          </a:ln>
        </p:spPr>
      </p:sp>
      <p:sp>
        <p:nvSpPr>
          <p:cNvPr id="5" name="Text 3"/>
          <p:cNvSpPr/>
          <p:nvPr/>
        </p:nvSpPr>
        <p:spPr>
          <a:xfrm>
            <a:off x="640080" y="978408"/>
            <a:ext cx="7863840" cy="27432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ROW C — SOPHISTICATION (0–1 point)</a:t>
            </a:r>
            <a:endParaRPr lang="en-US" sz="1200" dirty="0"/>
          </a:p>
        </p:txBody>
      </p:sp>
      <p:sp>
        <p:nvSpPr>
          <p:cNvPr id="6" name="Shape 4"/>
          <p:cNvSpPr/>
          <p:nvPr/>
        </p:nvSpPr>
        <p:spPr>
          <a:xfrm>
            <a:off x="457200" y="1344168"/>
            <a:ext cx="8229600" cy="1188720"/>
          </a:xfrm>
          <a:prstGeom prst="roundRect">
            <a:avLst>
              <a:gd name="adj" fmla="val 6154"/>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7" name="Text 5"/>
          <p:cNvSpPr/>
          <p:nvPr/>
        </p:nvSpPr>
        <p:spPr>
          <a:xfrm>
            <a:off x="640080" y="1417320"/>
            <a:ext cx="7863840" cy="347472"/>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1 point: The essay demonstrates a complex understanding of the rhetorical choices in the passage through at least ONE of the following:</a:t>
            </a:r>
            <a:endParaRPr lang="en-US" sz="1200" dirty="0"/>
          </a:p>
        </p:txBody>
      </p:sp>
      <p:sp>
        <p:nvSpPr>
          <p:cNvPr id="8" name="Text 6"/>
          <p:cNvSpPr/>
          <p:nvPr/>
        </p:nvSpPr>
        <p:spPr>
          <a:xfrm>
            <a:off x="640080" y="1783080"/>
            <a:ext cx="7863840" cy="182880"/>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 Explaining a significance, implication, or complication of the argument that is not obvious from the surface reading</a:t>
            </a:r>
            <a:endParaRPr lang="en-US" sz="1000" dirty="0"/>
          </a:p>
        </p:txBody>
      </p:sp>
      <p:sp>
        <p:nvSpPr>
          <p:cNvPr id="9" name="Text 7"/>
          <p:cNvSpPr/>
          <p:nvPr/>
        </p:nvSpPr>
        <p:spPr>
          <a:xfrm>
            <a:off x="640080" y="1956816"/>
            <a:ext cx="7863840" cy="182880"/>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 Identifying and exploring a tension, contradiction, or complexity within the passage's own rhetorical choices</a:t>
            </a:r>
            <a:endParaRPr lang="en-US" sz="1000" dirty="0"/>
          </a:p>
        </p:txBody>
      </p:sp>
      <p:sp>
        <p:nvSpPr>
          <p:cNvPr id="10" name="Text 8"/>
          <p:cNvSpPr/>
          <p:nvPr/>
        </p:nvSpPr>
        <p:spPr>
          <a:xfrm>
            <a:off x="640080" y="2130552"/>
            <a:ext cx="7863840" cy="182880"/>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 Articulating how the specific rhetorical choices reflect or respond to the specific context or audience in a non-obvious way</a:t>
            </a:r>
            <a:endParaRPr lang="en-US" sz="1000" dirty="0"/>
          </a:p>
        </p:txBody>
      </p:sp>
      <p:sp>
        <p:nvSpPr>
          <p:cNvPr id="11" name="Text 9"/>
          <p:cNvSpPr/>
          <p:nvPr/>
        </p:nvSpPr>
        <p:spPr>
          <a:xfrm>
            <a:off x="640080" y="2304288"/>
            <a:ext cx="7863840" cy="182880"/>
          </a:xfrm>
          <a:prstGeom prst="rect">
            <a:avLst/>
          </a:prstGeom>
          <a:noFill/>
          <a:ln/>
        </p:spPr>
        <p:txBody>
          <a:bodyPr wrap="square" rtlCol="0" anchor="ctr"/>
          <a:lstStyle/>
          <a:p>
            <a:pPr indent="0" marL="0">
              <a:buNone/>
            </a:pPr>
            <a:r>
              <a:rPr lang="en-US" sz="1000" dirty="0">
                <a:solidFill>
                  <a:srgbClr val="253448"/>
                </a:solidFill>
                <a:latin typeface="Calibri" pitchFamily="34" charset="0"/>
                <a:ea typeface="Calibri" pitchFamily="34" charset="-122"/>
                <a:cs typeface="Calibri" pitchFamily="34" charset="-120"/>
              </a:rPr>
              <a:t>• Employing a distinctive and persuasive written style that itself demonstrates sophisticated analytical thinking</a:t>
            </a:r>
            <a:endParaRPr lang="en-US" sz="1000" dirty="0"/>
          </a:p>
        </p:txBody>
      </p:sp>
      <p:sp>
        <p:nvSpPr>
          <p:cNvPr id="12" name="Shape 10"/>
          <p:cNvSpPr/>
          <p:nvPr/>
        </p:nvSpPr>
        <p:spPr>
          <a:xfrm>
            <a:off x="457200" y="2633472"/>
            <a:ext cx="8229600" cy="475488"/>
          </a:xfrm>
          <a:prstGeom prst="roundRect">
            <a:avLst>
              <a:gd name="adj" fmla="val 11538"/>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3" name="Text 11"/>
          <p:cNvSpPr/>
          <p:nvPr/>
        </p:nvSpPr>
        <p:spPr>
          <a:xfrm>
            <a:off x="640080" y="2706624"/>
            <a:ext cx="1005840" cy="329184"/>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0 points:</a:t>
            </a:r>
            <a:endParaRPr lang="en-US" sz="1100" dirty="0"/>
          </a:p>
        </p:txBody>
      </p:sp>
      <p:sp>
        <p:nvSpPr>
          <p:cNvPr id="14" name="Text 12"/>
          <p:cNvSpPr/>
          <p:nvPr/>
        </p:nvSpPr>
        <p:spPr>
          <a:xfrm>
            <a:off x="1682496" y="2706624"/>
            <a:ext cx="6821424" cy="329184"/>
          </a:xfrm>
          <a:prstGeom prst="rect">
            <a:avLst/>
          </a:prstGeom>
          <a:noFill/>
          <a:ln/>
        </p:spPr>
        <p:txBody>
          <a:bodyPr wrap="square" rtlCol="0" anchor="ctr"/>
          <a:lstStyle/>
          <a:p>
            <a:pPr indent="0" marL="0">
              <a:buNone/>
            </a:pPr>
            <a:r>
              <a:rPr lang="en-US" sz="1050" dirty="0">
                <a:solidFill>
                  <a:srgbClr val="253448"/>
                </a:solidFill>
                <a:latin typeface="Calibri" pitchFamily="34" charset="0"/>
                <a:ea typeface="Calibri" pitchFamily="34" charset="-122"/>
                <a:cs typeface="Calibri" pitchFamily="34" charset="-120"/>
              </a:rPr>
              <a:t>Simply evaluates whether the rhetoric is 'effective' · Uses complex vocabulary without complex thinking · Restates the thesis in a more elaborate form without adding analytical depth.</a:t>
            </a:r>
            <a:endParaRPr lang="en-US" sz="1050" dirty="0"/>
          </a:p>
        </p:txBody>
      </p:sp>
      <p:sp>
        <p:nvSpPr>
          <p:cNvPr id="15" name="Text 13"/>
          <p:cNvSpPr/>
          <p:nvPr/>
        </p:nvSpPr>
        <p:spPr>
          <a:xfrm>
            <a:off x="457200" y="3200400"/>
            <a:ext cx="8229600" cy="457200"/>
          </a:xfrm>
          <a:prstGeom prst="rect">
            <a:avLst/>
          </a:prstGeom>
          <a:noFill/>
          <a:ln/>
        </p:spPr>
        <p:txBody>
          <a:bodyPr wrap="square" rtlCol="0" anchor="ctr"/>
          <a:lstStyle/>
          <a:p>
            <a:pPr indent="0" marL="0">
              <a:buNone/>
            </a:pPr>
            <a:r>
              <a:rPr lang="en-US" sz="1200" b="1" dirty="0">
                <a:solidFill>
                  <a:srgbClr val="0E1A2B"/>
                </a:solidFill>
                <a:latin typeface="Calibri" pitchFamily="34" charset="0"/>
                <a:ea typeface="Calibri" pitchFamily="34" charset="-122"/>
                <a:cs typeface="Calibri" pitchFamily="34" charset="-120"/>
              </a:rPr>
              <a:t>Important: Sophistication is not rewarded for complex vocabulary or long sentences. It is rewarded for complex thinking — for noticing something about how the passage works that most readers would not notice without careful analysis.</a:t>
            </a:r>
            <a:endParaRPr lang="en-US" sz="1200" dirty="0"/>
          </a:p>
        </p:txBody>
      </p:sp>
      <p:sp>
        <p:nvSpPr>
          <p:cNvPr id="16" name="Shape 14"/>
          <p:cNvSpPr/>
          <p:nvPr/>
        </p:nvSpPr>
        <p:spPr>
          <a:xfrm>
            <a:off x="457200" y="3749040"/>
            <a:ext cx="8229600" cy="566928"/>
          </a:xfrm>
          <a:prstGeom prst="roundRect">
            <a:avLst>
              <a:gd name="adj" fmla="val 9677"/>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7" name="Text 15"/>
          <p:cNvSpPr/>
          <p:nvPr/>
        </p:nvSpPr>
        <p:spPr>
          <a:xfrm>
            <a:off x="640080" y="3803904"/>
            <a:ext cx="2286000" cy="201168"/>
          </a:xfrm>
          <a:prstGeom prst="rect">
            <a:avLst/>
          </a:prstGeom>
          <a:noFill/>
          <a:ln/>
        </p:spPr>
        <p:txBody>
          <a:bodyPr wrap="square" rtlCol="0" anchor="ctr"/>
          <a:lstStyle/>
          <a:p>
            <a:pPr indent="0" marL="0">
              <a:buNone/>
            </a:pPr>
            <a:r>
              <a:rPr lang="en-US" sz="1050" b="1" dirty="0">
                <a:solidFill>
                  <a:srgbClr val="0D6F66"/>
                </a:solidFill>
                <a:latin typeface="Calibri" pitchFamily="34" charset="0"/>
                <a:ea typeface="Calibri" pitchFamily="34" charset="-122"/>
                <a:cs typeface="Calibri" pitchFamily="34" charset="-120"/>
              </a:rPr>
              <a:t>Sophistication in the conclusion:</a:t>
            </a:r>
            <a:endParaRPr lang="en-US" sz="1050" dirty="0"/>
          </a:p>
        </p:txBody>
      </p:sp>
      <p:sp>
        <p:nvSpPr>
          <p:cNvPr id="18" name="Text 16"/>
          <p:cNvSpPr/>
          <p:nvPr/>
        </p:nvSpPr>
        <p:spPr>
          <a:xfrm>
            <a:off x="640080" y="4005072"/>
            <a:ext cx="7863840" cy="256032"/>
          </a:xfrm>
          <a:prstGeom prst="rect">
            <a:avLst/>
          </a:prstGeom>
          <a:noFill/>
          <a:ln/>
        </p:spPr>
        <p:txBody>
          <a:bodyPr wrap="square" rtlCol="0" anchor="ctr"/>
          <a:lstStyle/>
          <a:p>
            <a:pPr indent="0" marL="0">
              <a:buNone/>
            </a:pPr>
            <a:r>
              <a:rPr lang="en-US" sz="950" i="1" dirty="0">
                <a:solidFill>
                  <a:srgbClr val="253448"/>
                </a:solidFill>
                <a:latin typeface="Calibri" pitchFamily="34" charset="0"/>
                <a:ea typeface="Calibri" pitchFamily="34" charset="-122"/>
                <a:cs typeface="Calibri" pitchFamily="34" charset="-120"/>
              </a:rPr>
              <a:t>"'What this analysis reveals is not just that the speaker is persuasive, but that persuasion here works by making the audience's existing values feel insufficient rather than by supplying them with new ones — a form of argument that works precisely because it never quite announces itself as an argument.'"</a:t>
            </a:r>
            <a:endParaRPr lang="en-US" sz="950" dirty="0"/>
          </a:p>
        </p:txBody>
      </p:sp>
      <p:sp>
        <p:nvSpPr>
          <p:cNvPr id="19" name="Shape 17"/>
          <p:cNvSpPr/>
          <p:nvPr/>
        </p:nvSpPr>
        <p:spPr>
          <a:xfrm>
            <a:off x="457200" y="4370832"/>
            <a:ext cx="8229600" cy="566928"/>
          </a:xfrm>
          <a:prstGeom prst="roundRect">
            <a:avLst>
              <a:gd name="adj" fmla="val 9677"/>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0" name="Text 18"/>
          <p:cNvSpPr/>
          <p:nvPr/>
        </p:nvSpPr>
        <p:spPr>
          <a:xfrm>
            <a:off x="640080" y="4425696"/>
            <a:ext cx="2286000" cy="201168"/>
          </a:xfrm>
          <a:prstGeom prst="rect">
            <a:avLst/>
          </a:prstGeom>
          <a:noFill/>
          <a:ln/>
        </p:spPr>
        <p:txBody>
          <a:bodyPr wrap="square" rtlCol="0" anchor="ctr"/>
          <a:lstStyle/>
          <a:p>
            <a:pPr indent="0" marL="0">
              <a:buNone/>
            </a:pPr>
            <a:r>
              <a:rPr lang="en-US" sz="1050" b="1" dirty="0">
                <a:solidFill>
                  <a:srgbClr val="0D6F66"/>
                </a:solidFill>
                <a:latin typeface="Calibri" pitchFamily="34" charset="0"/>
                <a:ea typeface="Calibri" pitchFamily="34" charset="-122"/>
                <a:cs typeface="Calibri" pitchFamily="34" charset="-120"/>
              </a:rPr>
              <a:t>Sophistication in a body paragraph:</a:t>
            </a:r>
            <a:endParaRPr lang="en-US" sz="1050" dirty="0"/>
          </a:p>
        </p:txBody>
      </p:sp>
      <p:sp>
        <p:nvSpPr>
          <p:cNvPr id="21" name="Text 19"/>
          <p:cNvSpPr/>
          <p:nvPr/>
        </p:nvSpPr>
        <p:spPr>
          <a:xfrm>
            <a:off x="640080" y="4626864"/>
            <a:ext cx="7863840" cy="256032"/>
          </a:xfrm>
          <a:prstGeom prst="rect">
            <a:avLst/>
          </a:prstGeom>
          <a:noFill/>
          <a:ln/>
        </p:spPr>
        <p:txBody>
          <a:bodyPr wrap="square" rtlCol="0" anchor="ctr"/>
          <a:lstStyle/>
          <a:p>
            <a:pPr indent="0" marL="0">
              <a:buNone/>
            </a:pPr>
            <a:r>
              <a:rPr lang="en-US" sz="950" i="1" dirty="0">
                <a:solidFill>
                  <a:srgbClr val="253448"/>
                </a:solidFill>
                <a:latin typeface="Calibri" pitchFamily="34" charset="0"/>
                <a:ea typeface="Calibri" pitchFamily="34" charset="-122"/>
                <a:cs typeface="Calibri" pitchFamily="34" charset="-120"/>
              </a:rPr>
              <a:t>"'This persuasive strategy carries a structural irony: the speaker who claims to be telling engineers what most speeches leave unsaid is himself performing a kind of careful management — the passage's most rhetorically sophisticated move is disguising its sophistication as candor.'"</a:t>
            </a:r>
            <a:endParaRPr lang="en-US" sz="95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Teacher Pacing Guide — 50, 75, and 90-Minute Periods</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47472"/>
          </a:xfrm>
          <a:prstGeom prst="rect">
            <a:avLst/>
          </a:prstGeom>
          <a:noFill/>
          <a:ln/>
        </p:spPr>
        <p:txBody>
          <a:bodyPr wrap="square" rtlCol="0" anchor="ctr"/>
          <a:lstStyle/>
          <a:p>
            <a:pPr indent="0" marL="0">
              <a:buNone/>
            </a:pPr>
            <a:r>
              <a:rPr lang="en-US" sz="1300" dirty="0">
                <a:solidFill>
                  <a:srgbClr val="253448"/>
                </a:solidFill>
                <a:latin typeface="Calibri" pitchFamily="34" charset="0"/>
                <a:ea typeface="Calibri" pitchFamily="34" charset="-122"/>
                <a:cs typeface="Calibri" pitchFamily="34" charset="-120"/>
              </a:rPr>
              <a:t>Use the columns below to build your class plan. Every element works independently.</a:t>
            </a:r>
            <a:endParaRPr lang="en-US" sz="1300" dirty="0"/>
          </a:p>
        </p:txBody>
      </p:sp>
      <p:sp>
        <p:nvSpPr>
          <p:cNvPr id="5" name="Shape 3"/>
          <p:cNvSpPr/>
          <p:nvPr/>
        </p:nvSpPr>
        <p:spPr>
          <a:xfrm>
            <a:off x="457200" y="1417320"/>
            <a:ext cx="2697480" cy="3383280"/>
          </a:xfrm>
          <a:prstGeom prst="roundRect">
            <a:avLst>
              <a:gd name="adj" fmla="val 2712"/>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585216" y="1481328"/>
            <a:ext cx="2441448" cy="329184"/>
          </a:xfrm>
          <a:prstGeom prst="rect">
            <a:avLst/>
          </a:prstGeom>
          <a:noFill/>
          <a:ln/>
        </p:spPr>
        <p:txBody>
          <a:bodyPr wrap="square" rtlCol="0" anchor="ctr"/>
          <a:lstStyle/>
          <a:p>
            <a:pPr algn="ctr" indent="0" marL="0">
              <a:buNone/>
            </a:pPr>
            <a:r>
              <a:rPr lang="en-US" sz="1300" b="1" dirty="0">
                <a:solidFill>
                  <a:srgbClr val="1343B0"/>
                </a:solidFill>
                <a:latin typeface="Calibri" pitchFamily="34" charset="0"/>
                <a:ea typeface="Calibri" pitchFamily="34" charset="-122"/>
                <a:cs typeface="Calibri" pitchFamily="34" charset="-120"/>
              </a:rPr>
              <a:t>50 Minutes</a:t>
            </a:r>
            <a:endParaRPr lang="en-US" sz="1300" dirty="0"/>
          </a:p>
        </p:txBody>
      </p:sp>
      <p:sp>
        <p:nvSpPr>
          <p:cNvPr id="7" name="Text 5"/>
          <p:cNvSpPr/>
          <p:nvPr/>
        </p:nvSpPr>
        <p:spPr>
          <a:xfrm>
            <a:off x="585216" y="186537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Bell Ringer (slides 30–31): 5 min</a:t>
            </a:r>
            <a:endParaRPr lang="en-US" sz="900" dirty="0"/>
          </a:p>
        </p:txBody>
      </p:sp>
      <p:sp>
        <p:nvSpPr>
          <p:cNvPr id="8" name="Text 6"/>
          <p:cNvSpPr/>
          <p:nvPr/>
        </p:nvSpPr>
        <p:spPr>
          <a:xfrm>
            <a:off x="585216" y="2249424"/>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Rhetorical Situation (slides 4–8): 12 min</a:t>
            </a:r>
            <a:endParaRPr lang="en-US" sz="900" dirty="0"/>
          </a:p>
        </p:txBody>
      </p:sp>
      <p:sp>
        <p:nvSpPr>
          <p:cNvPr id="9" name="Text 7"/>
          <p:cNvSpPr/>
          <p:nvPr/>
        </p:nvSpPr>
        <p:spPr>
          <a:xfrm>
            <a:off x="585216" y="2633472"/>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Worked Passage — Layers 1+2 (slides 14–17): 10 min</a:t>
            </a:r>
            <a:endParaRPr lang="en-US" sz="900" dirty="0"/>
          </a:p>
        </p:txBody>
      </p:sp>
      <p:sp>
        <p:nvSpPr>
          <p:cNvPr id="10" name="Text 8"/>
          <p:cNvSpPr/>
          <p:nvPr/>
        </p:nvSpPr>
        <p:spPr>
          <a:xfrm>
            <a:off x="585216" y="3017520"/>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Counterfactual + Diction (slides 11, 18): 8 min</a:t>
            </a:r>
            <a:endParaRPr lang="en-US" sz="900" dirty="0"/>
          </a:p>
        </p:txBody>
      </p:sp>
      <p:sp>
        <p:nvSpPr>
          <p:cNvPr id="11" name="Text 9"/>
          <p:cNvSpPr/>
          <p:nvPr/>
        </p:nvSpPr>
        <p:spPr>
          <a:xfrm>
            <a:off x="585216" y="3401568"/>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One body paragraph timed write: 10 min</a:t>
            </a:r>
            <a:endParaRPr lang="en-US" sz="900" dirty="0"/>
          </a:p>
        </p:txBody>
      </p:sp>
      <p:sp>
        <p:nvSpPr>
          <p:cNvPr id="12" name="Text 10"/>
          <p:cNvSpPr/>
          <p:nvPr/>
        </p:nvSpPr>
        <p:spPr>
          <a:xfrm>
            <a:off x="585216" y="378561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Exit Ticket (slide 34): 5 min</a:t>
            </a:r>
            <a:endParaRPr lang="en-US" sz="900" dirty="0"/>
          </a:p>
        </p:txBody>
      </p:sp>
      <p:sp>
        <p:nvSpPr>
          <p:cNvPr id="13" name="Text 11"/>
          <p:cNvSpPr/>
          <p:nvPr/>
        </p:nvSpPr>
        <p:spPr>
          <a:xfrm>
            <a:off x="585216" y="4462272"/>
            <a:ext cx="2441448" cy="274320"/>
          </a:xfrm>
          <a:prstGeom prst="rect">
            <a:avLst/>
          </a:prstGeom>
          <a:noFill/>
          <a:ln/>
        </p:spPr>
        <p:txBody>
          <a:bodyPr wrap="square" rtlCol="0" anchor="ctr"/>
          <a:lstStyle/>
          <a:p>
            <a:pPr indent="0" marL="0">
              <a:buNone/>
            </a:pPr>
            <a:r>
              <a:rPr lang="en-US" sz="850" i="1" dirty="0">
                <a:solidFill>
                  <a:srgbClr val="5A6E87"/>
                </a:solidFill>
                <a:latin typeface="Calibri" pitchFamily="34" charset="0"/>
                <a:ea typeface="Calibri" pitchFamily="34" charset="-122"/>
                <a:cs typeface="Calibri" pitchFamily="34" charset="-120"/>
              </a:rPr>
              <a:t>Skip slides 20–29. Students read structure and diction sections as independent work.</a:t>
            </a:r>
            <a:endParaRPr lang="en-US" sz="850" dirty="0"/>
          </a:p>
        </p:txBody>
      </p:sp>
      <p:sp>
        <p:nvSpPr>
          <p:cNvPr id="14" name="Shape 12"/>
          <p:cNvSpPr/>
          <p:nvPr/>
        </p:nvSpPr>
        <p:spPr>
          <a:xfrm>
            <a:off x="3291840" y="1417320"/>
            <a:ext cx="2697480" cy="3383280"/>
          </a:xfrm>
          <a:prstGeom prst="roundRect">
            <a:avLst>
              <a:gd name="adj" fmla="val 2712"/>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5" name="Text 13"/>
          <p:cNvSpPr/>
          <p:nvPr/>
        </p:nvSpPr>
        <p:spPr>
          <a:xfrm>
            <a:off x="3419856" y="1481328"/>
            <a:ext cx="2441448" cy="329184"/>
          </a:xfrm>
          <a:prstGeom prst="rect">
            <a:avLst/>
          </a:prstGeom>
          <a:noFill/>
          <a:ln/>
        </p:spPr>
        <p:txBody>
          <a:bodyPr wrap="square" rtlCol="0" anchor="ctr"/>
          <a:lstStyle/>
          <a:p>
            <a:pPr algn="ctr" indent="0" marL="0">
              <a:buNone/>
            </a:pPr>
            <a:r>
              <a:rPr lang="en-US" sz="1300" b="1" dirty="0">
                <a:solidFill>
                  <a:srgbClr val="7A4E00"/>
                </a:solidFill>
                <a:latin typeface="Calibri" pitchFamily="34" charset="0"/>
                <a:ea typeface="Calibri" pitchFamily="34" charset="-122"/>
                <a:cs typeface="Calibri" pitchFamily="34" charset="-120"/>
              </a:rPr>
              <a:t>75 Minutes</a:t>
            </a:r>
            <a:endParaRPr lang="en-US" sz="1300" dirty="0"/>
          </a:p>
        </p:txBody>
      </p:sp>
      <p:sp>
        <p:nvSpPr>
          <p:cNvPr id="16" name="Text 14"/>
          <p:cNvSpPr/>
          <p:nvPr/>
        </p:nvSpPr>
        <p:spPr>
          <a:xfrm>
            <a:off x="3419856" y="186537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Bell Ringer (slides 30–31): 5 min</a:t>
            </a:r>
            <a:endParaRPr lang="en-US" sz="900" dirty="0"/>
          </a:p>
        </p:txBody>
      </p:sp>
      <p:sp>
        <p:nvSpPr>
          <p:cNvPr id="17" name="Text 15"/>
          <p:cNvSpPr/>
          <p:nvPr/>
        </p:nvSpPr>
        <p:spPr>
          <a:xfrm>
            <a:off x="3419856" y="2249424"/>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Rhetorical Situation (slides 4–8): 10 min</a:t>
            </a:r>
            <a:endParaRPr lang="en-US" sz="900" dirty="0"/>
          </a:p>
        </p:txBody>
      </p:sp>
      <p:sp>
        <p:nvSpPr>
          <p:cNvPr id="18" name="Text 16"/>
          <p:cNvSpPr/>
          <p:nvPr/>
        </p:nvSpPr>
        <p:spPr>
          <a:xfrm>
            <a:off x="3419856" y="2633472"/>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Four Layers (slides 9–13): 10 min</a:t>
            </a:r>
            <a:endParaRPr lang="en-US" sz="900" dirty="0"/>
          </a:p>
        </p:txBody>
      </p:sp>
      <p:sp>
        <p:nvSpPr>
          <p:cNvPr id="19" name="Text 17"/>
          <p:cNvSpPr/>
          <p:nvPr/>
        </p:nvSpPr>
        <p:spPr>
          <a:xfrm>
            <a:off x="3419856" y="3017520"/>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Worked Passage full (slides 14–19): 15 min</a:t>
            </a:r>
            <a:endParaRPr lang="en-US" sz="900" dirty="0"/>
          </a:p>
        </p:txBody>
      </p:sp>
      <p:sp>
        <p:nvSpPr>
          <p:cNvPr id="20" name="Text 18"/>
          <p:cNvSpPr/>
          <p:nvPr/>
        </p:nvSpPr>
        <p:spPr>
          <a:xfrm>
            <a:off x="3419856" y="3401568"/>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Analysis vs. identification (slide 21): 6 min</a:t>
            </a:r>
            <a:endParaRPr lang="en-US" sz="900" dirty="0"/>
          </a:p>
        </p:txBody>
      </p:sp>
      <p:sp>
        <p:nvSpPr>
          <p:cNvPr id="21" name="Text 19"/>
          <p:cNvSpPr/>
          <p:nvPr/>
        </p:nvSpPr>
        <p:spPr>
          <a:xfrm>
            <a:off x="3419856" y="378561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Timed body paragraph: 12 min</a:t>
            </a:r>
            <a:endParaRPr lang="en-US" sz="900" dirty="0"/>
          </a:p>
        </p:txBody>
      </p:sp>
      <p:sp>
        <p:nvSpPr>
          <p:cNvPr id="22" name="Text 20"/>
          <p:cNvSpPr/>
          <p:nvPr/>
        </p:nvSpPr>
        <p:spPr>
          <a:xfrm>
            <a:off x="3419856" y="4169664"/>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Exit Ticket + debrief (34–35): 8 min</a:t>
            </a:r>
            <a:endParaRPr lang="en-US" sz="900" dirty="0"/>
          </a:p>
        </p:txBody>
      </p:sp>
      <p:sp>
        <p:nvSpPr>
          <p:cNvPr id="23" name="Text 21"/>
          <p:cNvSpPr/>
          <p:nvPr/>
        </p:nvSpPr>
        <p:spPr>
          <a:xfrm>
            <a:off x="3419856" y="4462272"/>
            <a:ext cx="2441448" cy="274320"/>
          </a:xfrm>
          <a:prstGeom prst="rect">
            <a:avLst/>
          </a:prstGeom>
          <a:noFill/>
          <a:ln/>
        </p:spPr>
        <p:txBody>
          <a:bodyPr wrap="square" rtlCol="0" anchor="ctr"/>
          <a:lstStyle/>
          <a:p>
            <a:pPr indent="0" marL="0">
              <a:buNone/>
            </a:pPr>
            <a:r>
              <a:rPr lang="en-US" sz="850" i="1" dirty="0">
                <a:solidFill>
                  <a:srgbClr val="5A6E87"/>
                </a:solidFill>
                <a:latin typeface="Calibri" pitchFamily="34" charset="0"/>
                <a:ea typeface="Calibri" pitchFamily="34" charset="-122"/>
                <a:cs typeface="Calibri" pitchFamily="34" charset="-120"/>
              </a:rPr>
              <a:t>Full rhetorical analysis sequence. MC moves to next class (9 min).</a:t>
            </a:r>
            <a:endParaRPr lang="en-US" sz="850" dirty="0"/>
          </a:p>
        </p:txBody>
      </p:sp>
      <p:sp>
        <p:nvSpPr>
          <p:cNvPr id="24" name="Shape 22"/>
          <p:cNvSpPr/>
          <p:nvPr/>
        </p:nvSpPr>
        <p:spPr>
          <a:xfrm>
            <a:off x="6126480" y="1417320"/>
            <a:ext cx="2697480" cy="3383280"/>
          </a:xfrm>
          <a:prstGeom prst="roundRect">
            <a:avLst>
              <a:gd name="adj" fmla="val 2712"/>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25" name="Text 23"/>
          <p:cNvSpPr/>
          <p:nvPr/>
        </p:nvSpPr>
        <p:spPr>
          <a:xfrm>
            <a:off x="6254496" y="1481328"/>
            <a:ext cx="2441448" cy="329184"/>
          </a:xfrm>
          <a:prstGeom prst="rect">
            <a:avLst/>
          </a:prstGeom>
          <a:noFill/>
          <a:ln/>
        </p:spPr>
        <p:txBody>
          <a:bodyPr wrap="square" rtlCol="0" anchor="ctr"/>
          <a:lstStyle/>
          <a:p>
            <a:pPr algn="ctr" indent="0" marL="0">
              <a:buNone/>
            </a:pPr>
            <a:r>
              <a:rPr lang="en-US" sz="1300" b="1" dirty="0">
                <a:solidFill>
                  <a:srgbClr val="0D6F66"/>
                </a:solidFill>
                <a:latin typeface="Calibri" pitchFamily="34" charset="0"/>
                <a:ea typeface="Calibri" pitchFamily="34" charset="-122"/>
                <a:cs typeface="Calibri" pitchFamily="34" charset="-120"/>
              </a:rPr>
              <a:t>90 Minutes</a:t>
            </a:r>
            <a:endParaRPr lang="en-US" sz="1300" dirty="0"/>
          </a:p>
        </p:txBody>
      </p:sp>
      <p:sp>
        <p:nvSpPr>
          <p:cNvPr id="26" name="Text 24"/>
          <p:cNvSpPr/>
          <p:nvPr/>
        </p:nvSpPr>
        <p:spPr>
          <a:xfrm>
            <a:off x="6254496" y="186537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Bell Ringer: 5 min</a:t>
            </a:r>
            <a:endParaRPr lang="en-US" sz="900" dirty="0"/>
          </a:p>
        </p:txBody>
      </p:sp>
      <p:sp>
        <p:nvSpPr>
          <p:cNvPr id="27" name="Text 25"/>
          <p:cNvSpPr/>
          <p:nvPr/>
        </p:nvSpPr>
        <p:spPr>
          <a:xfrm>
            <a:off x="6254496" y="2249424"/>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Full core sequence (slides 4–29): 35 min</a:t>
            </a:r>
            <a:endParaRPr lang="en-US" sz="900" dirty="0"/>
          </a:p>
        </p:txBody>
      </p:sp>
      <p:sp>
        <p:nvSpPr>
          <p:cNvPr id="28" name="Text 26"/>
          <p:cNvSpPr/>
          <p:nvPr/>
        </p:nvSpPr>
        <p:spPr>
          <a:xfrm>
            <a:off x="6254496" y="2633472"/>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Timed writing prompt — full FRQ 2: 40 min</a:t>
            </a:r>
            <a:endParaRPr lang="en-US" sz="900" dirty="0"/>
          </a:p>
        </p:txBody>
      </p:sp>
      <p:sp>
        <p:nvSpPr>
          <p:cNvPr id="29" name="Text 27"/>
          <p:cNvSpPr/>
          <p:nvPr/>
        </p:nvSpPr>
        <p:spPr>
          <a:xfrm>
            <a:off x="6254496" y="3017520"/>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Exit Ticket: 5 min</a:t>
            </a:r>
            <a:endParaRPr lang="en-US" sz="900" dirty="0"/>
          </a:p>
        </p:txBody>
      </p:sp>
      <p:sp>
        <p:nvSpPr>
          <p:cNvPr id="30" name="Text 28"/>
          <p:cNvSpPr/>
          <p:nvPr/>
        </p:nvSpPr>
        <p:spPr>
          <a:xfrm>
            <a:off x="6254496" y="3401568"/>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MC homework or next-class bellringer</a:t>
            </a:r>
            <a:endParaRPr lang="en-US" sz="900" dirty="0"/>
          </a:p>
        </p:txBody>
      </p:sp>
      <p:sp>
        <p:nvSpPr>
          <p:cNvPr id="31" name="Text 29"/>
          <p:cNvSpPr/>
          <p:nvPr/>
        </p:nvSpPr>
        <p:spPr>
          <a:xfrm>
            <a:off x="6254496" y="3785616"/>
            <a:ext cx="2441448" cy="365760"/>
          </a:xfrm>
          <a:prstGeom prst="rect">
            <a:avLst/>
          </a:prstGeom>
          <a:noFill/>
          <a:ln/>
        </p:spPr>
        <p:txBody>
          <a:bodyPr wrap="square" rtlCol="0" anchor="ctr"/>
          <a:lstStyle/>
          <a:p>
            <a:pPr indent="0" marL="0">
              <a:buNone/>
            </a:pPr>
            <a:r>
              <a:rPr lang="en-US" sz="900" dirty="0">
                <a:solidFill>
                  <a:srgbClr val="253448"/>
                </a:solidFill>
                <a:latin typeface="Calibri" pitchFamily="34" charset="0"/>
                <a:ea typeface="Calibri" pitchFamily="34" charset="-122"/>
                <a:cs typeface="Calibri" pitchFamily="34" charset="-120"/>
              </a:rPr>
              <a:t>• Rubric self-assessment (slides 42–44): 5 min</a:t>
            </a:r>
            <a:endParaRPr lang="en-US" sz="900" dirty="0"/>
          </a:p>
        </p:txBody>
      </p:sp>
      <p:sp>
        <p:nvSpPr>
          <p:cNvPr id="32" name="Text 30"/>
          <p:cNvSpPr/>
          <p:nvPr/>
        </p:nvSpPr>
        <p:spPr>
          <a:xfrm>
            <a:off x="6254496" y="4462272"/>
            <a:ext cx="2441448" cy="274320"/>
          </a:xfrm>
          <a:prstGeom prst="rect">
            <a:avLst/>
          </a:prstGeom>
          <a:noFill/>
          <a:ln/>
        </p:spPr>
        <p:txBody>
          <a:bodyPr wrap="square" rtlCol="0" anchor="ctr"/>
          <a:lstStyle/>
          <a:p>
            <a:pPr indent="0" marL="0">
              <a:buNone/>
            </a:pPr>
            <a:r>
              <a:rPr lang="en-US" sz="850" i="1" dirty="0">
                <a:solidFill>
                  <a:srgbClr val="5A6E87"/>
                </a:solidFill>
                <a:latin typeface="Calibri" pitchFamily="34" charset="0"/>
                <a:ea typeface="Calibri" pitchFamily="34" charset="-122"/>
                <a:cs typeface="Calibri" pitchFamily="34" charset="-120"/>
              </a:rPr>
              <a:t>Full class kit in one period. Appropriate for exam week intensive or double period.</a:t>
            </a:r>
            <a:endParaRPr lang="en-US" sz="850" dirty="0"/>
          </a:p>
        </p:txBody>
      </p:sp>
      <p:sp>
        <p:nvSpPr>
          <p:cNvPr id="33" name="Text 31"/>
          <p:cNvSpPr/>
          <p:nvPr/>
        </p:nvSpPr>
        <p:spPr>
          <a:xfrm>
            <a:off x="457200" y="4782312"/>
            <a:ext cx="8229600" cy="201168"/>
          </a:xfrm>
          <a:prstGeom prst="rect">
            <a:avLst/>
          </a:prstGeom>
          <a:noFill/>
          <a:ln/>
        </p:spPr>
        <p:txBody>
          <a:bodyPr wrap="square" rtlCol="0" anchor="ctr"/>
          <a:lstStyle/>
          <a:p>
            <a:pPr algn="ctr" indent="0" marL="0">
              <a:buNone/>
            </a:pPr>
            <a:r>
              <a:rPr lang="en-US" sz="1000" i="1" dirty="0">
                <a:solidFill>
                  <a:srgbClr val="5A6E87"/>
                </a:solidFill>
                <a:latin typeface="Calibri" pitchFamily="34" charset="0"/>
                <a:ea typeface="Calibri" pitchFamily="34" charset="-122"/>
                <a:cs typeface="Calibri" pitchFamily="34" charset="-120"/>
              </a:rPr>
              <a:t>Download the full kit (editable .pptx) at APEnglishExamPrep.com/free-ap-english-teacher-powerpoints.html</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What Is the Rhetorical Situation?</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54864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information in the prompt's introductory note is not background color. It is the analytical frame your entire essay needs to be anchored to.</a:t>
            </a:r>
            <a:endParaRPr lang="en-US" sz="1400" dirty="0"/>
          </a:p>
        </p:txBody>
      </p:sp>
      <p:sp>
        <p:nvSpPr>
          <p:cNvPr id="5" name="Shape 3"/>
          <p:cNvSpPr/>
          <p:nvPr/>
        </p:nvSpPr>
        <p:spPr>
          <a:xfrm>
            <a:off x="457200" y="1664208"/>
            <a:ext cx="1536192" cy="3108960"/>
          </a:xfrm>
          <a:prstGeom prst="roundRect">
            <a:avLst>
              <a:gd name="adj" fmla="val 4762"/>
            </a:avLst>
          </a:prstGeom>
          <a:solidFill>
            <a:srgbClr val="F4F6FB"/>
          </a:solidFill>
          <a:ln w="10160">
            <a:solidFill>
              <a:srgbClr val="DCE3EF"/>
            </a:solidFill>
            <a:prstDash val="solid"/>
          </a:ln>
          <a:effectLst>
            <a:outerShdw sx="100000" sy="100000" kx="0" ky="0" algn="bl" rotWithShape="0" blurRad="101600" dist="25400" dir="2700000">
              <a:srgbClr val="000000">
                <a:alpha val="10000"/>
              </a:srgbClr>
            </a:outerShdw>
          </a:effectLst>
        </p:spPr>
      </p:sp>
      <p:sp>
        <p:nvSpPr>
          <p:cNvPr id="6" name="Shape 4"/>
          <p:cNvSpPr/>
          <p:nvPr/>
        </p:nvSpPr>
        <p:spPr>
          <a:xfrm>
            <a:off x="950976" y="1783080"/>
            <a:ext cx="548640" cy="548640"/>
          </a:xfrm>
          <a:prstGeom prst="ellipse">
            <a:avLst/>
          </a:prstGeom>
          <a:solidFill>
            <a:srgbClr val="1A56DB"/>
          </a:solidFill>
          <a:ln w="12700">
            <a:solidFill>
              <a:srgbClr val="1A56DB"/>
            </a:solidFill>
            <a:prstDash val="solid"/>
          </a:ln>
        </p:spPr>
      </p:sp>
      <p:sp>
        <p:nvSpPr>
          <p:cNvPr id="7" name="Text 5"/>
          <p:cNvSpPr/>
          <p:nvPr/>
        </p:nvSpPr>
        <p:spPr>
          <a:xfrm>
            <a:off x="950976" y="1783080"/>
            <a:ext cx="548640" cy="5486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S</a:t>
            </a:r>
            <a:endParaRPr lang="en-US" sz="2000" dirty="0"/>
          </a:p>
        </p:txBody>
      </p:sp>
      <p:sp>
        <p:nvSpPr>
          <p:cNvPr id="8" name="Text 6"/>
          <p:cNvSpPr/>
          <p:nvPr/>
        </p:nvSpPr>
        <p:spPr>
          <a:xfrm>
            <a:off x="548640" y="2423160"/>
            <a:ext cx="1353312" cy="347472"/>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Speaker</a:t>
            </a:r>
            <a:endParaRPr lang="en-US" sz="1200" dirty="0"/>
          </a:p>
        </p:txBody>
      </p:sp>
      <p:sp>
        <p:nvSpPr>
          <p:cNvPr id="9" name="Text 7"/>
          <p:cNvSpPr/>
          <p:nvPr/>
        </p:nvSpPr>
        <p:spPr>
          <a:xfrm>
            <a:off x="548640" y="2816352"/>
            <a:ext cx="1353312" cy="1828800"/>
          </a:xfrm>
          <a:prstGeom prst="rect">
            <a:avLst/>
          </a:prstGeom>
          <a:noFill/>
          <a:ln/>
        </p:spPr>
        <p:txBody>
          <a:bodyPr wrap="square" rtlCol="0" anchor="ctr"/>
          <a:lstStyle/>
          <a:p>
            <a:pPr algn="ctr" indent="0" marL="0">
              <a:buNone/>
            </a:pPr>
            <a:r>
              <a:rPr lang="en-US" sz="950" dirty="0">
                <a:solidFill>
                  <a:srgbClr val="253448"/>
                </a:solidFill>
                <a:latin typeface="Calibri" pitchFamily="34" charset="0"/>
                <a:ea typeface="Calibri" pitchFamily="34" charset="-122"/>
                <a:cs typeface="Calibri" pitchFamily="34" charset="-120"/>
              </a:rPr>
              <a:t>Who is speaking or writing? What is their position, expertise, or relationship to this issue?</a:t>
            </a:r>
            <a:endParaRPr lang="en-US" sz="950" dirty="0"/>
          </a:p>
        </p:txBody>
      </p:sp>
      <p:sp>
        <p:nvSpPr>
          <p:cNvPr id="10" name="Shape 8"/>
          <p:cNvSpPr/>
          <p:nvPr/>
        </p:nvSpPr>
        <p:spPr>
          <a:xfrm>
            <a:off x="2139696" y="1664208"/>
            <a:ext cx="1536192" cy="3108960"/>
          </a:xfrm>
          <a:prstGeom prst="roundRect">
            <a:avLst>
              <a:gd name="adj" fmla="val 4762"/>
            </a:avLst>
          </a:prstGeom>
          <a:solidFill>
            <a:srgbClr val="F4F6FB"/>
          </a:solidFill>
          <a:ln w="10160">
            <a:solidFill>
              <a:srgbClr val="DCE3EF"/>
            </a:solidFill>
            <a:prstDash val="solid"/>
          </a:ln>
          <a:effectLst>
            <a:outerShdw sx="100000" sy="100000" kx="0" ky="0" algn="bl" rotWithShape="0" blurRad="101600" dist="25400" dir="2700000">
              <a:srgbClr val="000000">
                <a:alpha val="10000"/>
              </a:srgbClr>
            </a:outerShdw>
          </a:effectLst>
        </p:spPr>
      </p:sp>
      <p:sp>
        <p:nvSpPr>
          <p:cNvPr id="11" name="Shape 9"/>
          <p:cNvSpPr/>
          <p:nvPr/>
        </p:nvSpPr>
        <p:spPr>
          <a:xfrm>
            <a:off x="2633472" y="1783080"/>
            <a:ext cx="548640" cy="548640"/>
          </a:xfrm>
          <a:prstGeom prst="ellipse">
            <a:avLst/>
          </a:prstGeom>
          <a:solidFill>
            <a:srgbClr val="0E6B8A"/>
          </a:solidFill>
          <a:ln w="12700">
            <a:solidFill>
              <a:srgbClr val="0E6B8A"/>
            </a:solidFill>
            <a:prstDash val="solid"/>
          </a:ln>
        </p:spPr>
      </p:sp>
      <p:sp>
        <p:nvSpPr>
          <p:cNvPr id="12" name="Text 10"/>
          <p:cNvSpPr/>
          <p:nvPr/>
        </p:nvSpPr>
        <p:spPr>
          <a:xfrm>
            <a:off x="2633472" y="1783080"/>
            <a:ext cx="548640" cy="5486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O</a:t>
            </a:r>
            <a:endParaRPr lang="en-US" sz="2000" dirty="0"/>
          </a:p>
        </p:txBody>
      </p:sp>
      <p:sp>
        <p:nvSpPr>
          <p:cNvPr id="13" name="Text 11"/>
          <p:cNvSpPr/>
          <p:nvPr/>
        </p:nvSpPr>
        <p:spPr>
          <a:xfrm>
            <a:off x="2231136" y="2423160"/>
            <a:ext cx="1353312" cy="347472"/>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Occasion</a:t>
            </a:r>
            <a:endParaRPr lang="en-US" sz="1200" dirty="0"/>
          </a:p>
        </p:txBody>
      </p:sp>
      <p:sp>
        <p:nvSpPr>
          <p:cNvPr id="14" name="Text 12"/>
          <p:cNvSpPr/>
          <p:nvPr/>
        </p:nvSpPr>
        <p:spPr>
          <a:xfrm>
            <a:off x="2231136" y="2816352"/>
            <a:ext cx="1353312" cy="1828800"/>
          </a:xfrm>
          <a:prstGeom prst="rect">
            <a:avLst/>
          </a:prstGeom>
          <a:noFill/>
          <a:ln/>
        </p:spPr>
        <p:txBody>
          <a:bodyPr wrap="square" rtlCol="0" anchor="ctr"/>
          <a:lstStyle/>
          <a:p>
            <a:pPr algn="ctr" indent="0" marL="0">
              <a:buNone/>
            </a:pPr>
            <a:r>
              <a:rPr lang="en-US" sz="950" dirty="0">
                <a:solidFill>
                  <a:srgbClr val="253448"/>
                </a:solidFill>
                <a:latin typeface="Calibri" pitchFamily="34" charset="0"/>
                <a:ea typeface="Calibri" pitchFamily="34" charset="-122"/>
                <a:cs typeface="Calibri" pitchFamily="34" charset="-120"/>
              </a:rPr>
              <a:t>What specific event, moment, or context prompted this piece? When and where?</a:t>
            </a:r>
            <a:endParaRPr lang="en-US" sz="950" dirty="0"/>
          </a:p>
        </p:txBody>
      </p:sp>
      <p:sp>
        <p:nvSpPr>
          <p:cNvPr id="15" name="Shape 13"/>
          <p:cNvSpPr/>
          <p:nvPr/>
        </p:nvSpPr>
        <p:spPr>
          <a:xfrm>
            <a:off x="3822192" y="1664208"/>
            <a:ext cx="1536192" cy="3108960"/>
          </a:xfrm>
          <a:prstGeom prst="roundRect">
            <a:avLst>
              <a:gd name="adj" fmla="val 4762"/>
            </a:avLst>
          </a:prstGeom>
          <a:solidFill>
            <a:srgbClr val="F4F6FB"/>
          </a:solidFill>
          <a:ln w="10160">
            <a:solidFill>
              <a:srgbClr val="DCE3EF"/>
            </a:solidFill>
            <a:prstDash val="solid"/>
          </a:ln>
          <a:effectLst>
            <a:outerShdw sx="100000" sy="100000" kx="0" ky="0" algn="bl" rotWithShape="0" blurRad="101600" dist="25400" dir="2700000">
              <a:srgbClr val="000000">
                <a:alpha val="10000"/>
              </a:srgbClr>
            </a:outerShdw>
          </a:effectLst>
        </p:spPr>
      </p:sp>
      <p:sp>
        <p:nvSpPr>
          <p:cNvPr id="16" name="Shape 14"/>
          <p:cNvSpPr/>
          <p:nvPr/>
        </p:nvSpPr>
        <p:spPr>
          <a:xfrm>
            <a:off x="4315968" y="1783080"/>
            <a:ext cx="548640" cy="548640"/>
          </a:xfrm>
          <a:prstGeom prst="ellipse">
            <a:avLst/>
          </a:prstGeom>
          <a:solidFill>
            <a:srgbClr val="0D6F66"/>
          </a:solidFill>
          <a:ln w="12700">
            <a:solidFill>
              <a:srgbClr val="0D6F66"/>
            </a:solidFill>
            <a:prstDash val="solid"/>
          </a:ln>
        </p:spPr>
      </p:sp>
      <p:sp>
        <p:nvSpPr>
          <p:cNvPr id="17" name="Text 15"/>
          <p:cNvSpPr/>
          <p:nvPr/>
        </p:nvSpPr>
        <p:spPr>
          <a:xfrm>
            <a:off x="4315968" y="1783080"/>
            <a:ext cx="548640" cy="5486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A</a:t>
            </a:r>
            <a:endParaRPr lang="en-US" sz="2000" dirty="0"/>
          </a:p>
        </p:txBody>
      </p:sp>
      <p:sp>
        <p:nvSpPr>
          <p:cNvPr id="18" name="Text 16"/>
          <p:cNvSpPr/>
          <p:nvPr/>
        </p:nvSpPr>
        <p:spPr>
          <a:xfrm>
            <a:off x="3913632" y="2423160"/>
            <a:ext cx="1353312" cy="347472"/>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Audience</a:t>
            </a:r>
            <a:endParaRPr lang="en-US" sz="1200" dirty="0"/>
          </a:p>
        </p:txBody>
      </p:sp>
      <p:sp>
        <p:nvSpPr>
          <p:cNvPr id="19" name="Text 17"/>
          <p:cNvSpPr/>
          <p:nvPr/>
        </p:nvSpPr>
        <p:spPr>
          <a:xfrm>
            <a:off x="3913632" y="2816352"/>
            <a:ext cx="1353312" cy="1828800"/>
          </a:xfrm>
          <a:prstGeom prst="rect">
            <a:avLst/>
          </a:prstGeom>
          <a:noFill/>
          <a:ln/>
        </p:spPr>
        <p:txBody>
          <a:bodyPr wrap="square" rtlCol="0" anchor="ctr"/>
          <a:lstStyle/>
          <a:p>
            <a:pPr algn="ctr" indent="0" marL="0">
              <a:buNone/>
            </a:pPr>
            <a:r>
              <a:rPr lang="en-US" sz="950" dirty="0">
                <a:solidFill>
                  <a:srgbClr val="253448"/>
                </a:solidFill>
                <a:latin typeface="Calibri" pitchFamily="34" charset="0"/>
                <a:ea typeface="Calibri" pitchFamily="34" charset="-122"/>
                <a:cs typeface="Calibri" pitchFamily="34" charset="-120"/>
              </a:rPr>
              <a:t>Who is this addressed to? What do they already believe, and what resistance might they have?</a:t>
            </a:r>
            <a:endParaRPr lang="en-US" sz="950" dirty="0"/>
          </a:p>
        </p:txBody>
      </p:sp>
      <p:sp>
        <p:nvSpPr>
          <p:cNvPr id="20" name="Shape 18"/>
          <p:cNvSpPr/>
          <p:nvPr/>
        </p:nvSpPr>
        <p:spPr>
          <a:xfrm>
            <a:off x="5504688" y="1664208"/>
            <a:ext cx="1536192" cy="3108960"/>
          </a:xfrm>
          <a:prstGeom prst="roundRect">
            <a:avLst>
              <a:gd name="adj" fmla="val 4762"/>
            </a:avLst>
          </a:prstGeom>
          <a:solidFill>
            <a:srgbClr val="F4F6FB"/>
          </a:solidFill>
          <a:ln w="10160">
            <a:solidFill>
              <a:srgbClr val="DCE3EF"/>
            </a:solidFill>
            <a:prstDash val="solid"/>
          </a:ln>
          <a:effectLst>
            <a:outerShdw sx="100000" sy="100000" kx="0" ky="0" algn="bl" rotWithShape="0" blurRad="101600" dist="25400" dir="2700000">
              <a:srgbClr val="000000">
                <a:alpha val="10000"/>
              </a:srgbClr>
            </a:outerShdw>
          </a:effectLst>
        </p:spPr>
      </p:sp>
      <p:sp>
        <p:nvSpPr>
          <p:cNvPr id="21" name="Shape 19"/>
          <p:cNvSpPr/>
          <p:nvPr/>
        </p:nvSpPr>
        <p:spPr>
          <a:xfrm>
            <a:off x="5998464" y="1783080"/>
            <a:ext cx="548640" cy="548640"/>
          </a:xfrm>
          <a:prstGeom prst="ellipse">
            <a:avLst/>
          </a:prstGeom>
          <a:solidFill>
            <a:srgbClr val="C47F17"/>
          </a:solidFill>
          <a:ln w="12700">
            <a:solidFill>
              <a:srgbClr val="C47F17"/>
            </a:solidFill>
            <a:prstDash val="solid"/>
          </a:ln>
        </p:spPr>
      </p:sp>
      <p:sp>
        <p:nvSpPr>
          <p:cNvPr id="22" name="Text 20"/>
          <p:cNvSpPr/>
          <p:nvPr/>
        </p:nvSpPr>
        <p:spPr>
          <a:xfrm>
            <a:off x="5998464" y="1783080"/>
            <a:ext cx="548640" cy="5486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P</a:t>
            </a:r>
            <a:endParaRPr lang="en-US" sz="2000" dirty="0"/>
          </a:p>
        </p:txBody>
      </p:sp>
      <p:sp>
        <p:nvSpPr>
          <p:cNvPr id="23" name="Text 21"/>
          <p:cNvSpPr/>
          <p:nvPr/>
        </p:nvSpPr>
        <p:spPr>
          <a:xfrm>
            <a:off x="5596128" y="2423160"/>
            <a:ext cx="1353312" cy="347472"/>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Purpose</a:t>
            </a:r>
            <a:endParaRPr lang="en-US" sz="1200" dirty="0"/>
          </a:p>
        </p:txBody>
      </p:sp>
      <p:sp>
        <p:nvSpPr>
          <p:cNvPr id="24" name="Text 22"/>
          <p:cNvSpPr/>
          <p:nvPr/>
        </p:nvSpPr>
        <p:spPr>
          <a:xfrm>
            <a:off x="5596128" y="2816352"/>
            <a:ext cx="1353312" cy="1828800"/>
          </a:xfrm>
          <a:prstGeom prst="rect">
            <a:avLst/>
          </a:prstGeom>
          <a:noFill/>
          <a:ln/>
        </p:spPr>
        <p:txBody>
          <a:bodyPr wrap="square" rtlCol="0" anchor="ctr"/>
          <a:lstStyle/>
          <a:p>
            <a:pPr algn="ctr" indent="0" marL="0">
              <a:buNone/>
            </a:pPr>
            <a:r>
              <a:rPr lang="en-US" sz="950" dirty="0">
                <a:solidFill>
                  <a:srgbClr val="253448"/>
                </a:solidFill>
                <a:latin typeface="Calibri" pitchFamily="34" charset="0"/>
                <a:ea typeface="Calibri" pitchFamily="34" charset="-122"/>
                <a:cs typeface="Calibri" pitchFamily="34" charset="-120"/>
              </a:rPr>
              <a:t>What specific effect does the speaker want to produce in THIS audience? (Not just 'to persuade.')</a:t>
            </a:r>
            <a:endParaRPr lang="en-US" sz="950" dirty="0"/>
          </a:p>
        </p:txBody>
      </p:sp>
      <p:sp>
        <p:nvSpPr>
          <p:cNvPr id="25" name="Shape 23"/>
          <p:cNvSpPr/>
          <p:nvPr/>
        </p:nvSpPr>
        <p:spPr>
          <a:xfrm>
            <a:off x="7187184" y="1664208"/>
            <a:ext cx="1536192" cy="3108960"/>
          </a:xfrm>
          <a:prstGeom prst="roundRect">
            <a:avLst>
              <a:gd name="adj" fmla="val 4762"/>
            </a:avLst>
          </a:prstGeom>
          <a:solidFill>
            <a:srgbClr val="F4F6FB"/>
          </a:solidFill>
          <a:ln w="10160">
            <a:solidFill>
              <a:srgbClr val="DCE3EF"/>
            </a:solidFill>
            <a:prstDash val="solid"/>
          </a:ln>
          <a:effectLst>
            <a:outerShdw sx="100000" sy="100000" kx="0" ky="0" algn="bl" rotWithShape="0" blurRad="101600" dist="25400" dir="2700000">
              <a:srgbClr val="000000">
                <a:alpha val="10000"/>
              </a:srgbClr>
            </a:outerShdw>
          </a:effectLst>
        </p:spPr>
      </p:sp>
      <p:sp>
        <p:nvSpPr>
          <p:cNvPr id="26" name="Shape 24"/>
          <p:cNvSpPr/>
          <p:nvPr/>
        </p:nvSpPr>
        <p:spPr>
          <a:xfrm>
            <a:off x="7680960" y="1783080"/>
            <a:ext cx="548640" cy="548640"/>
          </a:xfrm>
          <a:prstGeom prst="ellipse">
            <a:avLst/>
          </a:prstGeom>
          <a:solidFill>
            <a:srgbClr val="A71F17"/>
          </a:solidFill>
          <a:ln w="12700">
            <a:solidFill>
              <a:srgbClr val="A71F17"/>
            </a:solidFill>
            <a:prstDash val="solid"/>
          </a:ln>
        </p:spPr>
      </p:sp>
      <p:sp>
        <p:nvSpPr>
          <p:cNvPr id="27" name="Text 25"/>
          <p:cNvSpPr/>
          <p:nvPr/>
        </p:nvSpPr>
        <p:spPr>
          <a:xfrm>
            <a:off x="7680960" y="1783080"/>
            <a:ext cx="548640" cy="548640"/>
          </a:xfrm>
          <a:prstGeom prst="rect">
            <a:avLst/>
          </a:prstGeom>
          <a:noFill/>
          <a:ln/>
        </p:spPr>
        <p:txBody>
          <a:bodyPr wrap="square" rtlCol="0" anchor="ctr"/>
          <a:lstStyle/>
          <a:p>
            <a:pPr algn="ctr" indent="0" marL="0">
              <a:buNone/>
            </a:pPr>
            <a:r>
              <a:rPr lang="en-US" sz="2000" b="1" dirty="0">
                <a:solidFill>
                  <a:srgbClr val="FFFFFF"/>
                </a:solidFill>
                <a:latin typeface="Cambria" pitchFamily="34" charset="0"/>
                <a:ea typeface="Cambria" pitchFamily="34" charset="-122"/>
                <a:cs typeface="Cambria" pitchFamily="34" charset="-120"/>
              </a:rPr>
              <a:t>S</a:t>
            </a:r>
            <a:endParaRPr lang="en-US" sz="2000" dirty="0"/>
          </a:p>
        </p:txBody>
      </p:sp>
      <p:sp>
        <p:nvSpPr>
          <p:cNvPr id="28" name="Text 26"/>
          <p:cNvSpPr/>
          <p:nvPr/>
        </p:nvSpPr>
        <p:spPr>
          <a:xfrm>
            <a:off x="7278624" y="2423160"/>
            <a:ext cx="1353312" cy="347472"/>
          </a:xfrm>
          <a:prstGeom prst="rect">
            <a:avLst/>
          </a:prstGeom>
          <a:noFill/>
          <a:ln/>
        </p:spPr>
        <p:txBody>
          <a:bodyPr wrap="square" rtlCol="0" anchor="ctr"/>
          <a:lstStyle/>
          <a:p>
            <a:pPr algn="ctr" indent="0" marL="0">
              <a:buNone/>
            </a:pPr>
            <a:r>
              <a:rPr lang="en-US" sz="1200" b="1" dirty="0">
                <a:solidFill>
                  <a:srgbClr val="0E1A2B"/>
                </a:solidFill>
                <a:latin typeface="Calibri" pitchFamily="34" charset="0"/>
                <a:ea typeface="Calibri" pitchFamily="34" charset="-122"/>
                <a:cs typeface="Calibri" pitchFamily="34" charset="-120"/>
              </a:rPr>
              <a:t>Subject</a:t>
            </a:r>
            <a:endParaRPr lang="en-US" sz="1200" dirty="0"/>
          </a:p>
        </p:txBody>
      </p:sp>
      <p:sp>
        <p:nvSpPr>
          <p:cNvPr id="29" name="Text 27"/>
          <p:cNvSpPr/>
          <p:nvPr/>
        </p:nvSpPr>
        <p:spPr>
          <a:xfrm>
            <a:off x="7278624" y="2816352"/>
            <a:ext cx="1353312" cy="1828800"/>
          </a:xfrm>
          <a:prstGeom prst="rect">
            <a:avLst/>
          </a:prstGeom>
          <a:noFill/>
          <a:ln/>
        </p:spPr>
        <p:txBody>
          <a:bodyPr wrap="square" rtlCol="0" anchor="ctr"/>
          <a:lstStyle/>
          <a:p>
            <a:pPr algn="ctr" indent="0" marL="0">
              <a:buNone/>
            </a:pPr>
            <a:r>
              <a:rPr lang="en-US" sz="950" dirty="0">
                <a:solidFill>
                  <a:srgbClr val="253448"/>
                </a:solidFill>
                <a:latin typeface="Calibri" pitchFamily="34" charset="0"/>
                <a:ea typeface="Calibri" pitchFamily="34" charset="-122"/>
                <a:cs typeface="Calibri" pitchFamily="34" charset="-120"/>
              </a:rPr>
              <a:t>What is the specific issue or topic? Different from purpose — this is the content, not the goal.</a:t>
            </a:r>
            <a:endParaRPr lang="en-US" sz="9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Why Audience Is the Key Variable</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45720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Every rhetorical choice in the passage is calibrated to a specific audience. The same choice that works for one audience fails for another.</a:t>
            </a:r>
            <a:endParaRPr lang="en-US" sz="1400" dirty="0"/>
          </a:p>
        </p:txBody>
      </p:sp>
      <p:sp>
        <p:nvSpPr>
          <p:cNvPr id="5" name="Shape 3"/>
          <p:cNvSpPr/>
          <p:nvPr/>
        </p:nvSpPr>
        <p:spPr>
          <a:xfrm>
            <a:off x="457200" y="1554480"/>
            <a:ext cx="3931920" cy="3200400"/>
          </a:xfrm>
          <a:prstGeom prst="roundRect">
            <a:avLst>
              <a:gd name="adj" fmla="val 2286"/>
            </a:avLst>
          </a:prstGeom>
          <a:solidFill>
            <a:srgbClr val="EEF3F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03504" y="1673352"/>
            <a:ext cx="3639312" cy="411480"/>
          </a:xfrm>
          <a:prstGeom prst="rect">
            <a:avLst/>
          </a:prstGeom>
          <a:noFill/>
          <a:ln/>
        </p:spPr>
        <p:txBody>
          <a:bodyPr wrap="square" rtlCol="0" anchor="ctr"/>
          <a:lstStyle/>
          <a:p>
            <a:pPr indent="0" marL="0">
              <a:buNone/>
            </a:pPr>
            <a:r>
              <a:rPr lang="en-US" sz="1300" b="1" dirty="0">
                <a:solidFill>
                  <a:srgbClr val="1343B0"/>
                </a:solidFill>
                <a:latin typeface="Calibri" pitchFamily="34" charset="0"/>
                <a:ea typeface="Calibri" pitchFamily="34" charset="-122"/>
                <a:cs typeface="Calibri" pitchFamily="34" charset="-120"/>
              </a:rPr>
              <a:t>Audience ALREADY sympathetic</a:t>
            </a:r>
            <a:endParaRPr lang="en-US" sz="1300" dirty="0"/>
          </a:p>
        </p:txBody>
      </p:sp>
      <p:sp>
        <p:nvSpPr>
          <p:cNvPr id="7" name="Text 5"/>
          <p:cNvSpPr/>
          <p:nvPr/>
        </p:nvSpPr>
        <p:spPr>
          <a:xfrm>
            <a:off x="603504" y="2148840"/>
            <a:ext cx="3639312" cy="2468880"/>
          </a:xfrm>
          <a:prstGeom prst="rect">
            <a:avLst/>
          </a:prstGeom>
          <a:noFill/>
          <a:ln/>
        </p:spPr>
        <p:txBody>
          <a:bodyPr wrap="square" rtlCol="0" anchor="ctr"/>
          <a:lstStyle/>
          <a:p>
            <a:pPr indent="0" marL="0">
              <a:buNone/>
            </a:pPr>
            <a:r>
              <a:rPr lang="en-US" sz="1200" dirty="0">
                <a:solidFill>
                  <a:srgbClr val="253448"/>
                </a:solidFill>
                <a:latin typeface="Calibri" pitchFamily="34" charset="0"/>
                <a:ea typeface="Calibri" pitchFamily="34" charset="-122"/>
                <a:cs typeface="Calibri" pitchFamily="34" charset="-120"/>
              </a:rPr>
              <a:t>The speaker's rhetorical problem is sustaining urgency, not creating it. Strategies: anaphora and imperative verbs that build momentum, concrete imagery that makes the familiar feel new, a forward-looking frame that converts agreement into action. Strong pathos. Less concession needed.</a:t>
            </a:r>
            <a:endParaRPr lang="en-US" sz="1200" dirty="0"/>
          </a:p>
        </p:txBody>
      </p:sp>
      <p:sp>
        <p:nvSpPr>
          <p:cNvPr id="8" name="Shape 6"/>
          <p:cNvSpPr/>
          <p:nvPr/>
        </p:nvSpPr>
        <p:spPr>
          <a:xfrm>
            <a:off x="4754880" y="1554480"/>
            <a:ext cx="3931920" cy="3200400"/>
          </a:xfrm>
          <a:prstGeom prst="roundRect">
            <a:avLst>
              <a:gd name="adj" fmla="val 2286"/>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4901184" y="1673352"/>
            <a:ext cx="3639312" cy="411480"/>
          </a:xfrm>
          <a:prstGeom prst="rect">
            <a:avLst/>
          </a:prstGeom>
          <a:noFill/>
          <a:ln/>
        </p:spPr>
        <p:txBody>
          <a:bodyPr wrap="square" rtlCol="0" anchor="ctr"/>
          <a:lstStyle/>
          <a:p>
            <a:pPr indent="0" marL="0">
              <a:buNone/>
            </a:pPr>
            <a:r>
              <a:rPr lang="en-US" sz="1300" b="1" dirty="0">
                <a:solidFill>
                  <a:srgbClr val="A71F17"/>
                </a:solidFill>
                <a:latin typeface="Calibri" pitchFamily="34" charset="0"/>
                <a:ea typeface="Calibri" pitchFamily="34" charset="-122"/>
                <a:cs typeface="Calibri" pitchFamily="34" charset="-120"/>
              </a:rPr>
              <a:t>Audience RESISTANT or skeptical</a:t>
            </a:r>
            <a:endParaRPr lang="en-US" sz="1300" dirty="0"/>
          </a:p>
        </p:txBody>
      </p:sp>
      <p:sp>
        <p:nvSpPr>
          <p:cNvPr id="10" name="Text 8"/>
          <p:cNvSpPr/>
          <p:nvPr/>
        </p:nvSpPr>
        <p:spPr>
          <a:xfrm>
            <a:off x="4901184" y="2148840"/>
            <a:ext cx="3639312" cy="2468880"/>
          </a:xfrm>
          <a:prstGeom prst="rect">
            <a:avLst/>
          </a:prstGeom>
          <a:noFill/>
          <a:ln/>
        </p:spPr>
        <p:txBody>
          <a:bodyPr wrap="square" rtlCol="0" anchor="ctr"/>
          <a:lstStyle/>
          <a:p>
            <a:pPr indent="0" marL="0">
              <a:buNone/>
            </a:pPr>
            <a:r>
              <a:rPr lang="en-US" sz="1200" dirty="0">
                <a:solidFill>
                  <a:srgbClr val="253448"/>
                </a:solidFill>
                <a:latin typeface="Calibri" pitchFamily="34" charset="0"/>
                <a:ea typeface="Calibri" pitchFamily="34" charset="-122"/>
                <a:cs typeface="Calibri" pitchFamily="34" charset="-120"/>
              </a:rPr>
              <a:t>The speaker's rhetorical problem is defusing resistance before advancing the claim. Strategies: concession early (acknowledge their strongest objection), logos-heavy evidence, ethos-building through demonstrated expertise, conservative word choice that avoids triggering existing resistance.</a:t>
            </a:r>
            <a:endParaRPr lang="en-US" sz="1200" dirty="0"/>
          </a:p>
        </p:txBody>
      </p:sp>
      <p:sp>
        <p:nvSpPr>
          <p:cNvPr id="11" name="Text 9"/>
          <p:cNvSpPr/>
          <p:nvPr/>
        </p:nvSpPr>
        <p:spPr>
          <a:xfrm>
            <a:off x="457200" y="4828032"/>
            <a:ext cx="8229600" cy="228600"/>
          </a:xfrm>
          <a:prstGeom prst="rect">
            <a:avLst/>
          </a:prstGeom>
          <a:noFill/>
          <a:ln/>
        </p:spPr>
        <p:txBody>
          <a:bodyPr wrap="square" rtlCol="0" anchor="ctr"/>
          <a:lstStyle/>
          <a:p>
            <a:pPr indent="0" marL="0">
              <a:buNone/>
            </a:pPr>
            <a:r>
              <a:rPr lang="en-US" sz="1100" i="1" dirty="0">
                <a:solidFill>
                  <a:srgbClr val="5A6E87"/>
                </a:solidFill>
                <a:latin typeface="Calibri" pitchFamily="34" charset="0"/>
                <a:ea typeface="Calibri" pitchFamily="34" charset="-122"/>
                <a:cs typeface="Calibri" pitchFamily="34" charset="-120"/>
              </a:rPr>
              <a:t>Key question for every essay: What does the audience already believe, and how do the rhetorical choices respond to that specific belief system?</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The Introductory Note Is Not Optional</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pic>
        <p:nvPicPr>
          <p:cNvPr id="4" name="Image 0" descr="preencoded.png">    </p:cNvPr>
          <p:cNvPicPr>
            <a:picLocks noChangeAspect="1"/>
          </p:cNvPicPr>
          <p:nvPr/>
        </p:nvPicPr>
        <p:blipFill>
          <a:blip r:embed="rId1"/>
          <a:stretch>
            <a:fillRect/>
          </a:stretch>
        </p:blipFill>
        <p:spPr>
          <a:xfrm>
            <a:off x="457200" y="960120"/>
            <a:ext cx="347472" cy="347472"/>
          </a:xfrm>
          <a:prstGeom prst="rect">
            <a:avLst/>
          </a:prstGeom>
        </p:spPr>
      </p:pic>
      <p:sp>
        <p:nvSpPr>
          <p:cNvPr id="5" name="Text 2"/>
          <p:cNvSpPr/>
          <p:nvPr/>
        </p:nvSpPr>
        <p:spPr>
          <a:xfrm>
            <a:off x="932688" y="960120"/>
            <a:ext cx="7754112" cy="64008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introductory note before the passage often contains information that changes the reading entirely. Students who skip it sometimes spend ten minutes pursuing an interpretation the note would have immediately redirected.</a:t>
            </a:r>
            <a:endParaRPr lang="en-US" sz="1400" dirty="0"/>
          </a:p>
        </p:txBody>
      </p:sp>
      <p:sp>
        <p:nvSpPr>
          <p:cNvPr id="6" name="Text 3"/>
          <p:cNvSpPr/>
          <p:nvPr/>
        </p:nvSpPr>
        <p:spPr>
          <a:xfrm>
            <a:off x="457200" y="1755648"/>
            <a:ext cx="8229600" cy="347472"/>
          </a:xfrm>
          <a:prstGeom prst="rect">
            <a:avLst/>
          </a:prstGeom>
          <a:noFill/>
          <a:ln/>
        </p:spPr>
        <p:txBody>
          <a:bodyPr wrap="square" rtlCol="0" anchor="ctr"/>
          <a:lstStyle/>
          <a:p>
            <a:pPr indent="0" marL="0">
              <a:buNone/>
            </a:pPr>
            <a:r>
              <a:rPr lang="en-US" sz="1300" b="1" dirty="0">
                <a:solidFill>
                  <a:srgbClr val="0E1A2B"/>
                </a:solidFill>
                <a:latin typeface="Calibri" pitchFamily="34" charset="0"/>
                <a:ea typeface="Calibri" pitchFamily="34" charset="-122"/>
                <a:cs typeface="Calibri" pitchFamily="34" charset="-120"/>
              </a:rPr>
              <a:t>Example Introductory Note:</a:t>
            </a:r>
            <a:endParaRPr lang="en-US" sz="1300" dirty="0"/>
          </a:p>
        </p:txBody>
      </p:sp>
      <p:sp>
        <p:nvSpPr>
          <p:cNvPr id="7" name="Shape 4"/>
          <p:cNvSpPr/>
          <p:nvPr/>
        </p:nvSpPr>
        <p:spPr>
          <a:xfrm>
            <a:off x="457200" y="2148840"/>
            <a:ext cx="8229600" cy="1417320"/>
          </a:xfrm>
          <a:prstGeom prst="roundRect">
            <a:avLst>
              <a:gd name="adj" fmla="val 5161"/>
            </a:avLst>
          </a:prstGeom>
          <a:solidFill>
            <a:srgbClr val="0E1A2B"/>
          </a:solidFill>
          <a:ln w="12700">
            <a:solidFill>
              <a:srgbClr val="0E1A2B"/>
            </a:solidFill>
            <a:prstDash val="solid"/>
          </a:ln>
        </p:spPr>
      </p:sp>
      <p:sp>
        <p:nvSpPr>
          <p:cNvPr id="8" name="Text 5"/>
          <p:cNvSpPr/>
          <p:nvPr/>
        </p:nvSpPr>
        <p:spPr>
          <a:xfrm>
            <a:off x="640080" y="2240280"/>
            <a:ext cx="7863840" cy="1234440"/>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"The following is an excerpt from a commencement address delivered in 1963 to an audience of graduating engineers at a land-grant university in the American Midwest. Read the passage carefully. Then write an essay that analyzes the rhetorical choices the speaker makes to persuade his audience of their civic responsibility as technically trained professionals."</a:t>
            </a:r>
            <a:endParaRPr lang="en-US" sz="1200" dirty="0"/>
          </a:p>
        </p:txBody>
      </p:sp>
      <p:sp>
        <p:nvSpPr>
          <p:cNvPr id="9" name="Text 6"/>
          <p:cNvSpPr/>
          <p:nvPr/>
        </p:nvSpPr>
        <p:spPr>
          <a:xfrm>
            <a:off x="457200" y="3703320"/>
            <a:ext cx="8229600" cy="347472"/>
          </a:xfrm>
          <a:prstGeom prst="rect">
            <a:avLst/>
          </a:prstGeom>
          <a:noFill/>
          <a:ln/>
        </p:spPr>
        <p:txBody>
          <a:bodyPr wrap="square" rtlCol="0" anchor="ctr"/>
          <a:lstStyle/>
          <a:p>
            <a:pPr indent="0" marL="0">
              <a:buNone/>
            </a:pPr>
            <a:r>
              <a:rPr lang="en-US" sz="1300" b="1" dirty="0">
                <a:solidFill>
                  <a:srgbClr val="0E1A2B"/>
                </a:solidFill>
                <a:latin typeface="Calibri" pitchFamily="34" charset="0"/>
                <a:ea typeface="Calibri" pitchFamily="34" charset="-122"/>
                <a:cs typeface="Calibri" pitchFamily="34" charset="-120"/>
              </a:rPr>
              <a:t>What the note just told you:</a:t>
            </a:r>
            <a:endParaRPr lang="en-US" sz="1300" dirty="0"/>
          </a:p>
        </p:txBody>
      </p:sp>
      <p:pic>
        <p:nvPicPr>
          <p:cNvPr id="10" name="Image 1" descr="preencoded.png">    </p:cNvPr>
          <p:cNvPicPr>
            <a:picLocks noChangeAspect="1"/>
          </p:cNvPicPr>
          <p:nvPr/>
        </p:nvPicPr>
        <p:blipFill>
          <a:blip r:embed="rId2"/>
          <a:stretch>
            <a:fillRect/>
          </a:stretch>
        </p:blipFill>
        <p:spPr>
          <a:xfrm>
            <a:off x="457200" y="4133088"/>
            <a:ext cx="182880" cy="182880"/>
          </a:xfrm>
          <a:prstGeom prst="rect">
            <a:avLst/>
          </a:prstGeom>
        </p:spPr>
      </p:pic>
      <p:sp>
        <p:nvSpPr>
          <p:cNvPr id="11" name="Text 7"/>
          <p:cNvSpPr/>
          <p:nvPr/>
        </p:nvSpPr>
        <p:spPr>
          <a:xfrm>
            <a:off x="713232" y="4087368"/>
            <a:ext cx="7973568" cy="256032"/>
          </a:xfrm>
          <a:prstGeom prst="rect">
            <a:avLst/>
          </a:prstGeom>
          <a:noFill/>
          <a:ln/>
        </p:spPr>
        <p:txBody>
          <a:bodyPr wrap="square" rtlCol="0" anchor="ctr"/>
          <a:lstStyle/>
          <a:p>
            <a:pPr indent="0" marL="0">
              <a:buNone/>
            </a:pPr>
            <a:r>
              <a:rPr lang="en-US" sz="1150" dirty="0">
                <a:solidFill>
                  <a:srgbClr val="253448"/>
                </a:solidFill>
                <a:latin typeface="Calibri" pitchFamily="34" charset="0"/>
                <a:ea typeface="Calibri" pitchFamily="34" charset="-122"/>
                <a:cs typeface="Calibri" pitchFamily="34" charset="-120"/>
              </a:rPr>
              <a:t>Speaker has authority over this audience (their commencement speaker — invited, credentialed)</a:t>
            </a:r>
            <a:endParaRPr lang="en-US" sz="1150" dirty="0"/>
          </a:p>
        </p:txBody>
      </p:sp>
      <p:pic>
        <p:nvPicPr>
          <p:cNvPr id="12" name="Image 2" descr="preencoded.png">    </p:cNvPr>
          <p:cNvPicPr>
            <a:picLocks noChangeAspect="1"/>
          </p:cNvPicPr>
          <p:nvPr/>
        </p:nvPicPr>
        <p:blipFill>
          <a:blip r:embed="rId3"/>
          <a:stretch>
            <a:fillRect/>
          </a:stretch>
        </p:blipFill>
        <p:spPr>
          <a:xfrm>
            <a:off x="457200" y="4352544"/>
            <a:ext cx="182880" cy="182880"/>
          </a:xfrm>
          <a:prstGeom prst="rect">
            <a:avLst/>
          </a:prstGeom>
        </p:spPr>
      </p:pic>
      <p:sp>
        <p:nvSpPr>
          <p:cNvPr id="13" name="Text 8"/>
          <p:cNvSpPr/>
          <p:nvPr/>
        </p:nvSpPr>
        <p:spPr>
          <a:xfrm>
            <a:off x="713232" y="4306824"/>
            <a:ext cx="7973568" cy="256032"/>
          </a:xfrm>
          <a:prstGeom prst="rect">
            <a:avLst/>
          </a:prstGeom>
          <a:noFill/>
          <a:ln/>
        </p:spPr>
        <p:txBody>
          <a:bodyPr wrap="square" rtlCol="0" anchor="ctr"/>
          <a:lstStyle/>
          <a:p>
            <a:pPr indent="0" marL="0">
              <a:buNone/>
            </a:pPr>
            <a:r>
              <a:rPr lang="en-US" sz="1150" dirty="0">
                <a:solidFill>
                  <a:srgbClr val="253448"/>
                </a:solidFill>
                <a:latin typeface="Calibri" pitchFamily="34" charset="0"/>
                <a:ea typeface="Calibri" pitchFamily="34" charset="-122"/>
                <a:cs typeface="Calibri" pitchFamily="34" charset="-120"/>
              </a:rPr>
              <a:t>Audience is already technically trained — logos-heavy evidence will resonate; emotional appeals need to be justified</a:t>
            </a:r>
            <a:endParaRPr lang="en-US" sz="1150" dirty="0"/>
          </a:p>
        </p:txBody>
      </p:sp>
      <p:pic>
        <p:nvPicPr>
          <p:cNvPr id="14" name="Image 3" descr="preencoded.png">    </p:cNvPr>
          <p:cNvPicPr>
            <a:picLocks noChangeAspect="1"/>
          </p:cNvPicPr>
          <p:nvPr/>
        </p:nvPicPr>
        <p:blipFill>
          <a:blip r:embed="rId4"/>
          <a:stretch>
            <a:fillRect/>
          </a:stretch>
        </p:blipFill>
        <p:spPr>
          <a:xfrm>
            <a:off x="457200" y="4572000"/>
            <a:ext cx="182880" cy="182880"/>
          </a:xfrm>
          <a:prstGeom prst="rect">
            <a:avLst/>
          </a:prstGeom>
        </p:spPr>
      </p:pic>
      <p:sp>
        <p:nvSpPr>
          <p:cNvPr id="15" name="Text 9"/>
          <p:cNvSpPr/>
          <p:nvPr/>
        </p:nvSpPr>
        <p:spPr>
          <a:xfrm>
            <a:off x="713232" y="4526280"/>
            <a:ext cx="7973568" cy="256032"/>
          </a:xfrm>
          <a:prstGeom prst="rect">
            <a:avLst/>
          </a:prstGeom>
          <a:noFill/>
          <a:ln/>
        </p:spPr>
        <p:txBody>
          <a:bodyPr wrap="square" rtlCol="0" anchor="ctr"/>
          <a:lstStyle/>
          <a:p>
            <a:pPr indent="0" marL="0">
              <a:buNone/>
            </a:pPr>
            <a:r>
              <a:rPr lang="en-US" sz="1150" dirty="0">
                <a:solidFill>
                  <a:srgbClr val="253448"/>
                </a:solidFill>
                <a:latin typeface="Calibri" pitchFamily="34" charset="0"/>
                <a:ea typeface="Calibri" pitchFamily="34" charset="-122"/>
                <a:cs typeface="Calibri" pitchFamily="34" charset="-120"/>
              </a:rPr>
              <a:t>Purpose is specifically to persuade them of civic responsibility — not general inspiration</a:t>
            </a:r>
            <a:endParaRPr lang="en-US" sz="1150" dirty="0"/>
          </a:p>
        </p:txBody>
      </p:sp>
      <p:pic>
        <p:nvPicPr>
          <p:cNvPr id="16" name="Image 4" descr="preencoded.png">    </p:cNvPr>
          <p:cNvPicPr>
            <a:picLocks noChangeAspect="1"/>
          </p:cNvPicPr>
          <p:nvPr/>
        </p:nvPicPr>
        <p:blipFill>
          <a:blip r:embed="rId5"/>
          <a:stretch>
            <a:fillRect/>
          </a:stretch>
        </p:blipFill>
        <p:spPr>
          <a:xfrm>
            <a:off x="457200" y="4791456"/>
            <a:ext cx="182880" cy="182880"/>
          </a:xfrm>
          <a:prstGeom prst="rect">
            <a:avLst/>
          </a:prstGeom>
        </p:spPr>
      </p:pic>
      <p:sp>
        <p:nvSpPr>
          <p:cNvPr id="17" name="Text 10"/>
          <p:cNvSpPr/>
          <p:nvPr/>
        </p:nvSpPr>
        <p:spPr>
          <a:xfrm>
            <a:off x="713232" y="4745736"/>
            <a:ext cx="7973568" cy="256032"/>
          </a:xfrm>
          <a:prstGeom prst="rect">
            <a:avLst/>
          </a:prstGeom>
          <a:noFill/>
          <a:ln/>
        </p:spPr>
        <p:txBody>
          <a:bodyPr wrap="square" rtlCol="0" anchor="ctr"/>
          <a:lstStyle/>
          <a:p>
            <a:pPr indent="0" marL="0">
              <a:buNone/>
            </a:pPr>
            <a:r>
              <a:rPr lang="en-US" sz="1150" dirty="0">
                <a:solidFill>
                  <a:srgbClr val="253448"/>
                </a:solidFill>
                <a:latin typeface="Calibri" pitchFamily="34" charset="0"/>
                <a:ea typeface="Calibri" pitchFamily="34" charset="-122"/>
                <a:cs typeface="Calibri" pitchFamily="34" charset="-120"/>
              </a:rPr>
              <a:t>1963 context: Cold War, space race, professional engineering culture with strong institutional identity</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28600"/>
            <a:ext cx="8229600" cy="594360"/>
          </a:xfrm>
          <a:prstGeom prst="rect">
            <a:avLst/>
          </a:prstGeom>
          <a:noFill/>
          <a:ln/>
        </p:spPr>
        <p:txBody>
          <a:bodyPr wrap="square" rtlCol="0" anchor="ctr"/>
          <a:lstStyle/>
          <a:p>
            <a:pPr indent="0" marL="0">
              <a:buNone/>
            </a:pPr>
            <a:r>
              <a:rPr lang="en-US" sz="2200" b="1" dirty="0">
                <a:solidFill>
                  <a:srgbClr val="0E1A2B"/>
                </a:solidFill>
                <a:latin typeface="Cambria" pitchFamily="34" charset="0"/>
                <a:ea typeface="Cambria" pitchFamily="34" charset="-122"/>
                <a:cs typeface="Cambria" pitchFamily="34" charset="-120"/>
              </a:rPr>
              <a:t>Purpose: From Generic to Specific</a:t>
            </a:r>
            <a:endParaRPr lang="en-US" sz="2200" dirty="0"/>
          </a:p>
        </p:txBody>
      </p:sp>
      <p:sp>
        <p:nvSpPr>
          <p:cNvPr id="3" name="Shape 1"/>
          <p:cNvSpPr/>
          <p:nvPr/>
        </p:nvSpPr>
        <p:spPr>
          <a:xfrm>
            <a:off x="457200" y="868680"/>
            <a:ext cx="8229600" cy="0"/>
          </a:xfrm>
          <a:prstGeom prst="line">
            <a:avLst/>
          </a:prstGeom>
          <a:noFill/>
          <a:ln w="15240">
            <a:solidFill>
              <a:srgbClr val="DCE3EF"/>
            </a:solidFill>
            <a:prstDash val="solid"/>
          </a:ln>
        </p:spPr>
      </p:sp>
      <p:sp>
        <p:nvSpPr>
          <p:cNvPr id="4" name="Text 2"/>
          <p:cNvSpPr/>
          <p:nvPr/>
        </p:nvSpPr>
        <p:spPr>
          <a:xfrm>
            <a:off x="457200" y="960120"/>
            <a:ext cx="8229600" cy="365760"/>
          </a:xfrm>
          <a:prstGeom prst="rect">
            <a:avLst/>
          </a:prstGeom>
          <a:noFill/>
          <a:ln/>
        </p:spPr>
        <p:txBody>
          <a:bodyPr wrap="square" rtlCol="0" anchor="ctr"/>
          <a:lstStyle/>
          <a:p>
            <a:pPr indent="0" marL="0">
              <a:buNone/>
            </a:pPr>
            <a:r>
              <a:rPr lang="en-US" sz="1400" dirty="0">
                <a:solidFill>
                  <a:srgbClr val="253448"/>
                </a:solidFill>
                <a:latin typeface="Calibri" pitchFamily="34" charset="0"/>
                <a:ea typeface="Calibri" pitchFamily="34" charset="-122"/>
                <a:cs typeface="Calibri" pitchFamily="34" charset="-120"/>
              </a:rPr>
              <a:t>The most common purpose statement error. Show students the spectrum:</a:t>
            </a:r>
            <a:endParaRPr lang="en-US" sz="1400" dirty="0"/>
          </a:p>
        </p:txBody>
      </p:sp>
      <p:sp>
        <p:nvSpPr>
          <p:cNvPr id="5" name="Shape 3"/>
          <p:cNvSpPr/>
          <p:nvPr/>
        </p:nvSpPr>
        <p:spPr>
          <a:xfrm>
            <a:off x="457200" y="1463040"/>
            <a:ext cx="8229600" cy="1051560"/>
          </a:xfrm>
          <a:prstGeom prst="roundRect">
            <a:avLst>
              <a:gd name="adj" fmla="val 6957"/>
            </a:avLst>
          </a:prstGeom>
          <a:solidFill>
            <a:srgbClr val="FDF0EF"/>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6" name="Text 4"/>
          <p:cNvSpPr/>
          <p:nvPr/>
        </p:nvSpPr>
        <p:spPr>
          <a:xfrm>
            <a:off x="640080" y="1572768"/>
            <a:ext cx="2286000" cy="310896"/>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1 — No credit</a:t>
            </a:r>
            <a:endParaRPr lang="en-US" sz="1100" dirty="0"/>
          </a:p>
        </p:txBody>
      </p:sp>
      <p:sp>
        <p:nvSpPr>
          <p:cNvPr id="7" name="Text 5"/>
          <p:cNvSpPr/>
          <p:nvPr/>
        </p:nvSpPr>
        <p:spPr>
          <a:xfrm>
            <a:off x="640080" y="1874520"/>
            <a:ext cx="7863840" cy="566928"/>
          </a:xfrm>
          <a:prstGeom prst="rect">
            <a:avLst/>
          </a:prstGeom>
          <a:noFill/>
          <a:ln/>
        </p:spPr>
        <p:txBody>
          <a:bodyPr wrap="square" rtlCol="0" anchor="ctr"/>
          <a:lstStyle/>
          <a:p>
            <a:pPr indent="0" marL="0">
              <a:buNone/>
            </a:pPr>
            <a:r>
              <a:rPr lang="en-US" sz="1200" i="1" dirty="0">
                <a:solidFill>
                  <a:srgbClr val="253448"/>
                </a:solidFill>
                <a:latin typeface="Calibri" pitchFamily="34" charset="0"/>
                <a:ea typeface="Calibri" pitchFamily="34" charset="-122"/>
                <a:cs typeface="Calibri" pitchFamily="34" charset="-120"/>
              </a:rPr>
              <a:t>The author's purpose is to persuade the reader.</a:t>
            </a:r>
            <a:endParaRPr lang="en-US" sz="1200" dirty="0"/>
          </a:p>
        </p:txBody>
      </p:sp>
      <p:sp>
        <p:nvSpPr>
          <p:cNvPr id="8" name="Shape 6"/>
          <p:cNvSpPr/>
          <p:nvPr/>
        </p:nvSpPr>
        <p:spPr>
          <a:xfrm>
            <a:off x="457200" y="2606040"/>
            <a:ext cx="8229600" cy="1051560"/>
          </a:xfrm>
          <a:prstGeom prst="roundRect">
            <a:avLst>
              <a:gd name="adj" fmla="val 6957"/>
            </a:avLst>
          </a:prstGeom>
          <a:solidFill>
            <a:srgbClr val="FDF3E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9" name="Text 7"/>
          <p:cNvSpPr/>
          <p:nvPr/>
        </p:nvSpPr>
        <p:spPr>
          <a:xfrm>
            <a:off x="640080" y="2715768"/>
            <a:ext cx="2286000" cy="310896"/>
          </a:xfrm>
          <a:prstGeom prst="rect">
            <a:avLst/>
          </a:prstGeom>
          <a:noFill/>
          <a:ln/>
        </p:spPr>
        <p:txBody>
          <a:bodyPr wrap="square" rtlCol="0" anchor="ctr"/>
          <a:lstStyle/>
          <a:p>
            <a:pPr indent="0" marL="0">
              <a:buNone/>
            </a:pPr>
            <a:r>
              <a:rPr lang="en-US" sz="1100" b="1" dirty="0">
                <a:solidFill>
                  <a:srgbClr val="7A4E00"/>
                </a:solidFill>
                <a:latin typeface="Calibri" pitchFamily="34" charset="0"/>
                <a:ea typeface="Calibri" pitchFamily="34" charset="-122"/>
                <a:cs typeface="Calibri" pitchFamily="34" charset="-120"/>
              </a:rPr>
              <a:t>2 — Partial credit</a:t>
            </a:r>
            <a:endParaRPr lang="en-US" sz="1100" dirty="0"/>
          </a:p>
        </p:txBody>
      </p:sp>
      <p:sp>
        <p:nvSpPr>
          <p:cNvPr id="10" name="Text 8"/>
          <p:cNvSpPr/>
          <p:nvPr/>
        </p:nvSpPr>
        <p:spPr>
          <a:xfrm>
            <a:off x="640080" y="3017520"/>
            <a:ext cx="7863840" cy="566928"/>
          </a:xfrm>
          <a:prstGeom prst="rect">
            <a:avLst/>
          </a:prstGeom>
          <a:noFill/>
          <a:ln/>
        </p:spPr>
        <p:txBody>
          <a:bodyPr wrap="square" rtlCol="0" anchor="ctr"/>
          <a:lstStyle/>
          <a:p>
            <a:pPr indent="0" marL="0">
              <a:buNone/>
            </a:pPr>
            <a:r>
              <a:rPr lang="en-US" sz="1200" i="1" dirty="0">
                <a:solidFill>
                  <a:srgbClr val="253448"/>
                </a:solidFill>
                <a:latin typeface="Calibri" pitchFamily="34" charset="0"/>
                <a:ea typeface="Calibri" pitchFamily="34" charset="-122"/>
                <a:cs typeface="Calibri" pitchFamily="34" charset="-120"/>
              </a:rPr>
              <a:t>The speaker's purpose is to convince engineers to think about the social impact of their work.</a:t>
            </a:r>
            <a:endParaRPr lang="en-US" sz="1200" dirty="0"/>
          </a:p>
        </p:txBody>
      </p:sp>
      <p:sp>
        <p:nvSpPr>
          <p:cNvPr id="11" name="Shape 9"/>
          <p:cNvSpPr/>
          <p:nvPr/>
        </p:nvSpPr>
        <p:spPr>
          <a:xfrm>
            <a:off x="457200" y="3749040"/>
            <a:ext cx="8229600" cy="1051560"/>
          </a:xfrm>
          <a:prstGeom prst="roundRect">
            <a:avLst>
              <a:gd name="adj" fmla="val 6957"/>
            </a:avLst>
          </a:prstGeom>
          <a:solidFill>
            <a:srgbClr val="E6F5F3"/>
          </a:solidFill>
          <a:ln w="12700">
            <a:solidFill>
              <a:srgbClr val="DCE3EF"/>
            </a:solidFill>
            <a:prstDash val="solid"/>
          </a:ln>
          <a:effectLst>
            <a:outerShdw sx="100000" sy="100000" kx="0" ky="0" algn="bl" rotWithShape="0" blurRad="101600" dist="25400" dir="2700000">
              <a:srgbClr val="000000">
                <a:alpha val="10000"/>
              </a:srgbClr>
            </a:outerShdw>
          </a:effectLst>
        </p:spPr>
      </p:sp>
      <p:sp>
        <p:nvSpPr>
          <p:cNvPr id="12" name="Text 10"/>
          <p:cNvSpPr/>
          <p:nvPr/>
        </p:nvSpPr>
        <p:spPr>
          <a:xfrm>
            <a:off x="640080" y="3858768"/>
            <a:ext cx="2286000" cy="310896"/>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3 — Full credit</a:t>
            </a:r>
            <a:endParaRPr lang="en-US" sz="1100" dirty="0"/>
          </a:p>
        </p:txBody>
      </p:sp>
      <p:sp>
        <p:nvSpPr>
          <p:cNvPr id="13" name="Text 11"/>
          <p:cNvSpPr/>
          <p:nvPr/>
        </p:nvSpPr>
        <p:spPr>
          <a:xfrm>
            <a:off x="640080" y="4160520"/>
            <a:ext cx="7863840" cy="566928"/>
          </a:xfrm>
          <a:prstGeom prst="rect">
            <a:avLst/>
          </a:prstGeom>
          <a:noFill/>
          <a:ln/>
        </p:spPr>
        <p:txBody>
          <a:bodyPr wrap="square" rtlCol="0" anchor="ctr"/>
          <a:lstStyle/>
          <a:p>
            <a:pPr indent="0" marL="0">
              <a:buNone/>
            </a:pPr>
            <a:r>
              <a:rPr lang="en-US" sz="1200" i="1" dirty="0">
                <a:solidFill>
                  <a:srgbClr val="253448"/>
                </a:solidFill>
                <a:latin typeface="Calibri" pitchFamily="34" charset="0"/>
                <a:ea typeface="Calibri" pitchFamily="34" charset="-122"/>
                <a:cs typeface="Calibri" pitchFamily="34" charset="-120"/>
              </a:rPr>
              <a:t>The speaker aims to reframe technical expertise not as a professional credential but as a civic obligation, converting an audience that defines itself through technical precision into one that accepts responsibility for social consequences — specifically by framing inaction as a form of technical failure.</a:t>
            </a:r>
            <a:endParaRPr lang="en-US" sz="1200" dirty="0"/>
          </a:p>
        </p:txBody>
      </p:sp>
      <p:sp>
        <p:nvSpPr>
          <p:cNvPr id="14" name="Text 12"/>
          <p:cNvSpPr/>
          <p:nvPr/>
        </p:nvSpPr>
        <p:spPr>
          <a:xfrm>
            <a:off x="457200" y="4864608"/>
            <a:ext cx="8229600" cy="182880"/>
          </a:xfrm>
          <a:prstGeom prst="rect">
            <a:avLst/>
          </a:prstGeom>
          <a:noFill/>
          <a:ln/>
        </p:spPr>
        <p:txBody>
          <a:bodyPr wrap="square" rtlCol="0" anchor="ctr"/>
          <a:lstStyle/>
          <a:p>
            <a:pPr indent="0" marL="0">
              <a:buNone/>
            </a:pPr>
            <a:r>
              <a:rPr lang="en-US" sz="1050" i="1" dirty="0">
                <a:solidFill>
                  <a:srgbClr val="5A6E87"/>
                </a:solidFill>
                <a:latin typeface="Calibri" pitchFamily="34" charset="0"/>
                <a:ea typeface="Calibri" pitchFamily="34" charset="-122"/>
                <a:cs typeface="Calibri" pitchFamily="34" charset="-120"/>
              </a:rPr>
              <a:t>The Level 3 version identifies who is being changed, what they currently believe, what they will believe after, and what specific mechanism accomplishes the change.</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E1A2B"/>
        </a:solidFill>
      </p:bgPr>
    </p:bg>
    <p:spTree>
      <p:nvGrpSpPr>
        <p:cNvPr id="1" name=""/>
        <p:cNvGrpSpPr/>
        <p:nvPr/>
      </p:nvGrpSpPr>
      <p:grpSpPr>
        <a:xfrm>
          <a:off x="0" y="0"/>
          <a:ext cx="0" cy="0"/>
          <a:chOff x="0" y="0"/>
          <a:chExt cx="0" cy="0"/>
        </a:xfrm>
      </p:grpSpPr>
      <p:sp>
        <p:nvSpPr>
          <p:cNvPr id="2" name="Text 0"/>
          <p:cNvSpPr/>
          <p:nvPr/>
        </p:nvSpPr>
        <p:spPr>
          <a:xfrm>
            <a:off x="6400800" y="274320"/>
            <a:ext cx="2286000" cy="4114800"/>
          </a:xfrm>
          <a:prstGeom prst="rect">
            <a:avLst/>
          </a:prstGeom>
          <a:noFill/>
          <a:ln/>
        </p:spPr>
        <p:txBody>
          <a:bodyPr wrap="square" rtlCol="0" anchor="b"/>
          <a:lstStyle/>
          <a:p>
            <a:pPr algn="r" indent="0" marL="0">
              <a:buNone/>
            </a:pPr>
            <a:r>
              <a:rPr lang="en-US" sz="16000" b="1" dirty="0">
                <a:solidFill>
                  <a:srgbClr val="FFFFFF">
                    <a:alpha val="8000"/>
                  </a:srgbClr>
                </a:solidFill>
                <a:latin typeface="Cambria" pitchFamily="34" charset="0"/>
                <a:ea typeface="Cambria" pitchFamily="34" charset="-122"/>
                <a:cs typeface="Cambria" pitchFamily="34" charset="-120"/>
              </a:rPr>
              <a:t>II</a:t>
            </a:r>
            <a:endParaRPr lang="en-US" sz="16000" dirty="0"/>
          </a:p>
        </p:txBody>
      </p:sp>
      <p:sp>
        <p:nvSpPr>
          <p:cNvPr id="3" name="Text 1"/>
          <p:cNvSpPr/>
          <p:nvPr/>
        </p:nvSpPr>
        <p:spPr>
          <a:xfrm>
            <a:off x="548640" y="1463040"/>
            <a:ext cx="6858000" cy="128016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Four Reading Layers</a:t>
            </a:r>
            <a:endParaRPr lang="en-US" sz="4000" dirty="0"/>
          </a:p>
        </p:txBody>
      </p:sp>
      <p:sp>
        <p:nvSpPr>
          <p:cNvPr id="4" name="Text 2"/>
          <p:cNvSpPr/>
          <p:nvPr/>
        </p:nvSpPr>
        <p:spPr>
          <a:xfrm>
            <a:off x="548640" y="2834640"/>
            <a:ext cx="6858000" cy="640080"/>
          </a:xfrm>
          <a:prstGeom prst="rect">
            <a:avLst/>
          </a:prstGeom>
          <a:noFill/>
          <a:ln/>
        </p:spPr>
        <p:txBody>
          <a:bodyPr wrap="square" rtlCol="0" anchor="ctr"/>
          <a:lstStyle/>
          <a:p>
            <a:pPr indent="0" marL="0">
              <a:buNone/>
            </a:pPr>
            <a:r>
              <a:rPr lang="en-US" sz="1700" dirty="0">
                <a:solidFill>
                  <a:srgbClr val="CADCFC"/>
                </a:solidFill>
                <a:latin typeface="Calibri" pitchFamily="34" charset="0"/>
                <a:ea typeface="Calibri" pitchFamily="34" charset="-122"/>
                <a:cs typeface="Calibri" pitchFamily="34" charset="-120"/>
              </a:rPr>
              <a:t>Why students who 'read carefully' still produce summary instead of analysis</a:t>
            </a:r>
            <a:endParaRPr lang="en-US" sz="1700" dirty="0"/>
          </a:p>
        </p:txBody>
      </p:sp>
      <p:sp>
        <p:nvSpPr>
          <p:cNvPr id="5" name="Shape 3"/>
          <p:cNvSpPr/>
          <p:nvPr/>
        </p:nvSpPr>
        <p:spPr>
          <a:xfrm>
            <a:off x="548640" y="4480560"/>
            <a:ext cx="182880" cy="182880"/>
          </a:xfrm>
          <a:prstGeom prst="ellipse">
            <a:avLst/>
          </a:prstGeom>
          <a:solidFill>
            <a:srgbClr val="1A56DB"/>
          </a:solidFill>
          <a:ln w="12700">
            <a:solidFill>
              <a:srgbClr val="1A56DB"/>
            </a:solidFill>
            <a:prstDash val="solid"/>
          </a:ln>
        </p:spPr>
      </p:sp>
      <p:sp>
        <p:nvSpPr>
          <p:cNvPr id="6" name="Shape 4"/>
          <p:cNvSpPr/>
          <p:nvPr/>
        </p:nvSpPr>
        <p:spPr>
          <a:xfrm>
            <a:off x="896112" y="4480560"/>
            <a:ext cx="182880" cy="182880"/>
          </a:xfrm>
          <a:prstGeom prst="ellipse">
            <a:avLst/>
          </a:prstGeom>
          <a:solidFill>
            <a:srgbClr val="C47F17"/>
          </a:solidFill>
          <a:ln w="12700">
            <a:solidFill>
              <a:srgbClr val="C47F17"/>
            </a:solidFill>
            <a:prstDash val="solid"/>
          </a:ln>
        </p:spPr>
      </p:sp>
      <p:sp>
        <p:nvSpPr>
          <p:cNvPr id="7" name="Shape 5"/>
          <p:cNvSpPr/>
          <p:nvPr/>
        </p:nvSpPr>
        <p:spPr>
          <a:xfrm>
            <a:off x="1243584" y="4480560"/>
            <a:ext cx="182880" cy="182880"/>
          </a:xfrm>
          <a:prstGeom prst="ellipse">
            <a:avLst/>
          </a:prstGeom>
          <a:solidFill>
            <a:srgbClr val="0D6F66"/>
          </a:solidFill>
          <a:ln w="12700">
            <a:solidFill>
              <a:srgbClr val="0D6F66"/>
            </a:solidFill>
            <a:prstDash val="solid"/>
          </a:ln>
        </p:spPr>
      </p:sp>
      <p:sp>
        <p:nvSpPr>
          <p:cNvPr id="8" name="Shape 6"/>
          <p:cNvSpPr/>
          <p:nvPr/>
        </p:nvSpPr>
        <p:spPr>
          <a:xfrm>
            <a:off x="1591056" y="4480560"/>
            <a:ext cx="182880" cy="182880"/>
          </a:xfrm>
          <a:prstGeom prst="ellipse">
            <a:avLst/>
          </a:prstGeom>
          <a:solidFill>
            <a:srgbClr val="0E6B8A"/>
          </a:solidFill>
          <a:ln w="12700">
            <a:solidFill>
              <a:srgbClr val="0E6B8A"/>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45</Slides>
  <Notes>45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45</vt:i4>
      </vt:variant>
    </vt:vector>
  </HeadingPairs>
  <TitlesOfParts>
    <vt:vector size="4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Rhetorical Analysis — Complete Classroom Kit</dc:title>
  <dc:subject>AP Lang Rhetorical Analysis FRQ 2</dc:subject>
  <dc:creator>AP English Exam Prep — Diane Powers</dc:creator>
  <cp:lastModifiedBy>AP English Exam Prep — Diane Powers</cp:lastModifiedBy>
  <cp:revision>1</cp:revision>
  <dcterms:created xsi:type="dcterms:W3CDTF">2026-06-27T19:03:31Z</dcterms:created>
  <dcterms:modified xsi:type="dcterms:W3CDTF">2026-06-27T19:03:31Z</dcterms:modified>
</cp:coreProperties>
</file>