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slideMasters/slideMaster27.xml" ContentType="application/vnd.openxmlformats-officedocument.presentationml.slideMaster+xml"/>
  <Override PartName="/ppt/slides/slide27.xml" ContentType="application/vnd.openxmlformats-officedocument.presentationml.slide+xml"/>
  <Override PartName="/ppt/slideMasters/slideMaster28.xml" ContentType="application/vnd.openxmlformats-officedocument.presentationml.slideMaster+xml"/>
  <Override PartName="/ppt/slides/slide28.xml" ContentType="application/vnd.openxmlformats-officedocument.presentationml.slide+xml"/>
  <Override PartName="/ppt/slideMasters/slideMaster29.xml" ContentType="application/vnd.openxmlformats-officedocument.presentationml.slideMaster+xml"/>
  <Override PartName="/ppt/slides/slide29.xml" ContentType="application/vnd.openxmlformats-officedocument.presentationml.slide+xml"/>
  <Override PartName="/ppt/slideMasters/slideMaster30.xml" ContentType="application/vnd.openxmlformats-officedocument.presentationml.slideMaster+xml"/>
  <Override PartName="/ppt/slides/slide30.xml" ContentType="application/vnd.openxmlformats-officedocument.presentationml.slide+xml"/>
  <Override PartName="/ppt/slideMasters/slideMaster31.xml" ContentType="application/vnd.openxmlformats-officedocument.presentationml.slideMaster+xml"/>
  <Override PartName="/ppt/slides/slide31.xml" ContentType="application/vnd.openxmlformats-officedocument.presentationml.slide+xml"/>
  <Override PartName="/ppt/slideMasters/slideMaster32.xml" ContentType="application/vnd.openxmlformats-officedocument.presentationml.slideMaster+xml"/>
  <Override PartName="/ppt/slides/slide32.xml" ContentType="application/vnd.openxmlformats-officedocument.presentationml.slide+xml"/>
  <Override PartName="/ppt/slideMasters/slideMaster33.xml" ContentType="application/vnd.openxmlformats-officedocument.presentationml.slideMaster+xml"/>
  <Override PartName="/ppt/slides/slide33.xml" ContentType="application/vnd.openxmlformats-officedocument.presentationml.slide+xml"/>
  <Override PartName="/ppt/slideMasters/slideMaster34.xml" ContentType="application/vnd.openxmlformats-officedocument.presentationml.slideMaster+xml"/>
  <Override PartName="/ppt/slides/slide34.xml" ContentType="application/vnd.openxmlformats-officedocument.presentationml.slide+xml"/>
  <Override PartName="/ppt/slideMasters/slideMaster35.xml" ContentType="application/vnd.openxmlformats-officedocument.presentationml.slideMaster+xml"/>
  <Override PartName="/ppt/slides/slide35.xml" ContentType="application/vnd.openxmlformats-officedocument.presentationml.slide+xml"/>
  <Override PartName="/ppt/slideMasters/slideMaster36.xml" ContentType="application/vnd.openxmlformats-officedocument.presentationml.slideMaster+xml"/>
  <Override PartName="/ppt/slides/slide36.xml" ContentType="application/vnd.openxmlformats-officedocument.presentationml.slide+xml"/>
  <Override PartName="/ppt/slideMasters/slideMaster37.xml" ContentType="application/vnd.openxmlformats-officedocument.presentationml.slideMaster+xml"/>
  <Override PartName="/ppt/slides/slide37.xml" ContentType="application/vnd.openxmlformats-officedocument.presentationml.slide+xml"/>
  <Override PartName="/ppt/slideMasters/slideMaster38.xml" ContentType="application/vnd.openxmlformats-officedocument.presentationml.slideMaster+xml"/>
  <Override PartName="/ppt/slides/slide38.xml" ContentType="application/vnd.openxmlformats-officedocument.presentationml.slide+xml"/>
  <Override PartName="/ppt/slideMasters/slideMaster39.xml" ContentType="application/vnd.openxmlformats-officedocument.presentationml.slideMaster+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notesMasterIdLst>
    <p:notesMasterId r:id="rId41"/>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notesMaster" Target="notesMasters/notesMaster1.xml"/><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3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3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2.xml"/>
		</Relationships>
</file>

<file path=ppt/notesSlides/_rels/notesSlide3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3.xml"/>
		</Relationships>
</file>

<file path=ppt/notesSlides/_rels/notesSlide3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4.xml"/>
		</Relationships>
</file>

<file path=ppt/notesSlides/_rels/notesSlide3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5.xml"/>
		</Relationships>
</file>

<file path=ppt/notesSlides/_rels/notesSlide3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6.xml"/>
		</Relationships>
</file>

<file path=ppt/notesSlides/_rels/notesSlide3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7.xml"/>
		</Relationships>
</file>

<file path=ppt/notesSlides/_rels/notesSlide3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8.xml"/>
		</Relationships>
</file>

<file path=ppt/notesSlides/_rels/notesSlide3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9.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Synthesis kit. This deck teaches the core skill gap: students write source-by-source summaries when the task requires argument-organized essays that use sources as evidence. Every section reinforces that distinction.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taxonomy gives students language for a purposeful first-pass read. The three most important: Complicating (enables nuance), Reframing (enables sophistication), and Bridging (enables triangulation). Ask: in the source set we'll use today, can you identify which source is doing each job?</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third question is the most valuable and the least taught. Students who notice what a source does NOT address have already identified where a different source might complicate or extend it — which is the mechanism of source triangulation. Spend extra time on question 3.</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most common bias-handling error. The synthesis rubric rewards treating sources as evidence, including their perspective as part of the evidence. A student who can say 'two sources with different agendas reach the same conclusion' has made a more sophisticated claim than one who simply avoids the biased source.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worksheet is the primary student-facing tool in the kit. Ideally distributed before students read the source set so they can annotate directly onto it. The 'Best Use In My Argument' column is the critical one — students who fill it in before writing already know their paragraph structure before they open the essay booklet.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Teach this as a literal timed exercise. Give students 90 seconds with one of the six sources and ask them to extract the three things: argument position, main concession, and one piece of specific evidence. Students who do this reliably have enough for their source analysis worksheet before the writing period starts.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'partial credit' thesis is the most important to analyze — it looks like it's doing something (acknowledging complexity) but is actually still a summary. The rubric awards the thesis point for 'defensible position,' which requires the essay to take a side that a reasonable person could disagree with. Ask students: could I write a successful essay disagreeing with each thesis?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4-minute pre-claim exercise is the highest-yield intervention in this kit. Students who write a working claim before looking at sources for a second time consistently produce more argument-organized essays than those who don't. Consider making this a class norm, not just a one-time practice.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exit ticket on slide 31 asks students to use one of these verbs precisely. Attribution verb choice is a visible signal to AP readers of how analytically sophisticated the student's relationship to sources is — using 'argues' vs. 'concedes' vs. 'complicates' tells the reader immediately what the source is doing in the student's argument.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triangle model makes visible what students need to do structurally. Each source is doing a different job, and the synthesis sentence (center) cannot exist without all three. Ask: could you write that synthesis sentence using only Source A? Only A and B? The answer should make clear that the third source is not optional — it's what makes the synthesis sentence possible.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Orientation slide. Spend 45 seconds here. Point out the Day 1 / Day 2 split on slide 38 — most teachers will want to plan which components fall on which day before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three-paragraph structure is the template for the timed write. Students who can fill in the 'claim' column before writing know their paragraph structure. Students who can also fill in the 'sources' column know their evidence structure. The essay almost writes itself from there.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can use this template structure literally on exam day — label each sentence slot mentally as they write. The most important constraint: slot 1 must be a CLAIM, not a topic introduction. If students start by announcing the topic instead of the claim, the rest of the paragraph organizes around the topic rather than around the argument.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students to identify by line number: where is the claim sentence? Where is the synthesis sentence? Where is the attribution verb? Where are sources doing different logical jobs? These four elements are the diagnostic for whether any paragraph is synthesis or summary. Students who can identify them here can self-monitor during the timed write.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source-to-source transition is the one most commonly absent in student essays. Students introduce sources sequentially without naming how each relates to the previous one — which is exactly what makes the sequence feel like a list rather than an argument. One class exercise: give students a paragraph and ask them to add a source-to-source transition between source 1 and source 2. Takes 90 seconds and is immediately diagnostic.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sophistication move (using a limiting source to qualify the thesis) is the most achievable for most students because the source analysis worksheet already identifies limiting sources. Students who complete the worksheet before writing are positioned to include a qualification in their conclusion that directly responds to the limiting source.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Print this checklist as a student reference card that students can keep with them during timed writes. Students who self-monitor against these four criteria consistently outperform students who don't — the diagnostic is simple enough to apply under time pressure once it's been practiced.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every pair, [B] is synthesis. The diagnostic comparison for each pair: Pair 1 — B adds an implication not in A. Pair 2 — B uses two sources and shows their logical relationship. Pair 3 — B uses the sources' agreement as analytical evidence rather than reporting that they agree. The pair share targets this distinction specifically.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three key distinctions (bottom right of each row) are the take-aways from the bell ringer. Write them on the board and leave them there for the rest of class. Students who internalize these three distinctions are already most of the way to understanding what synthesis requires.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 1 = bell ringer target. Obj 2–3 = source analysis protocol. Obj 4 = body paragraph timed write. Obj 5 = exit ticket and rubric self-assessment. Read these aloud at the start, return to them at the end of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Sort exit ticket cards tonight into three piles: (1) student used the right attribution verb AND connected to their own claim → synthesis ready; (2) student used a specific attribution verb but the sentence still just reported Source E's content → still needs claim-connection practice; (3) student used 'says' or 'states' → needs attribution verb instruction first tomorrow.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Return cards tomorrow with one written comment each. For 'Beginning' cards, the comment should name the specific attribution verb that would have been accurate for Source E (reframes, reveals, complicates, or challenges are all defensible). For 'Developing' cards, the comment should name what the connection to the student's own claim was missing — not tell them the answer, but ask the question: 'What specific claim of yours does Source E support or complicate?'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1-C, 2-C, 3-B. Q1 and Q3 are the highest-priority discussion questions. Q1 tests perspective-handling: the right answer is NOT to dismiss a biased source, but to use it with explicit acknowledgment. Q3 tests the summary vs. synthesis distinction in a rubric-level context.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4-C, 5-C, 6-B. Q5 is the most important: the correct answer describes what synthesis IS — drawing out an implication none of the sources states directly. Q6 reinforces attribution verb precision: 'challenges' makes an analytical claim about Source F's rhetorical posture, 'notes' just describes that it exists. Students who answer D (using 'agrees with') have not read Source F analytically.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 summaries for teacher reference: Source A (public health study) = health outcome data; Source B (urban planning) = grocery store distribution maps; Source C (retail industry) = market-based framing; Source D (community activist) = resident experience; Source E (federal policy) = SNAP and regulatory solutions; Source F (academic) = systemic inequality argument. Distribute the source set printout before projecting this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Distribute this rubric after the timed write. Have students score their own essay on Row B using the four questions in the right column as diagnostics. Students who can score themselves accurately have demonstrated rubric literacy, which is itself a predictor of future performance.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Day 1 / Day 2 split is the recommended approach. The most important handout for Day 1 is the Source Analysis Worksheet (slide 13) — students who complete it before the Day 2 timed write consistently produce more argument-organized essays than those who don't. Distribute it at the start of Day 1 source reading.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the conceptual core of the entire unit. Ask students: which one did your last synthesis essay look like? Most will admit the left column. The goal of this kit is to build the habits that produce the right column automatically.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students apply this test to their last synthesis essay right now, before any new instruction. The self-discovery that they wrote the left-column type is more persuasive than being told. Takes 2 minutes and generates genuine motivation for the session.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addresses the 'why' before the 'what.' Students who understand why they default to summary are more likely to catch themselves doing it. The structural fix for each is the key teaching — spend 30 seconds on each fix in the right column.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structural template students can use on exam day. Have them copy the three labels into their notes. The key insight is that the three source sentences have DIFFERENT LOGICAL JOBS — not different facts, different functions. That distinction is what makes the paragraph synthesis rather than a list.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slideLayout" Target="../slideLayouts/slideLayout1.xml"/><Relationship Id="rId8"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image" Target="../media/image-2-6.png"/><Relationship Id="rId7" Type="http://schemas.openxmlformats.org/officeDocument/2006/relationships/slideLayout" Target="../slideLayouts/slideLayout1.xml"/><Relationship Id="rId8"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image" Target="../media/image-23-1.png"/><Relationship Id="rId2" Type="http://schemas.openxmlformats.org/officeDocument/2006/relationships/image" Target="../media/image-23-2.png"/><Relationship Id="rId3" Type="http://schemas.openxmlformats.org/officeDocument/2006/relationships/slideLayout" Target="../slideLayouts/slideLayout1.xml"/><Relationship Id="rId4"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image" Target="../media/image-26-1.png"/><Relationship Id="rId2" Type="http://schemas.openxmlformats.org/officeDocument/2006/relationships/image" Target="../media/image-26-2.png"/><Relationship Id="rId3" Type="http://schemas.openxmlformats.org/officeDocument/2006/relationships/image" Target="../media/image-26-3.png"/><Relationship Id="rId4" Type="http://schemas.openxmlformats.org/officeDocument/2006/relationships/image" Target="../media/image-26-4.png"/><Relationship Id="rId5" Type="http://schemas.openxmlformats.org/officeDocument/2006/relationships/image" Target="../media/image-26-5.png"/><Relationship Id="rId6" Type="http://schemas.openxmlformats.org/officeDocument/2006/relationships/image" Target="../media/image-26-6.png"/><Relationship Id="rId7" Type="http://schemas.openxmlformats.org/officeDocument/2006/relationships/image" Target="../media/image-26-7.png"/><Relationship Id="rId8" Type="http://schemas.openxmlformats.org/officeDocument/2006/relationships/image" Target="../media/image-26-8.png"/><Relationship Id="rId9" Type="http://schemas.openxmlformats.org/officeDocument/2006/relationships/slideLayout" Target="../slideLayouts/slideLayout1.xml"/><Relationship Id="rId10"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7232E"/>
        </a:solidFill>
      </p:bgPr>
    </p:bg>
    <p:spTree>
      <p:nvGrpSpPr>
        <p:cNvPr id="1" name=""/>
        <p:cNvGrpSpPr/>
        <p:nvPr/>
      </p:nvGrpSpPr>
      <p:grpSpPr>
        <a:xfrm>
          <a:off x="0" y="0"/>
          <a:ext cx="0" cy="0"/>
          <a:chOff x="0" y="0"/>
          <a:chExt cx="0" cy="0"/>
        </a:xfrm>
      </p:grpSpPr>
      <p:sp>
        <p:nvSpPr>
          <p:cNvPr id="2" name="Shape 0"/>
          <p:cNvSpPr/>
          <p:nvPr/>
        </p:nvSpPr>
        <p:spPr>
          <a:xfrm>
            <a:off x="6217920" y="-1280160"/>
            <a:ext cx="5486400" cy="5486400"/>
          </a:xfrm>
          <a:prstGeom prst="ellipse">
            <a:avLst/>
          </a:prstGeom>
          <a:solidFill>
            <a:srgbClr val="028090">
              <a:alpha val="10000"/>
            </a:srgbClr>
          </a:solidFill>
          <a:ln w="12700">
            <a:solidFill>
              <a:srgbClr val="028090">
                <a:alpha val="10000"/>
              </a:srgbClr>
            </a:solidFill>
            <a:prstDash val="solid"/>
          </a:ln>
        </p:spPr>
      </p:sp>
      <p:sp>
        <p:nvSpPr>
          <p:cNvPr id="3" name="Shape 1"/>
          <p:cNvSpPr/>
          <p:nvPr/>
        </p:nvSpPr>
        <p:spPr>
          <a:xfrm>
            <a:off x="7132320" y="3108960"/>
            <a:ext cx="3200400" cy="3200400"/>
          </a:xfrm>
          <a:prstGeom prst="ellipse">
            <a:avLst/>
          </a:prstGeom>
          <a:solidFill>
            <a:srgbClr val="C47F17">
              <a:alpha val="9000"/>
            </a:srgbClr>
          </a:solidFill>
          <a:ln w="12700">
            <a:solidFill>
              <a:srgbClr val="C47F17">
                <a:alpha val="9000"/>
              </a:srgbClr>
            </a:solidFill>
            <a:prstDash val="solid"/>
          </a:ln>
        </p:spPr>
      </p:sp>
      <p:sp>
        <p:nvSpPr>
          <p:cNvPr id="4" name="Text 2"/>
          <p:cNvSpPr/>
          <p:nvPr/>
        </p:nvSpPr>
        <p:spPr>
          <a:xfrm>
            <a:off x="548640" y="566928"/>
            <a:ext cx="7315200" cy="438912"/>
          </a:xfrm>
          <a:prstGeom prst="rect">
            <a:avLst/>
          </a:prstGeom>
          <a:noFill/>
          <a:ln/>
        </p:spPr>
        <p:txBody>
          <a:bodyPr wrap="square" rtlCol="0" anchor="ctr"/>
          <a:lstStyle/>
          <a:p>
            <a:pPr indent="0" marL="0">
              <a:buNone/>
            </a:pPr>
            <a:r>
              <a:rPr lang="en-US" sz="1300" spc="200" kern="0" dirty="0">
                <a:solidFill>
                  <a:srgbClr val="B0D8E0"/>
                </a:solidFill>
                <a:latin typeface="Calibri" pitchFamily="34" charset="0"/>
                <a:ea typeface="Calibri" pitchFamily="34" charset="-122"/>
                <a:cs typeface="Calibri" pitchFamily="34" charset="-120"/>
              </a:rPr>
              <a:t>AP English Language &amp; Composition</a:t>
            </a:r>
            <a:endParaRPr lang="en-US" sz="1300" dirty="0"/>
          </a:p>
        </p:txBody>
      </p:sp>
      <p:sp>
        <p:nvSpPr>
          <p:cNvPr id="5" name="Text 3"/>
          <p:cNvSpPr/>
          <p:nvPr/>
        </p:nvSpPr>
        <p:spPr>
          <a:xfrm>
            <a:off x="548640" y="1042416"/>
            <a:ext cx="7680960" cy="1325880"/>
          </a:xfrm>
          <a:prstGeom prst="rect">
            <a:avLst/>
          </a:prstGeom>
          <a:noFill/>
          <a:ln/>
        </p:spPr>
        <p:txBody>
          <a:bodyPr wrap="square" rtlCol="0" anchor="ctr"/>
          <a:lstStyle/>
          <a:p>
            <a:pPr indent="0" marL="0">
              <a:buNone/>
            </a:pPr>
            <a:r>
              <a:rPr lang="en-US" sz="5400" b="1" dirty="0">
                <a:solidFill>
                  <a:srgbClr val="FFFFFF"/>
                </a:solidFill>
                <a:latin typeface="Cambria" pitchFamily="34" charset="0"/>
                <a:ea typeface="Cambria" pitchFamily="34" charset="-122"/>
                <a:cs typeface="Cambria" pitchFamily="34" charset="-120"/>
              </a:rPr>
              <a:t>Synthesis Essay</a:t>
            </a:r>
            <a:endParaRPr lang="en-US" sz="5400" dirty="0"/>
          </a:p>
        </p:txBody>
      </p:sp>
      <p:sp>
        <p:nvSpPr>
          <p:cNvPr id="6" name="Text 4"/>
          <p:cNvSpPr/>
          <p:nvPr/>
        </p:nvSpPr>
        <p:spPr>
          <a:xfrm>
            <a:off x="548640" y="2423160"/>
            <a:ext cx="6400800" cy="530352"/>
          </a:xfrm>
          <a:prstGeom prst="rect">
            <a:avLst/>
          </a:prstGeom>
          <a:noFill/>
          <a:ln/>
        </p:spPr>
        <p:txBody>
          <a:bodyPr wrap="square" rtlCol="0" anchor="ctr"/>
          <a:lstStyle/>
          <a:p>
            <a:pPr indent="0" marL="0">
              <a:buNone/>
            </a:pPr>
            <a:r>
              <a:rPr lang="en-US" sz="2200" dirty="0">
                <a:solidFill>
                  <a:srgbClr val="B0D8E0"/>
                </a:solidFill>
                <a:latin typeface="Calibri" pitchFamily="34" charset="0"/>
                <a:ea typeface="Calibri" pitchFamily="34" charset="-122"/>
                <a:cs typeface="Calibri" pitchFamily="34" charset="-120"/>
              </a:rPr>
              <a:t>Complete Classroom Kit</a:t>
            </a:r>
            <a:endParaRPr lang="en-US" sz="2200" dirty="0"/>
          </a:p>
        </p:txBody>
      </p:sp>
      <p:sp>
        <p:nvSpPr>
          <p:cNvPr id="7" name="Shape 5"/>
          <p:cNvSpPr/>
          <p:nvPr/>
        </p:nvSpPr>
        <p:spPr>
          <a:xfrm>
            <a:off x="548640" y="3127248"/>
            <a:ext cx="1536192" cy="384048"/>
          </a:xfrm>
          <a:prstGeom prst="roundRect">
            <a:avLst>
              <a:gd name="adj" fmla="val 14286"/>
            </a:avLst>
          </a:prstGeom>
          <a:solidFill>
            <a:srgbClr val="028090"/>
          </a:solidFill>
          <a:ln w="12700">
            <a:solidFill>
              <a:srgbClr val="028090"/>
            </a:solidFill>
            <a:prstDash val="solid"/>
          </a:ln>
        </p:spPr>
      </p:sp>
      <p:sp>
        <p:nvSpPr>
          <p:cNvPr id="8" name="Text 6"/>
          <p:cNvSpPr/>
          <p:nvPr/>
        </p:nvSpPr>
        <p:spPr>
          <a:xfrm>
            <a:off x="548640"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38 Slides</a:t>
            </a:r>
            <a:endParaRPr lang="en-US" sz="1000" dirty="0"/>
          </a:p>
        </p:txBody>
      </p:sp>
      <p:sp>
        <p:nvSpPr>
          <p:cNvPr id="9" name="Shape 7"/>
          <p:cNvSpPr/>
          <p:nvPr/>
        </p:nvSpPr>
        <p:spPr>
          <a:xfrm>
            <a:off x="2231136" y="3127248"/>
            <a:ext cx="1536192" cy="384048"/>
          </a:xfrm>
          <a:prstGeom prst="roundRect">
            <a:avLst>
              <a:gd name="adj" fmla="val 14286"/>
            </a:avLst>
          </a:prstGeom>
          <a:solidFill>
            <a:srgbClr val="0D6F66"/>
          </a:solidFill>
          <a:ln w="12700">
            <a:solidFill>
              <a:srgbClr val="0D6F66"/>
            </a:solidFill>
            <a:prstDash val="solid"/>
          </a:ln>
        </p:spPr>
      </p:sp>
      <p:sp>
        <p:nvSpPr>
          <p:cNvPr id="10" name="Text 8"/>
          <p:cNvSpPr/>
          <p:nvPr/>
        </p:nvSpPr>
        <p:spPr>
          <a:xfrm>
            <a:off x="2231136"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Source Analysis</a:t>
            </a:r>
            <a:endParaRPr lang="en-US" sz="1000" dirty="0"/>
          </a:p>
        </p:txBody>
      </p:sp>
      <p:sp>
        <p:nvSpPr>
          <p:cNvPr id="11" name="Shape 9"/>
          <p:cNvSpPr/>
          <p:nvPr/>
        </p:nvSpPr>
        <p:spPr>
          <a:xfrm>
            <a:off x="3913632" y="3127248"/>
            <a:ext cx="1536192" cy="384048"/>
          </a:xfrm>
          <a:prstGeom prst="roundRect">
            <a:avLst>
              <a:gd name="adj" fmla="val 14286"/>
            </a:avLst>
          </a:prstGeom>
          <a:solidFill>
            <a:srgbClr val="1A56DB"/>
          </a:solidFill>
          <a:ln w="12700">
            <a:solidFill>
              <a:srgbClr val="1A56DB"/>
            </a:solidFill>
            <a:prstDash val="solid"/>
          </a:ln>
        </p:spPr>
      </p:sp>
      <p:sp>
        <p:nvSpPr>
          <p:cNvPr id="12" name="Text 10"/>
          <p:cNvSpPr/>
          <p:nvPr/>
        </p:nvSpPr>
        <p:spPr>
          <a:xfrm>
            <a:off x="3913632"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Bell Ringer</a:t>
            </a:r>
            <a:endParaRPr lang="en-US" sz="1000" dirty="0"/>
          </a:p>
        </p:txBody>
      </p:sp>
      <p:sp>
        <p:nvSpPr>
          <p:cNvPr id="13" name="Shape 11"/>
          <p:cNvSpPr/>
          <p:nvPr/>
        </p:nvSpPr>
        <p:spPr>
          <a:xfrm>
            <a:off x="5596128" y="3127248"/>
            <a:ext cx="1536192" cy="384048"/>
          </a:xfrm>
          <a:prstGeom prst="roundRect">
            <a:avLst>
              <a:gd name="adj" fmla="val 14286"/>
            </a:avLst>
          </a:prstGeom>
          <a:solidFill>
            <a:srgbClr val="C47F17"/>
          </a:solidFill>
          <a:ln w="12700">
            <a:solidFill>
              <a:srgbClr val="C47F17"/>
            </a:solidFill>
            <a:prstDash val="solid"/>
          </a:ln>
        </p:spPr>
      </p:sp>
      <p:sp>
        <p:nvSpPr>
          <p:cNvPr id="14" name="Text 12"/>
          <p:cNvSpPr/>
          <p:nvPr/>
        </p:nvSpPr>
        <p:spPr>
          <a:xfrm>
            <a:off x="5596128"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FRQ 1 Timed Write</a:t>
            </a:r>
            <a:endParaRPr lang="en-US" sz="1000" dirty="0"/>
          </a:p>
        </p:txBody>
      </p:sp>
      <p:sp>
        <p:nvSpPr>
          <p:cNvPr id="15" name="Shape 13"/>
          <p:cNvSpPr/>
          <p:nvPr/>
        </p:nvSpPr>
        <p:spPr>
          <a:xfrm>
            <a:off x="7278624" y="3127248"/>
            <a:ext cx="1536192" cy="384048"/>
          </a:xfrm>
          <a:prstGeom prst="roundRect">
            <a:avLst>
              <a:gd name="adj" fmla="val 14286"/>
            </a:avLst>
          </a:prstGeom>
          <a:solidFill>
            <a:srgbClr val="A71F17"/>
          </a:solidFill>
          <a:ln w="12700">
            <a:solidFill>
              <a:srgbClr val="A71F17"/>
            </a:solidFill>
            <a:prstDash val="solid"/>
          </a:ln>
        </p:spPr>
      </p:sp>
      <p:sp>
        <p:nvSpPr>
          <p:cNvPr id="16" name="Text 14"/>
          <p:cNvSpPr/>
          <p:nvPr/>
        </p:nvSpPr>
        <p:spPr>
          <a:xfrm>
            <a:off x="7278624"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Rubric Row B</a:t>
            </a:r>
            <a:endParaRPr lang="en-US" sz="1000" dirty="0"/>
          </a:p>
        </p:txBody>
      </p:sp>
      <p:sp>
        <p:nvSpPr>
          <p:cNvPr id="17" name="Text 15"/>
          <p:cNvSpPr/>
          <p:nvPr/>
        </p:nvSpPr>
        <p:spPr>
          <a:xfrm>
            <a:off x="548640" y="4617720"/>
            <a:ext cx="8046720" cy="347472"/>
          </a:xfrm>
          <a:prstGeom prst="rect">
            <a:avLst/>
          </a:prstGeom>
          <a:noFill/>
          <a:ln/>
        </p:spPr>
        <p:txBody>
          <a:bodyPr wrap="square" rtlCol="0" anchor="ctr"/>
          <a:lstStyle/>
          <a:p>
            <a:pPr indent="0" marL="0">
              <a:buNone/>
            </a:pPr>
            <a:r>
              <a:rPr lang="en-US" sz="1000" i="1" dirty="0">
                <a:solidFill>
                  <a:srgbClr val="5A7A82"/>
                </a:solidFill>
                <a:latin typeface="Calibri" pitchFamily="34" charset="0"/>
                <a:ea typeface="Calibri" pitchFamily="34" charset="-122"/>
                <a:cs typeface="Calibri" pitchFamily="34" charset="-120"/>
              </a:rPr>
              <a:t>Free, editable classroom material — APEnglishExamPrep.com | Diane Powers, AP English Educator</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First-Pass Reading: What Is Each Source Doing?</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502920"/>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Before you read for content, read for function. Every source in the set is doing one or more of these jobs in the argument landscape:</a:t>
            </a:r>
            <a:endParaRPr lang="en-US" sz="1400" dirty="0"/>
          </a:p>
        </p:txBody>
      </p:sp>
      <p:sp>
        <p:nvSpPr>
          <p:cNvPr id="5" name="Shape 3"/>
          <p:cNvSpPr/>
          <p:nvPr/>
        </p:nvSpPr>
        <p:spPr>
          <a:xfrm>
            <a:off x="457200" y="1508760"/>
            <a:ext cx="2697480" cy="1298448"/>
          </a:xfrm>
          <a:prstGeom prst="roundRect">
            <a:avLst>
              <a:gd name="adj" fmla="val 5634"/>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585216" y="1618488"/>
            <a:ext cx="274320" cy="274320"/>
          </a:xfrm>
          <a:prstGeom prst="rect">
            <a:avLst/>
          </a:prstGeom>
        </p:spPr>
      </p:pic>
      <p:sp>
        <p:nvSpPr>
          <p:cNvPr id="7" name="Text 4"/>
          <p:cNvSpPr/>
          <p:nvPr/>
        </p:nvSpPr>
        <p:spPr>
          <a:xfrm>
            <a:off x="932688" y="1600200"/>
            <a:ext cx="2093976" cy="32918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Establishing</a:t>
            </a:r>
            <a:endParaRPr lang="en-US" sz="1200" dirty="0"/>
          </a:p>
        </p:txBody>
      </p:sp>
      <p:sp>
        <p:nvSpPr>
          <p:cNvPr id="8" name="Text 5"/>
          <p:cNvSpPr/>
          <p:nvPr/>
        </p:nvSpPr>
        <p:spPr>
          <a:xfrm>
            <a:off x="585216" y="1965960"/>
            <a:ext cx="2441448" cy="749808"/>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Provides the baseline fact, trend, or definition that the argument depends on. Usually the source students cite first and cite accurately — but without synthesis.</a:t>
            </a:r>
            <a:endParaRPr lang="en-US" sz="1000" dirty="0"/>
          </a:p>
        </p:txBody>
      </p:sp>
      <p:sp>
        <p:nvSpPr>
          <p:cNvPr id="9" name="Shape 6"/>
          <p:cNvSpPr/>
          <p:nvPr/>
        </p:nvSpPr>
        <p:spPr>
          <a:xfrm>
            <a:off x="3291840" y="1508760"/>
            <a:ext cx="2697480" cy="1298448"/>
          </a:xfrm>
          <a:prstGeom prst="roundRect">
            <a:avLst>
              <a:gd name="adj" fmla="val 5634"/>
            </a:avLst>
          </a:prstGeom>
          <a:solidFill>
            <a:srgbClr val="FDF3E3"/>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10" name="Image 1" descr="preencoded.png">    </p:cNvPr>
          <p:cNvPicPr>
            <a:picLocks noChangeAspect="1"/>
          </p:cNvPicPr>
          <p:nvPr/>
        </p:nvPicPr>
        <p:blipFill>
          <a:blip r:embed="rId2"/>
          <a:stretch>
            <a:fillRect/>
          </a:stretch>
        </p:blipFill>
        <p:spPr>
          <a:xfrm>
            <a:off x="3419856" y="1618488"/>
            <a:ext cx="274320" cy="274320"/>
          </a:xfrm>
          <a:prstGeom prst="rect">
            <a:avLst/>
          </a:prstGeom>
        </p:spPr>
      </p:pic>
      <p:sp>
        <p:nvSpPr>
          <p:cNvPr id="11" name="Text 7"/>
          <p:cNvSpPr/>
          <p:nvPr/>
        </p:nvSpPr>
        <p:spPr>
          <a:xfrm>
            <a:off x="3767328" y="1600200"/>
            <a:ext cx="2093976" cy="32918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Complicating</a:t>
            </a:r>
            <a:endParaRPr lang="en-US" sz="1200" dirty="0"/>
          </a:p>
        </p:txBody>
      </p:sp>
      <p:sp>
        <p:nvSpPr>
          <p:cNvPr id="12" name="Text 8"/>
          <p:cNvSpPr/>
          <p:nvPr/>
        </p:nvSpPr>
        <p:spPr>
          <a:xfrm>
            <a:off x="3419856" y="1965960"/>
            <a:ext cx="2441448" cy="749808"/>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Introduces a nuance, exception, or counter-data that makes the establishing source's claim more complex. Using this source is what earns sophistication points.</a:t>
            </a:r>
            <a:endParaRPr lang="en-US" sz="1000" dirty="0"/>
          </a:p>
        </p:txBody>
      </p:sp>
      <p:sp>
        <p:nvSpPr>
          <p:cNvPr id="13" name="Shape 9"/>
          <p:cNvSpPr/>
          <p:nvPr/>
        </p:nvSpPr>
        <p:spPr>
          <a:xfrm>
            <a:off x="6126480" y="1508760"/>
            <a:ext cx="2697480" cy="1298448"/>
          </a:xfrm>
          <a:prstGeom prst="roundRect">
            <a:avLst>
              <a:gd name="adj" fmla="val 5634"/>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14" name="Image 2" descr="preencoded.png">    </p:cNvPr>
          <p:cNvPicPr>
            <a:picLocks noChangeAspect="1"/>
          </p:cNvPicPr>
          <p:nvPr/>
        </p:nvPicPr>
        <p:blipFill>
          <a:blip r:embed="rId3"/>
          <a:stretch>
            <a:fillRect/>
          </a:stretch>
        </p:blipFill>
        <p:spPr>
          <a:xfrm>
            <a:off x="6254496" y="1618488"/>
            <a:ext cx="274320" cy="274320"/>
          </a:xfrm>
          <a:prstGeom prst="rect">
            <a:avLst/>
          </a:prstGeom>
        </p:spPr>
      </p:pic>
      <p:sp>
        <p:nvSpPr>
          <p:cNvPr id="15" name="Text 10"/>
          <p:cNvSpPr/>
          <p:nvPr/>
        </p:nvSpPr>
        <p:spPr>
          <a:xfrm>
            <a:off x="6601968" y="1600200"/>
            <a:ext cx="2093976" cy="32918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Corroborating</a:t>
            </a:r>
            <a:endParaRPr lang="en-US" sz="1200" dirty="0"/>
          </a:p>
        </p:txBody>
      </p:sp>
      <p:sp>
        <p:nvSpPr>
          <p:cNvPr id="16" name="Text 11"/>
          <p:cNvSpPr/>
          <p:nvPr/>
        </p:nvSpPr>
        <p:spPr>
          <a:xfrm>
            <a:off x="6254496" y="1965960"/>
            <a:ext cx="2441448" cy="749808"/>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Provides additional evidence for the same claim from a different angle, domain, or data type. Useful for making a claim feel comprehensive rather than dependent on one source.</a:t>
            </a:r>
            <a:endParaRPr lang="en-US" sz="1000" dirty="0"/>
          </a:p>
        </p:txBody>
      </p:sp>
      <p:sp>
        <p:nvSpPr>
          <p:cNvPr id="17" name="Shape 12"/>
          <p:cNvSpPr/>
          <p:nvPr/>
        </p:nvSpPr>
        <p:spPr>
          <a:xfrm>
            <a:off x="457200" y="2926080"/>
            <a:ext cx="2697480" cy="1298448"/>
          </a:xfrm>
          <a:prstGeom prst="roundRect">
            <a:avLst>
              <a:gd name="adj" fmla="val 5634"/>
            </a:avLst>
          </a:prstGeom>
          <a:solidFill>
            <a:srgbClr val="EEF3FF"/>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18" name="Image 3" descr="preencoded.png">    </p:cNvPr>
          <p:cNvPicPr>
            <a:picLocks noChangeAspect="1"/>
          </p:cNvPicPr>
          <p:nvPr/>
        </p:nvPicPr>
        <p:blipFill>
          <a:blip r:embed="rId4"/>
          <a:stretch>
            <a:fillRect/>
          </a:stretch>
        </p:blipFill>
        <p:spPr>
          <a:xfrm>
            <a:off x="585216" y="3035808"/>
            <a:ext cx="274320" cy="274320"/>
          </a:xfrm>
          <a:prstGeom prst="rect">
            <a:avLst/>
          </a:prstGeom>
        </p:spPr>
      </p:pic>
      <p:sp>
        <p:nvSpPr>
          <p:cNvPr id="19" name="Text 13"/>
          <p:cNvSpPr/>
          <p:nvPr/>
        </p:nvSpPr>
        <p:spPr>
          <a:xfrm>
            <a:off x="932688" y="3017520"/>
            <a:ext cx="2093976" cy="32918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Reframing</a:t>
            </a:r>
            <a:endParaRPr lang="en-US" sz="1200" dirty="0"/>
          </a:p>
        </p:txBody>
      </p:sp>
      <p:sp>
        <p:nvSpPr>
          <p:cNvPr id="20" name="Text 14"/>
          <p:cNvSpPr/>
          <p:nvPr/>
        </p:nvSpPr>
        <p:spPr>
          <a:xfrm>
            <a:off x="585216" y="3383280"/>
            <a:ext cx="2441448" cy="749808"/>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Shifts the analytical frame — changes how the question is being asked rather than just adding data. Often the most analytically rich source and the easiest to miss on a fast first read.</a:t>
            </a:r>
            <a:endParaRPr lang="en-US" sz="1000" dirty="0"/>
          </a:p>
        </p:txBody>
      </p:sp>
      <p:sp>
        <p:nvSpPr>
          <p:cNvPr id="21" name="Shape 15"/>
          <p:cNvSpPr/>
          <p:nvPr/>
        </p:nvSpPr>
        <p:spPr>
          <a:xfrm>
            <a:off x="3291840" y="2926080"/>
            <a:ext cx="2697480" cy="1298448"/>
          </a:xfrm>
          <a:prstGeom prst="roundRect">
            <a:avLst>
              <a:gd name="adj" fmla="val 5634"/>
            </a:avLst>
          </a:prstGeom>
          <a:solidFill>
            <a:srgbClr val="FDF0EF"/>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22" name="Image 4" descr="preencoded.png">    </p:cNvPr>
          <p:cNvPicPr>
            <a:picLocks noChangeAspect="1"/>
          </p:cNvPicPr>
          <p:nvPr/>
        </p:nvPicPr>
        <p:blipFill>
          <a:blip r:embed="rId5"/>
          <a:stretch>
            <a:fillRect/>
          </a:stretch>
        </p:blipFill>
        <p:spPr>
          <a:xfrm>
            <a:off x="3419856" y="3035808"/>
            <a:ext cx="274320" cy="274320"/>
          </a:xfrm>
          <a:prstGeom prst="rect">
            <a:avLst/>
          </a:prstGeom>
        </p:spPr>
      </p:pic>
      <p:sp>
        <p:nvSpPr>
          <p:cNvPr id="23" name="Text 16"/>
          <p:cNvSpPr/>
          <p:nvPr/>
        </p:nvSpPr>
        <p:spPr>
          <a:xfrm>
            <a:off x="3767328" y="3017520"/>
            <a:ext cx="2093976" cy="32918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Limiting</a:t>
            </a:r>
            <a:endParaRPr lang="en-US" sz="1200" dirty="0"/>
          </a:p>
        </p:txBody>
      </p:sp>
      <p:sp>
        <p:nvSpPr>
          <p:cNvPr id="24" name="Text 17"/>
          <p:cNvSpPr/>
          <p:nvPr/>
        </p:nvSpPr>
        <p:spPr>
          <a:xfrm>
            <a:off x="3419856" y="3383280"/>
            <a:ext cx="2441448" cy="749808"/>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Specifies the conditions under which the argument holds, or the conditions under which it doesn't. Using a limiting source correctly is a direct path to the sophistication point.</a:t>
            </a:r>
            <a:endParaRPr lang="en-US" sz="1000" dirty="0"/>
          </a:p>
        </p:txBody>
      </p:sp>
      <p:sp>
        <p:nvSpPr>
          <p:cNvPr id="25" name="Shape 18"/>
          <p:cNvSpPr/>
          <p:nvPr/>
        </p:nvSpPr>
        <p:spPr>
          <a:xfrm>
            <a:off x="6126480" y="2926080"/>
            <a:ext cx="2697480" cy="1298448"/>
          </a:xfrm>
          <a:prstGeom prst="roundRect">
            <a:avLst>
              <a:gd name="adj" fmla="val 5634"/>
            </a:avLst>
          </a:prstGeom>
          <a:solidFill>
            <a:srgbClr val="F1F8FA"/>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26" name="Image 5" descr="preencoded.png">    </p:cNvPr>
          <p:cNvPicPr>
            <a:picLocks noChangeAspect="1"/>
          </p:cNvPicPr>
          <p:nvPr/>
        </p:nvPicPr>
        <p:blipFill>
          <a:blip r:embed="rId6"/>
          <a:stretch>
            <a:fillRect/>
          </a:stretch>
        </p:blipFill>
        <p:spPr>
          <a:xfrm>
            <a:off x="6254496" y="3035808"/>
            <a:ext cx="274320" cy="274320"/>
          </a:xfrm>
          <a:prstGeom prst="rect">
            <a:avLst/>
          </a:prstGeom>
        </p:spPr>
      </p:pic>
      <p:sp>
        <p:nvSpPr>
          <p:cNvPr id="27" name="Text 19"/>
          <p:cNvSpPr/>
          <p:nvPr/>
        </p:nvSpPr>
        <p:spPr>
          <a:xfrm>
            <a:off x="6601968" y="3017520"/>
            <a:ext cx="2093976" cy="32918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Bridging</a:t>
            </a:r>
            <a:endParaRPr lang="en-US" sz="1200" dirty="0"/>
          </a:p>
        </p:txBody>
      </p:sp>
      <p:sp>
        <p:nvSpPr>
          <p:cNvPr id="28" name="Text 20"/>
          <p:cNvSpPr/>
          <p:nvPr/>
        </p:nvSpPr>
        <p:spPr>
          <a:xfrm>
            <a:off x="6254496" y="3383280"/>
            <a:ext cx="2441448" cy="749808"/>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Connects two other sources by showing a mechanism, causal relationship, or logical link between them. Identifying the bridging source is often what makes source triangulation possible.</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Reading for Perspective: Who Is Speaking and What Do They Want?</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Every source in an AP Synthesis set has a standpoint. Identifying it is not cynicism — it is necessary for knowing how to use the source accurately.</a:t>
            </a:r>
            <a:endParaRPr lang="en-US" sz="1400" dirty="0"/>
          </a:p>
        </p:txBody>
      </p:sp>
      <p:sp>
        <p:nvSpPr>
          <p:cNvPr id="5" name="Text 3"/>
          <p:cNvSpPr/>
          <p:nvPr/>
        </p:nvSpPr>
        <p:spPr>
          <a:xfrm>
            <a:off x="457200" y="1463040"/>
            <a:ext cx="8229600" cy="347472"/>
          </a:xfrm>
          <a:prstGeom prst="rect">
            <a:avLst/>
          </a:prstGeom>
          <a:noFill/>
          <a:ln/>
        </p:spPr>
        <p:txBody>
          <a:bodyPr wrap="square" rtlCol="0" anchor="ctr"/>
          <a:lstStyle/>
          <a:p>
            <a:pPr indent="0" marL="0">
              <a:buNone/>
            </a:pPr>
            <a:r>
              <a:rPr lang="en-US" sz="1300" b="1" dirty="0">
                <a:solidFill>
                  <a:srgbClr val="07232E"/>
                </a:solidFill>
                <a:latin typeface="Calibri" pitchFamily="34" charset="0"/>
                <a:ea typeface="Calibri" pitchFamily="34" charset="-122"/>
                <a:cs typeface="Calibri" pitchFamily="34" charset="-120"/>
              </a:rPr>
              <a:t>For each source, ask three questions:</a:t>
            </a:r>
            <a:endParaRPr lang="en-US" sz="1300" dirty="0"/>
          </a:p>
        </p:txBody>
      </p:sp>
      <p:sp>
        <p:nvSpPr>
          <p:cNvPr id="6" name="Shape 4"/>
          <p:cNvSpPr/>
          <p:nvPr/>
        </p:nvSpPr>
        <p:spPr>
          <a:xfrm>
            <a:off x="457200" y="1901952"/>
            <a:ext cx="8229600" cy="896112"/>
          </a:xfrm>
          <a:prstGeom prst="roundRect">
            <a:avLst>
              <a:gd name="adj" fmla="val 8163"/>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640080" y="1975104"/>
            <a:ext cx="4023360" cy="365760"/>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1. Who produced this source, and what institutional relationship do they have to the topic?</a:t>
            </a:r>
            <a:endParaRPr lang="en-US" sz="1200" dirty="0"/>
          </a:p>
        </p:txBody>
      </p:sp>
      <p:sp>
        <p:nvSpPr>
          <p:cNvPr id="8" name="Text 6"/>
          <p:cNvSpPr/>
          <p:nvPr/>
        </p:nvSpPr>
        <p:spPr>
          <a:xfrm>
            <a:off x="640080" y="2359152"/>
            <a:ext cx="4023360" cy="365760"/>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An industry-funded study and a peer-reviewed academic study can both contain accurate data, but they have different relationships to the conclusions they reach. Naming the source type in your attribution signals that you understand this.</a:t>
            </a:r>
            <a:endParaRPr lang="en-US" sz="1050" dirty="0"/>
          </a:p>
        </p:txBody>
      </p:sp>
      <p:pic>
        <p:nvPicPr>
          <p:cNvPr id="9" name="Image 0" descr="preencoded.png">    </p:cNvPr>
          <p:cNvPicPr>
            <a:picLocks noChangeAspect="1"/>
          </p:cNvPicPr>
          <p:nvPr/>
        </p:nvPicPr>
        <p:blipFill>
          <a:blip r:embed="rId1"/>
          <a:stretch>
            <a:fillRect/>
          </a:stretch>
        </p:blipFill>
        <p:spPr>
          <a:xfrm>
            <a:off x="4754880" y="2231136"/>
            <a:ext cx="219456" cy="219456"/>
          </a:xfrm>
          <a:prstGeom prst="rect">
            <a:avLst/>
          </a:prstGeom>
        </p:spPr>
      </p:pic>
      <p:sp>
        <p:nvSpPr>
          <p:cNvPr id="10" name="Text 7"/>
          <p:cNvSpPr/>
          <p:nvPr/>
        </p:nvSpPr>
        <p:spPr>
          <a:xfrm>
            <a:off x="5029200" y="1956816"/>
            <a:ext cx="3474720" cy="274320"/>
          </a:xfrm>
          <a:prstGeom prst="rect">
            <a:avLst/>
          </a:prstGeom>
          <a:noFill/>
          <a:ln/>
        </p:spPr>
        <p:txBody>
          <a:bodyPr wrap="square" rtlCol="0" anchor="ctr"/>
          <a:lstStyle/>
          <a:p>
            <a:pPr indent="0" marL="0">
              <a:buNone/>
            </a:pPr>
            <a:r>
              <a:rPr lang="en-US" sz="1000" b="1" dirty="0">
                <a:solidFill>
                  <a:srgbClr val="065A82"/>
                </a:solidFill>
                <a:latin typeface="Calibri" pitchFamily="34" charset="0"/>
                <a:ea typeface="Calibri" pitchFamily="34" charset="-122"/>
                <a:cs typeface="Calibri" pitchFamily="34" charset="-120"/>
              </a:rPr>
              <a:t>Why it matters for synthesis:</a:t>
            </a:r>
            <a:endParaRPr lang="en-US" sz="1000" dirty="0"/>
          </a:p>
        </p:txBody>
      </p:sp>
      <p:sp>
        <p:nvSpPr>
          <p:cNvPr id="11" name="Text 8"/>
          <p:cNvSpPr/>
          <p:nvPr/>
        </p:nvSpPr>
        <p:spPr>
          <a:xfrm>
            <a:off x="5029200" y="2231136"/>
            <a:ext cx="3474720" cy="512064"/>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An industry-funded study and a peer-reviewed academic study can both contain accurate data, but they have different relationships to the conclusions they reach. Naming the source type in your attribution signals that you understand this.</a:t>
            </a:r>
            <a:endParaRPr lang="en-US" sz="1050" dirty="0"/>
          </a:p>
        </p:txBody>
      </p:sp>
      <p:sp>
        <p:nvSpPr>
          <p:cNvPr id="12" name="Shape 9"/>
          <p:cNvSpPr/>
          <p:nvPr/>
        </p:nvSpPr>
        <p:spPr>
          <a:xfrm>
            <a:off x="457200" y="2889504"/>
            <a:ext cx="8229600" cy="896112"/>
          </a:xfrm>
          <a:prstGeom prst="roundRect">
            <a:avLst>
              <a:gd name="adj" fmla="val 8163"/>
            </a:avLst>
          </a:prstGeom>
          <a:solidFill>
            <a:srgbClr val="F1F8FA"/>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3" name="Text 10"/>
          <p:cNvSpPr/>
          <p:nvPr/>
        </p:nvSpPr>
        <p:spPr>
          <a:xfrm>
            <a:off x="640080" y="2962656"/>
            <a:ext cx="4023360" cy="365760"/>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2. What claim is this source most invested in supporting?</a:t>
            </a:r>
            <a:endParaRPr lang="en-US" sz="1200" dirty="0"/>
          </a:p>
        </p:txBody>
      </p:sp>
      <p:sp>
        <p:nvSpPr>
          <p:cNvPr id="14" name="Text 11"/>
          <p:cNvSpPr/>
          <p:nvPr/>
        </p:nvSpPr>
        <p:spPr>
          <a:xfrm>
            <a:off x="640080" y="3346704"/>
            <a:ext cx="4023360" cy="365760"/>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Sources rarely present data without an implicit argument. Identifying that implicit argument lets you use the source precisely — either to advance a claim or to illustrate a perspective that your argument engages with.</a:t>
            </a:r>
            <a:endParaRPr lang="en-US" sz="1050" dirty="0"/>
          </a:p>
        </p:txBody>
      </p:sp>
      <p:pic>
        <p:nvPicPr>
          <p:cNvPr id="15" name="Image 1" descr="preencoded.png">    </p:cNvPr>
          <p:cNvPicPr>
            <a:picLocks noChangeAspect="1"/>
          </p:cNvPicPr>
          <p:nvPr/>
        </p:nvPicPr>
        <p:blipFill>
          <a:blip r:embed="rId2"/>
          <a:stretch>
            <a:fillRect/>
          </a:stretch>
        </p:blipFill>
        <p:spPr>
          <a:xfrm>
            <a:off x="4754880" y="3218688"/>
            <a:ext cx="219456" cy="219456"/>
          </a:xfrm>
          <a:prstGeom prst="rect">
            <a:avLst/>
          </a:prstGeom>
        </p:spPr>
      </p:pic>
      <p:sp>
        <p:nvSpPr>
          <p:cNvPr id="16" name="Text 12"/>
          <p:cNvSpPr/>
          <p:nvPr/>
        </p:nvSpPr>
        <p:spPr>
          <a:xfrm>
            <a:off x="5029200" y="2944368"/>
            <a:ext cx="3474720" cy="274320"/>
          </a:xfrm>
          <a:prstGeom prst="rect">
            <a:avLst/>
          </a:prstGeom>
          <a:noFill/>
          <a:ln/>
        </p:spPr>
        <p:txBody>
          <a:bodyPr wrap="square" rtlCol="0" anchor="ctr"/>
          <a:lstStyle/>
          <a:p>
            <a:pPr indent="0" marL="0">
              <a:buNone/>
            </a:pPr>
            <a:r>
              <a:rPr lang="en-US" sz="1000" b="1" dirty="0">
                <a:solidFill>
                  <a:srgbClr val="065A82"/>
                </a:solidFill>
                <a:latin typeface="Calibri" pitchFamily="34" charset="0"/>
                <a:ea typeface="Calibri" pitchFamily="34" charset="-122"/>
                <a:cs typeface="Calibri" pitchFamily="34" charset="-120"/>
              </a:rPr>
              <a:t>Why it matters for synthesis:</a:t>
            </a:r>
            <a:endParaRPr lang="en-US" sz="1000" dirty="0"/>
          </a:p>
        </p:txBody>
      </p:sp>
      <p:sp>
        <p:nvSpPr>
          <p:cNvPr id="17" name="Text 13"/>
          <p:cNvSpPr/>
          <p:nvPr/>
        </p:nvSpPr>
        <p:spPr>
          <a:xfrm>
            <a:off x="5029200" y="3218688"/>
            <a:ext cx="3474720" cy="512064"/>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Sources rarely present data without an implicit argument. Identifying that implicit argument lets you use the source precisely — either to advance a claim or to illustrate a perspective that your argument engages with.</a:t>
            </a:r>
            <a:endParaRPr lang="en-US" sz="1050" dirty="0"/>
          </a:p>
        </p:txBody>
      </p:sp>
      <p:sp>
        <p:nvSpPr>
          <p:cNvPr id="18" name="Shape 14"/>
          <p:cNvSpPr/>
          <p:nvPr/>
        </p:nvSpPr>
        <p:spPr>
          <a:xfrm>
            <a:off x="457200" y="3877056"/>
            <a:ext cx="8229600" cy="896112"/>
          </a:xfrm>
          <a:prstGeom prst="roundRect">
            <a:avLst>
              <a:gd name="adj" fmla="val 8163"/>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9" name="Text 15"/>
          <p:cNvSpPr/>
          <p:nvPr/>
        </p:nvSpPr>
        <p:spPr>
          <a:xfrm>
            <a:off x="640080" y="3950208"/>
            <a:ext cx="4023360" cy="365760"/>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3. What does this source choose not to address?</a:t>
            </a:r>
            <a:endParaRPr lang="en-US" sz="1200" dirty="0"/>
          </a:p>
        </p:txBody>
      </p:sp>
      <p:sp>
        <p:nvSpPr>
          <p:cNvPr id="20" name="Text 16"/>
          <p:cNvSpPr/>
          <p:nvPr/>
        </p:nvSpPr>
        <p:spPr>
          <a:xfrm>
            <a:off x="640080" y="4334256"/>
            <a:ext cx="4023360" cy="365760"/>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Every source has a scope, and what it excludes is as analytically significant as what it includes. Noting what a source does not address is often the move that enables the most sophisticated synthesis.</a:t>
            </a:r>
            <a:endParaRPr lang="en-US" sz="1050" dirty="0"/>
          </a:p>
        </p:txBody>
      </p:sp>
      <p:pic>
        <p:nvPicPr>
          <p:cNvPr id="21" name="Image 2" descr="preencoded.png">    </p:cNvPr>
          <p:cNvPicPr>
            <a:picLocks noChangeAspect="1"/>
          </p:cNvPicPr>
          <p:nvPr/>
        </p:nvPicPr>
        <p:blipFill>
          <a:blip r:embed="rId3"/>
          <a:stretch>
            <a:fillRect/>
          </a:stretch>
        </p:blipFill>
        <p:spPr>
          <a:xfrm>
            <a:off x="4754880" y="4206240"/>
            <a:ext cx="219456" cy="219456"/>
          </a:xfrm>
          <a:prstGeom prst="rect">
            <a:avLst/>
          </a:prstGeom>
        </p:spPr>
      </p:pic>
      <p:sp>
        <p:nvSpPr>
          <p:cNvPr id="22" name="Text 17"/>
          <p:cNvSpPr/>
          <p:nvPr/>
        </p:nvSpPr>
        <p:spPr>
          <a:xfrm>
            <a:off x="5029200" y="3931920"/>
            <a:ext cx="3474720" cy="274320"/>
          </a:xfrm>
          <a:prstGeom prst="rect">
            <a:avLst/>
          </a:prstGeom>
          <a:noFill/>
          <a:ln/>
        </p:spPr>
        <p:txBody>
          <a:bodyPr wrap="square" rtlCol="0" anchor="ctr"/>
          <a:lstStyle/>
          <a:p>
            <a:pPr indent="0" marL="0">
              <a:buNone/>
            </a:pPr>
            <a:r>
              <a:rPr lang="en-US" sz="1000" b="1" dirty="0">
                <a:solidFill>
                  <a:srgbClr val="065A82"/>
                </a:solidFill>
                <a:latin typeface="Calibri" pitchFamily="34" charset="0"/>
                <a:ea typeface="Calibri" pitchFamily="34" charset="-122"/>
                <a:cs typeface="Calibri" pitchFamily="34" charset="-120"/>
              </a:rPr>
              <a:t>Why it matters for synthesis:</a:t>
            </a:r>
            <a:endParaRPr lang="en-US" sz="1000" dirty="0"/>
          </a:p>
        </p:txBody>
      </p:sp>
      <p:sp>
        <p:nvSpPr>
          <p:cNvPr id="23" name="Text 18"/>
          <p:cNvSpPr/>
          <p:nvPr/>
        </p:nvSpPr>
        <p:spPr>
          <a:xfrm>
            <a:off x="5029200" y="4206240"/>
            <a:ext cx="3474720" cy="512064"/>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Every source has a scope, and what it excludes is as analytically significant as what it includes. Noting what a source does not address is often the move that enables the most sophisticated synthesis.</a:t>
            </a:r>
            <a:endParaRPr lang="en-US" sz="10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Bias Without Dismissal: Using Perspective as Evidence</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The sophisticated move is not to dismiss a biased source — it is to use the bias as evidence of something analytically interesting.</a:t>
            </a:r>
            <a:endParaRPr lang="en-US" sz="1400" dirty="0"/>
          </a:p>
        </p:txBody>
      </p:sp>
      <p:sp>
        <p:nvSpPr>
          <p:cNvPr id="5" name="Shape 3"/>
          <p:cNvSpPr/>
          <p:nvPr/>
        </p:nvSpPr>
        <p:spPr>
          <a:xfrm>
            <a:off x="457200" y="1463040"/>
            <a:ext cx="8229600" cy="475488"/>
          </a:xfrm>
          <a:prstGeom prst="roundRect">
            <a:avLst>
              <a:gd name="adj" fmla="val 15385"/>
            </a:avLst>
          </a:prstGeom>
          <a:solidFill>
            <a:srgbClr val="FDF0EF"/>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640080" y="1536192"/>
            <a:ext cx="274320" cy="274320"/>
          </a:xfrm>
          <a:prstGeom prst="rect">
            <a:avLst/>
          </a:prstGeom>
        </p:spPr>
      </p:pic>
      <p:sp>
        <p:nvSpPr>
          <p:cNvPr id="7" name="Text 4"/>
          <p:cNvSpPr/>
          <p:nvPr/>
        </p:nvSpPr>
        <p:spPr>
          <a:xfrm>
            <a:off x="987552" y="1536192"/>
            <a:ext cx="7516368" cy="329184"/>
          </a:xfrm>
          <a:prstGeom prst="rect">
            <a:avLst/>
          </a:prstGeom>
          <a:noFill/>
          <a:ln/>
        </p:spPr>
        <p:txBody>
          <a:bodyPr wrap="square" rtlCol="0" anchor="ctr"/>
          <a:lstStyle/>
          <a:p>
            <a:pPr indent="0" marL="0">
              <a:buNone/>
            </a:pPr>
            <a:r>
              <a:rPr lang="en-US" sz="1250" b="1" dirty="0">
                <a:solidFill>
                  <a:srgbClr val="A71F17"/>
                </a:solidFill>
                <a:latin typeface="Calibri" pitchFamily="34" charset="0"/>
                <a:ea typeface="Calibri" pitchFamily="34" charset="-122"/>
                <a:cs typeface="Calibri" pitchFamily="34" charset="-120"/>
              </a:rPr>
              <a:t>Wrong approach: Dismiss the source because it has a perspective</a:t>
            </a:r>
            <a:endParaRPr lang="en-US" sz="1250" dirty="0"/>
          </a:p>
        </p:txBody>
      </p:sp>
      <p:sp>
        <p:nvSpPr>
          <p:cNvPr id="8" name="Text 5"/>
          <p:cNvSpPr/>
          <p:nvPr/>
        </p:nvSpPr>
        <p:spPr>
          <a:xfrm>
            <a:off x="640080" y="2011680"/>
            <a:ext cx="7863840" cy="411480"/>
          </a:xfrm>
          <a:prstGeom prst="rect">
            <a:avLst/>
          </a:prstGeom>
          <a:noFill/>
          <a:ln/>
        </p:spPr>
        <p:txBody>
          <a:bodyPr wrap="square" rtlCol="0" anchor="ctr"/>
          <a:lstStyle/>
          <a:p>
            <a:pPr indent="0" marL="0">
              <a:buNone/>
            </a:pPr>
            <a:r>
              <a:rPr lang="en-US" sz="1200" i="1" dirty="0">
                <a:solidFill>
                  <a:srgbClr val="1E3A42"/>
                </a:solidFill>
                <a:latin typeface="Calibri" pitchFamily="34" charset="0"/>
                <a:ea typeface="Calibri" pitchFamily="34" charset="-122"/>
                <a:cs typeface="Calibri" pitchFamily="34" charset="-120"/>
              </a:rPr>
              <a:t>"Source D is from an industry group and therefore biased, so I will not use it."</a:t>
            </a:r>
            <a:endParaRPr lang="en-US" sz="1200" dirty="0"/>
          </a:p>
        </p:txBody>
      </p:sp>
      <p:sp>
        <p:nvSpPr>
          <p:cNvPr id="9" name="Text 6"/>
          <p:cNvSpPr/>
          <p:nvPr/>
        </p:nvSpPr>
        <p:spPr>
          <a:xfrm>
            <a:off x="640080" y="2468880"/>
            <a:ext cx="7863840" cy="502920"/>
          </a:xfrm>
          <a:prstGeom prst="rect">
            <a:avLst/>
          </a:prstGeom>
          <a:noFill/>
          <a:ln/>
        </p:spPr>
        <p:txBody>
          <a:bodyPr wrap="square" rtlCol="0" anchor="ctr"/>
          <a:lstStyle/>
          <a:p>
            <a:pPr indent="0" marL="0">
              <a:buNone/>
            </a:pPr>
            <a:r>
              <a:rPr lang="en-US" sz="1200" dirty="0">
                <a:solidFill>
                  <a:srgbClr val="1E3A42"/>
                </a:solidFill>
                <a:latin typeface="Calibri" pitchFamily="34" charset="0"/>
                <a:ea typeface="Calibri" pitchFamily="34" charset="-122"/>
                <a:cs typeface="Calibri" pitchFamily="34" charset="-120"/>
              </a:rPr>
              <a:t>Why this fails: All sources have a perspective. Dismissing a source because of its origin avoids the analytical work of evaluating its specific claims against other evidence. The rubric does not reward source dismissal — it rewards source evaluation.</a:t>
            </a:r>
            <a:endParaRPr lang="en-US" sz="1200" dirty="0"/>
          </a:p>
        </p:txBody>
      </p:sp>
      <p:sp>
        <p:nvSpPr>
          <p:cNvPr id="10" name="Shape 7"/>
          <p:cNvSpPr/>
          <p:nvPr/>
        </p:nvSpPr>
        <p:spPr>
          <a:xfrm>
            <a:off x="457200" y="3063240"/>
            <a:ext cx="8229600" cy="1737360"/>
          </a:xfrm>
          <a:prstGeom prst="roundRect">
            <a:avLst>
              <a:gd name="adj" fmla="val 4211"/>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11" name="Image 1" descr="preencoded.png">    </p:cNvPr>
          <p:cNvPicPr>
            <a:picLocks noChangeAspect="1"/>
          </p:cNvPicPr>
          <p:nvPr/>
        </p:nvPicPr>
        <p:blipFill>
          <a:blip r:embed="rId2"/>
          <a:stretch>
            <a:fillRect/>
          </a:stretch>
        </p:blipFill>
        <p:spPr>
          <a:xfrm>
            <a:off x="640080" y="3136392"/>
            <a:ext cx="274320" cy="274320"/>
          </a:xfrm>
          <a:prstGeom prst="rect">
            <a:avLst/>
          </a:prstGeom>
        </p:spPr>
      </p:pic>
      <p:sp>
        <p:nvSpPr>
          <p:cNvPr id="12" name="Text 8"/>
          <p:cNvSpPr/>
          <p:nvPr/>
        </p:nvSpPr>
        <p:spPr>
          <a:xfrm>
            <a:off x="987552" y="3136392"/>
            <a:ext cx="7516368" cy="329184"/>
          </a:xfrm>
          <a:prstGeom prst="rect">
            <a:avLst/>
          </a:prstGeom>
          <a:noFill/>
          <a:ln/>
        </p:spPr>
        <p:txBody>
          <a:bodyPr wrap="square" rtlCol="0" anchor="ctr"/>
          <a:lstStyle/>
          <a:p>
            <a:pPr indent="0" marL="0">
              <a:buNone/>
            </a:pPr>
            <a:r>
              <a:rPr lang="en-US" sz="1250" b="1" dirty="0">
                <a:solidFill>
                  <a:srgbClr val="0D6F66"/>
                </a:solidFill>
                <a:latin typeface="Calibri" pitchFamily="34" charset="0"/>
                <a:ea typeface="Calibri" pitchFamily="34" charset="-122"/>
                <a:cs typeface="Calibri" pitchFamily="34" charset="-120"/>
              </a:rPr>
              <a:t>Strong approach: Use the perspective as additional evidence</a:t>
            </a:r>
            <a:endParaRPr lang="en-US" sz="1250" dirty="0"/>
          </a:p>
        </p:txBody>
      </p:sp>
      <p:sp>
        <p:nvSpPr>
          <p:cNvPr id="13" name="Text 9"/>
          <p:cNvSpPr/>
          <p:nvPr/>
        </p:nvSpPr>
        <p:spPr>
          <a:xfrm>
            <a:off x="640080" y="3529584"/>
            <a:ext cx="7863840" cy="1170432"/>
          </a:xfrm>
          <a:prstGeom prst="rect">
            <a:avLst/>
          </a:prstGeom>
          <a:noFill/>
          <a:ln/>
        </p:spPr>
        <p:txBody>
          <a:bodyPr wrap="square" rtlCol="0" anchor="ctr"/>
          <a:lstStyle/>
          <a:p>
            <a:pPr indent="0" marL="0">
              <a:buNone/>
            </a:pPr>
            <a:r>
              <a:rPr lang="en-US" sz="1150" i="1" dirty="0">
                <a:solidFill>
                  <a:srgbClr val="1E3A42"/>
                </a:solidFill>
                <a:latin typeface="Calibri" pitchFamily="34" charset="0"/>
                <a:ea typeface="Calibri" pitchFamily="34" charset="-122"/>
                <a:cs typeface="Calibri" pitchFamily="34" charset="-120"/>
              </a:rPr>
              <a:t>"While Source D's cost-benefit analysis is produced by an industry association with a financial interest in favorable regulatory outcomes, its core claim — that transition costs are front-loaded rather than distributed — is corroborated by the independent economic modeling in Source B. The convergence of an advocacy source and an independent source on the same structural claim is itself evidence of the claim's robustness rather than a reason to discount either."</a:t>
            </a:r>
            <a:endParaRPr lang="en-US" sz="11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Source Analysis Worksheet — Annotate Before You Write</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Use this structure for each source before planning your argument. Complete it in the reading period, not during writing.</a:t>
            </a:r>
            <a:endParaRPr lang="en-US" sz="1400" dirty="0"/>
          </a:p>
        </p:txBody>
      </p:sp>
      <p:graphicFrame>
        <p:nvGraphicFramePr>
          <p:cNvPr id="14" name="Table 0"/>
          <p:cNvGraphicFramePr>
            <a:graphicFrameLocks noGrp="1"/>
          </p:cNvGraphicFramePr>
          <p:nvPr>
            <p:extLst>
              <p:ext uri="{D42A27DB-BD31-4B8C-83A1-F6EECF244321}">
                <p14:modId xmlns:p14="http://schemas.microsoft.com/office/powerpoint/2010/main" val="1579011935"/>
              </p:ext>
            </p:extLst>
          </p:nvPr>
        </p:nvGraphicFramePr>
        <p:xfrm>
          <a:off x="457200" y="1417320"/>
          <a:ext cx="8229600" cy="3566160"/>
        </p:xfrm>
        <a:graphic>
          <a:graphicData uri="http://schemas.openxmlformats.org/drawingml/2006/table">
            <a:tbl>
              <a:tblPr/>
              <a:tblGrid>
                <a:gridCol w="502920"/>
                <a:gridCol w="1600200"/>
                <a:gridCol w="1783080"/>
                <a:gridCol w="1691640"/>
                <a:gridCol w="2194560"/>
              </a:tblGrid>
              <a:tr h="509451">
                <a:tc>
                  <a:txBody>
                    <a:bodyPr/>
                    <a:lstStyle/>
                    <a:p>
                      <a:pPr algn="ctr" indent="0" marL="0">
                        <a:buNone/>
                      </a:pPr>
                      <a:r>
                        <a:rPr lang="en-US" sz="950" b="1" dirty="0">
                          <a:solidFill>
                            <a:srgbClr val="FFFFFF"/>
                          </a:solidFill>
                          <a:latin typeface="Calibri" pitchFamily="34" charset="0"/>
                          <a:ea typeface="Calibri" pitchFamily="34" charset="-122"/>
                          <a:cs typeface="Calibri" pitchFamily="34" charset="-120"/>
                        </a:rPr>
                        <a:t>Source</a:t>
                      </a:r>
                      <a:endParaRPr lang="en-US" sz="95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07232E"/>
                    </a:solidFill>
                  </a:tcPr>
                </a:tc>
                <a:tc>
                  <a:txBody>
                    <a:bodyPr/>
                    <a:lstStyle/>
                    <a:p>
                      <a:pPr algn="l" indent="0" marL="0">
                        <a:buNone/>
                      </a:pPr>
                      <a:r>
                        <a:rPr lang="en-US" sz="950" b="1" dirty="0">
                          <a:solidFill>
                            <a:srgbClr val="FFFFFF"/>
                          </a:solidFill>
                          <a:latin typeface="Calibri" pitchFamily="34" charset="0"/>
                          <a:ea typeface="Calibri" pitchFamily="34" charset="-122"/>
                          <a:cs typeface="Calibri" pitchFamily="34" charset="-120"/>
                        </a:rPr>
                        <a:t>Logical Function</a:t>
                      </a:r>
                      <a:endParaRPr lang="en-US" sz="95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07232E"/>
                    </a:solidFill>
                  </a:tcPr>
                </a:tc>
                <a:tc>
                  <a:txBody>
                    <a:bodyPr/>
                    <a:lstStyle/>
                    <a:p>
                      <a:pPr algn="l" indent="0" marL="0">
                        <a:buNone/>
                      </a:pPr>
                      <a:r>
                        <a:rPr lang="en-US" sz="950" b="1" dirty="0">
                          <a:solidFill>
                            <a:srgbClr val="FFFFFF"/>
                          </a:solidFill>
                          <a:latin typeface="Calibri" pitchFamily="34" charset="0"/>
                          <a:ea typeface="Calibri" pitchFamily="34" charset="-122"/>
                          <a:cs typeface="Calibri" pitchFamily="34" charset="-120"/>
                        </a:rPr>
                        <a:t>Perspective / Potential Bias</a:t>
                      </a:r>
                      <a:endParaRPr lang="en-US" sz="95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07232E"/>
                    </a:solidFill>
                  </a:tcPr>
                </a:tc>
                <a:tc>
                  <a:txBody>
                    <a:bodyPr/>
                    <a:lstStyle/>
                    <a:p>
                      <a:pPr algn="l" indent="0" marL="0">
                        <a:buNone/>
                      </a:pPr>
                      <a:r>
                        <a:rPr lang="en-US" sz="950" b="1" dirty="0">
                          <a:solidFill>
                            <a:srgbClr val="FFFFFF"/>
                          </a:solidFill>
                          <a:latin typeface="Calibri" pitchFamily="34" charset="0"/>
                          <a:ea typeface="Calibri" pitchFamily="34" charset="-122"/>
                          <a:cs typeface="Calibri" pitchFamily="34" charset="-120"/>
                        </a:rPr>
                        <a:t>What It Does NOT Address</a:t>
                      </a:r>
                      <a:endParaRPr lang="en-US" sz="95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07232E"/>
                    </a:solidFill>
                  </a:tcPr>
                </a:tc>
                <a:tc>
                  <a:txBody>
                    <a:bodyPr/>
                    <a:lstStyle/>
                    <a:p>
                      <a:pPr algn="l" indent="0" marL="0">
                        <a:buNone/>
                      </a:pPr>
                      <a:r>
                        <a:rPr lang="en-US" sz="950" b="1" dirty="0">
                          <a:solidFill>
                            <a:srgbClr val="FFFFFF"/>
                          </a:solidFill>
                          <a:latin typeface="Calibri" pitchFamily="34" charset="0"/>
                          <a:ea typeface="Calibri" pitchFamily="34" charset="-122"/>
                          <a:cs typeface="Calibri" pitchFamily="34" charset="-120"/>
                        </a:rPr>
                        <a:t>Best Use In My Argument</a:t>
                      </a:r>
                      <a:endParaRPr lang="en-US" sz="95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07232E"/>
                    </a:solidFill>
                  </a:tcPr>
                </a:tc>
              </a:tr>
              <a:tr h="509451">
                <a:tc>
                  <a:txBody>
                    <a:bodyPr/>
                    <a:lstStyle/>
                    <a:p>
                      <a:pPr algn="ctr" indent="0" marL="0">
                        <a:buNone/>
                      </a:pPr>
                      <a:r>
                        <a:rPr lang="en-US" sz="900" b="1" dirty="0">
                          <a:solidFill>
                            <a:srgbClr val="1E3A42"/>
                          </a:solidFill>
                          <a:latin typeface="Calibri" pitchFamily="34" charset="0"/>
                          <a:ea typeface="Calibri" pitchFamily="34" charset="-122"/>
                          <a:cs typeface="Calibri" pitchFamily="34" charset="-120"/>
                        </a:rPr>
                        <a:t>A</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FFFFF"/>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Establishing — baseline cost data</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FFFFF"/>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Energy economics research institute (independent)</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FFFFF"/>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Regional variation in cost decline</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FFFFF"/>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Opens Paragraph 1 as the claim baseline</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FFFFF"/>
                    </a:solidFill>
                  </a:tcPr>
                </a:tc>
              </a:tr>
              <a:tr h="509451">
                <a:tc>
                  <a:txBody>
                    <a:bodyPr/>
                    <a:lstStyle/>
                    <a:p>
                      <a:pPr algn="ctr" indent="0" marL="0">
                        <a:buNone/>
                      </a:pPr>
                      <a:r>
                        <a:rPr lang="en-US" sz="900" b="1" dirty="0">
                          <a:solidFill>
                            <a:srgbClr val="1E3A42"/>
                          </a:solidFill>
                          <a:latin typeface="Calibri" pitchFamily="34" charset="0"/>
                          <a:ea typeface="Calibri" pitchFamily="34" charset="-122"/>
                          <a:cs typeface="Calibri" pitchFamily="34" charset="-120"/>
                        </a:rPr>
                        <a:t>B</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1F8FA"/>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Complicating — employment effects are uneven</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1F8FA"/>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Labor policy center (progressive lean)</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1F8FA"/>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Long-term retraining outcomes</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1F8FA"/>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Complicates P1's cost claim with distributional concern</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1F8FA"/>
                    </a:solidFill>
                  </a:tcPr>
                </a:tc>
              </a:tr>
              <a:tr h="509451">
                <a:tc>
                  <a:txBody>
                    <a:bodyPr/>
                    <a:lstStyle/>
                    <a:p>
                      <a:pPr algn="ctr" indent="0" marL="0">
                        <a:buNone/>
                      </a:pPr>
                      <a:r>
                        <a:rPr lang="en-US" sz="900" b="1" dirty="0">
                          <a:solidFill>
                            <a:srgbClr val="1E3A42"/>
                          </a:solidFill>
                          <a:latin typeface="Calibri" pitchFamily="34" charset="0"/>
                          <a:ea typeface="Calibri" pitchFamily="34" charset="-122"/>
                          <a:cs typeface="Calibri" pitchFamily="34" charset="-120"/>
                        </a:rPr>
                        <a:t>C</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FFFFF"/>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Corroborating — emissions data from 12 countries</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FFFFF"/>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UN Environment Programme</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FFFFF"/>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Political factors in policy adoption</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FFFFF"/>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Corroborates P2 claim about measurable outcomes</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FFFFF"/>
                    </a:solidFill>
                  </a:tcPr>
                </a:tc>
              </a:tr>
              <a:tr h="509451">
                <a:tc>
                  <a:txBody>
                    <a:bodyPr/>
                    <a:lstStyle/>
                    <a:p>
                      <a:pPr algn="ctr" indent="0" marL="0">
                        <a:buNone/>
                      </a:pPr>
                      <a:r>
                        <a:rPr lang="en-US" sz="900" b="1" dirty="0">
                          <a:solidFill>
                            <a:srgbClr val="1E3A42"/>
                          </a:solidFill>
                          <a:latin typeface="Calibri" pitchFamily="34" charset="0"/>
                          <a:ea typeface="Calibri" pitchFamily="34" charset="-122"/>
                          <a:cs typeface="Calibri" pitchFamily="34" charset="-120"/>
                        </a:rPr>
                        <a:t>D</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1F8FA"/>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Limiting — infrastructure gap in underserved areas</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1F8FA"/>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Industry association (has financial stake)</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1F8FA"/>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Cost of inaction comparison</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1F8FA"/>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Use with acknowledgment of perspective; corroborated by B</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1F8FA"/>
                    </a:solidFill>
                  </a:tcPr>
                </a:tc>
              </a:tr>
              <a:tr h="509451">
                <a:tc>
                  <a:txBody>
                    <a:bodyPr/>
                    <a:lstStyle/>
                    <a:p>
                      <a:pPr algn="ctr" indent="0" marL="0">
                        <a:buNone/>
                      </a:pPr>
                      <a:r>
                        <a:rPr lang="en-US" sz="900" b="1" dirty="0">
                          <a:solidFill>
                            <a:srgbClr val="1E3A42"/>
                          </a:solidFill>
                          <a:latin typeface="Calibri" pitchFamily="34" charset="0"/>
                          <a:ea typeface="Calibri" pitchFamily="34" charset="-122"/>
                          <a:cs typeface="Calibri" pitchFamily="34" charset="-120"/>
                        </a:rPr>
                        <a:t>E</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FFFFF"/>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Reframing — cost argument is also political argument</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FFFFF"/>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Political scientist / academic</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FFFFF"/>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Implementation timelines</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FFFFF"/>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Synthesis sentence in conclusion</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FFFFF"/>
                    </a:solidFill>
                  </a:tcPr>
                </a:tc>
              </a:tr>
              <a:tr h="509451">
                <a:tc>
                  <a:txBody>
                    <a:bodyPr/>
                    <a:lstStyle/>
                    <a:p>
                      <a:pPr algn="ctr" indent="0" marL="0">
                        <a:buNone/>
                      </a:pPr>
                      <a:r>
                        <a:rPr lang="en-US" sz="900" b="1" dirty="0">
                          <a:solidFill>
                            <a:srgbClr val="1E3A42"/>
                          </a:solidFill>
                          <a:latin typeface="Calibri" pitchFamily="34" charset="0"/>
                          <a:ea typeface="Calibri" pitchFamily="34" charset="-122"/>
                          <a:cs typeface="Calibri" pitchFamily="34" charset="-120"/>
                        </a:rPr>
                        <a:t>F</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1F8FA"/>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Bridging — connects cost to policy adoption mechanisms</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1F8FA"/>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Policy analysis nonprofit</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1F8FA"/>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Consumer behavior variables</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1F8FA"/>
                    </a:solidFill>
                  </a:tcPr>
                </a:tc>
                <a:tc>
                  <a:txBody>
                    <a:bodyPr/>
                    <a:lstStyle/>
                    <a:p>
                      <a:pPr algn="l" indent="0" marL="0">
                        <a:buNone/>
                      </a:pPr>
                      <a:r>
                        <a:rPr lang="en-US" sz="900" dirty="0">
                          <a:solidFill>
                            <a:srgbClr val="1E3A42"/>
                          </a:solidFill>
                          <a:latin typeface="Calibri" pitchFamily="34" charset="0"/>
                          <a:ea typeface="Calibri" pitchFamily="34" charset="-122"/>
                          <a:cs typeface="Calibri" pitchFamily="34" charset="-120"/>
                        </a:rPr>
                        <a:t>Bridge between P1 and P2 to establish causal logic</a:t>
                      </a:r>
                      <a:endParaRPr lang="en-US" sz="900" dirty="0">
                        <a:latin typeface="Calibri" charset="0"/>
                        <a:ea typeface="Calibri" charset="0"/>
                        <a:cs typeface="Calibri" charset="0"/>
                      </a:endParaRPr>
                    </a:p>
                  </a:txBody>
                  <a:tcPr marL="38100" marR="38100" marT="38100" marB="38100" anchor="ctr">
                    <a:lnL w="10160" cap="flat" cmpd="sng" algn="ctr">
                      <a:solidFill>
                        <a:srgbClr val="C8DDE2"/>
                      </a:solidFill>
                      <a:prstDash val="solid"/>
                      <a:round/>
                      <a:headEnd type="none" w="med" len="med"/>
                      <a:tailEnd type="none" w="med" len="med"/>
                    </a:lnL>
                    <a:lnR w="10160" cap="flat" cmpd="sng" algn="ctr">
                      <a:solidFill>
                        <a:srgbClr val="C8DDE2"/>
                      </a:solidFill>
                      <a:prstDash val="solid"/>
                      <a:round/>
                      <a:headEnd type="none" w="med" len="med"/>
                      <a:tailEnd type="none" w="med" len="med"/>
                    </a:lnR>
                    <a:lnT w="10160" cap="flat" cmpd="sng" algn="ctr">
                      <a:solidFill>
                        <a:srgbClr val="C8DDE2"/>
                      </a:solidFill>
                      <a:prstDash val="solid"/>
                      <a:round/>
                      <a:headEnd type="none" w="med" len="med"/>
                      <a:tailEnd type="none" w="med" len="med"/>
                    </a:lnT>
                    <a:lnB w="10160" cap="flat" cmpd="sng" algn="ctr">
                      <a:solidFill>
                        <a:srgbClr val="C8DDE2"/>
                      </a:solidFill>
                      <a:prstDash val="solid"/>
                      <a:round/>
                      <a:headEnd type="none" w="med" len="med"/>
                      <a:tailEnd type="none" w="med" len="med"/>
                    </a:lnB>
                    <a:solidFill>
                      <a:srgbClr val="F1F8FA"/>
                    </a:solidFill>
                  </a:tcPr>
                </a:tc>
              </a:tr>
            </a:tbl>
          </a:graphicData>
        </a:graphic>
      </p:graphicFrame>
      <p:sp>
        <p:nvSpPr>
          <p:cNvPr id="6" name="Text 3"/>
          <p:cNvSpPr/>
          <p:nvPr/>
        </p:nvSpPr>
        <p:spPr>
          <a:xfrm>
            <a:off x="457200" y="4910328"/>
            <a:ext cx="8229600" cy="182880"/>
          </a:xfrm>
          <a:prstGeom prst="rect">
            <a:avLst/>
          </a:prstGeom>
          <a:noFill/>
          <a:ln/>
        </p:spPr>
        <p:txBody>
          <a:bodyPr wrap="square" rtlCol="0" anchor="ctr"/>
          <a:lstStyle/>
          <a:p>
            <a:pPr indent="0" marL="0">
              <a:buNone/>
            </a:pPr>
            <a:r>
              <a:rPr lang="en-US" sz="1000" i="1" dirty="0">
                <a:solidFill>
                  <a:srgbClr val="5A7A82"/>
                </a:solidFill>
                <a:latin typeface="Calibri" pitchFamily="34" charset="0"/>
                <a:ea typeface="Calibri" pitchFamily="34" charset="-122"/>
                <a:cs typeface="Calibri" pitchFamily="34" charset="-120"/>
              </a:rPr>
              <a:t>Download the printable worksheet at APEnglishExamPrep.com/free-ap-english-teacher-powerpoints.html</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Reading Sources Quickly: Finding the Argument in 90 Seconds</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With 6 sources and limited time, students need a fast protocol for extracting argument position — not reading comprehension.</a:t>
            </a:r>
            <a:endParaRPr lang="en-US" sz="1400" dirty="0"/>
          </a:p>
        </p:txBody>
      </p:sp>
      <p:sp>
        <p:nvSpPr>
          <p:cNvPr id="5" name="Text 3"/>
          <p:cNvSpPr/>
          <p:nvPr/>
        </p:nvSpPr>
        <p:spPr>
          <a:xfrm>
            <a:off x="457200" y="1444752"/>
            <a:ext cx="8229600" cy="329184"/>
          </a:xfrm>
          <a:prstGeom prst="rect">
            <a:avLst/>
          </a:prstGeom>
          <a:noFill/>
          <a:ln/>
        </p:spPr>
        <p:txBody>
          <a:bodyPr wrap="square" rtlCol="0" anchor="ctr"/>
          <a:lstStyle/>
          <a:p>
            <a:pPr indent="0" marL="0">
              <a:buNone/>
            </a:pPr>
            <a:r>
              <a:rPr lang="en-US" sz="1300" b="1" dirty="0">
                <a:solidFill>
                  <a:srgbClr val="07232E"/>
                </a:solidFill>
                <a:latin typeface="Calibri" pitchFamily="34" charset="0"/>
                <a:ea typeface="Calibri" pitchFamily="34" charset="-122"/>
                <a:cs typeface="Calibri" pitchFamily="34" charset="-120"/>
              </a:rPr>
              <a:t>The 90-second source read:</a:t>
            </a:r>
            <a:endParaRPr lang="en-US" sz="1300" dirty="0"/>
          </a:p>
        </p:txBody>
      </p:sp>
      <p:sp>
        <p:nvSpPr>
          <p:cNvPr id="6" name="Shape 4"/>
          <p:cNvSpPr/>
          <p:nvPr/>
        </p:nvSpPr>
        <p:spPr>
          <a:xfrm>
            <a:off x="457200" y="1865376"/>
            <a:ext cx="8229600" cy="676656"/>
          </a:xfrm>
          <a:prstGeom prst="roundRect">
            <a:avLst>
              <a:gd name="adj" fmla="val 10811"/>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7" name="Shape 5"/>
          <p:cNvSpPr/>
          <p:nvPr/>
        </p:nvSpPr>
        <p:spPr>
          <a:xfrm>
            <a:off x="621792" y="1956816"/>
            <a:ext cx="329184" cy="329184"/>
          </a:xfrm>
          <a:prstGeom prst="ellipse">
            <a:avLst/>
          </a:prstGeom>
          <a:solidFill>
            <a:srgbClr val="028090"/>
          </a:solidFill>
          <a:ln w="12700">
            <a:solidFill>
              <a:srgbClr val="028090"/>
            </a:solidFill>
            <a:prstDash val="solid"/>
          </a:ln>
        </p:spPr>
      </p:sp>
      <p:sp>
        <p:nvSpPr>
          <p:cNvPr id="8" name="Text 6"/>
          <p:cNvSpPr/>
          <p:nvPr/>
        </p:nvSpPr>
        <p:spPr>
          <a:xfrm>
            <a:off x="621792" y="1956816"/>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9" name="Text 7"/>
          <p:cNvSpPr/>
          <p:nvPr/>
        </p:nvSpPr>
        <p:spPr>
          <a:xfrm>
            <a:off x="1042416" y="1920240"/>
            <a:ext cx="2834640" cy="32918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First sentence and last sentence</a:t>
            </a:r>
            <a:endParaRPr lang="en-US" sz="1200" dirty="0"/>
          </a:p>
        </p:txBody>
      </p:sp>
      <p:sp>
        <p:nvSpPr>
          <p:cNvPr id="10" name="Text 8"/>
          <p:cNvSpPr/>
          <p:nvPr/>
        </p:nvSpPr>
        <p:spPr>
          <a:xfrm>
            <a:off x="1042416" y="2267712"/>
            <a:ext cx="2834640" cy="256032"/>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The first sentence establishes the source's frame; the last sentence usually states or implies its conclusion. Read both before reading anything in between.</a:t>
            </a:r>
            <a:endParaRPr lang="en-US" sz="1000" dirty="0"/>
          </a:p>
        </p:txBody>
      </p:sp>
      <p:sp>
        <p:nvSpPr>
          <p:cNvPr id="11" name="Text 9"/>
          <p:cNvSpPr/>
          <p:nvPr/>
        </p:nvSpPr>
        <p:spPr>
          <a:xfrm>
            <a:off x="3986784" y="1920240"/>
            <a:ext cx="4608576" cy="566928"/>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The first sentence establishes the source's frame; the last sentence usually states or implies its conclusion. Read both before reading anything in between.</a:t>
            </a:r>
            <a:endParaRPr lang="en-US" sz="1050" dirty="0"/>
          </a:p>
        </p:txBody>
      </p:sp>
      <p:sp>
        <p:nvSpPr>
          <p:cNvPr id="12" name="Shape 10"/>
          <p:cNvSpPr/>
          <p:nvPr/>
        </p:nvSpPr>
        <p:spPr>
          <a:xfrm>
            <a:off x="457200" y="2615184"/>
            <a:ext cx="8229600" cy="676656"/>
          </a:xfrm>
          <a:prstGeom prst="roundRect">
            <a:avLst>
              <a:gd name="adj" fmla="val 10811"/>
            </a:avLst>
          </a:prstGeom>
          <a:solidFill>
            <a:srgbClr val="F1F8FA"/>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3" name="Shape 11"/>
          <p:cNvSpPr/>
          <p:nvPr/>
        </p:nvSpPr>
        <p:spPr>
          <a:xfrm>
            <a:off x="621792" y="2706624"/>
            <a:ext cx="329184" cy="329184"/>
          </a:xfrm>
          <a:prstGeom prst="ellipse">
            <a:avLst/>
          </a:prstGeom>
          <a:solidFill>
            <a:srgbClr val="028090"/>
          </a:solidFill>
          <a:ln w="12700">
            <a:solidFill>
              <a:srgbClr val="028090"/>
            </a:solidFill>
            <a:prstDash val="solid"/>
          </a:ln>
        </p:spPr>
      </p:sp>
      <p:sp>
        <p:nvSpPr>
          <p:cNvPr id="14" name="Text 12"/>
          <p:cNvSpPr/>
          <p:nvPr/>
        </p:nvSpPr>
        <p:spPr>
          <a:xfrm>
            <a:off x="621792" y="2706624"/>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5" name="Text 13"/>
          <p:cNvSpPr/>
          <p:nvPr/>
        </p:nvSpPr>
        <p:spPr>
          <a:xfrm>
            <a:off x="1042416" y="2670048"/>
            <a:ext cx="2834640" cy="32918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First sentence of each body paragraph</a:t>
            </a:r>
            <a:endParaRPr lang="en-US" sz="1200" dirty="0"/>
          </a:p>
        </p:txBody>
      </p:sp>
      <p:sp>
        <p:nvSpPr>
          <p:cNvPr id="16" name="Text 14"/>
          <p:cNvSpPr/>
          <p:nvPr/>
        </p:nvSpPr>
        <p:spPr>
          <a:xfrm>
            <a:off x="1042416" y="3017520"/>
            <a:ext cx="2834640" cy="256032"/>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These are almost always topic sentences that summarize the paragraph's main analytical point. Reading them gives you the source's full argument structure in 20 seconds.</a:t>
            </a:r>
            <a:endParaRPr lang="en-US" sz="1000" dirty="0"/>
          </a:p>
        </p:txBody>
      </p:sp>
      <p:sp>
        <p:nvSpPr>
          <p:cNvPr id="17" name="Text 15"/>
          <p:cNvSpPr/>
          <p:nvPr/>
        </p:nvSpPr>
        <p:spPr>
          <a:xfrm>
            <a:off x="3986784" y="2670048"/>
            <a:ext cx="4608576" cy="566928"/>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These are almost always topic sentences that summarize the paragraph's main analytical point. Reading them gives you the source's full argument structure in 20 seconds.</a:t>
            </a:r>
            <a:endParaRPr lang="en-US" sz="1050" dirty="0"/>
          </a:p>
        </p:txBody>
      </p:sp>
      <p:sp>
        <p:nvSpPr>
          <p:cNvPr id="18" name="Shape 16"/>
          <p:cNvSpPr/>
          <p:nvPr/>
        </p:nvSpPr>
        <p:spPr>
          <a:xfrm>
            <a:off x="457200" y="3364992"/>
            <a:ext cx="8229600" cy="676656"/>
          </a:xfrm>
          <a:prstGeom prst="roundRect">
            <a:avLst>
              <a:gd name="adj" fmla="val 10811"/>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9" name="Shape 17"/>
          <p:cNvSpPr/>
          <p:nvPr/>
        </p:nvSpPr>
        <p:spPr>
          <a:xfrm>
            <a:off x="621792" y="3456432"/>
            <a:ext cx="329184" cy="329184"/>
          </a:xfrm>
          <a:prstGeom prst="ellipse">
            <a:avLst/>
          </a:prstGeom>
          <a:solidFill>
            <a:srgbClr val="028090"/>
          </a:solidFill>
          <a:ln w="12700">
            <a:solidFill>
              <a:srgbClr val="028090"/>
            </a:solidFill>
            <a:prstDash val="solid"/>
          </a:ln>
        </p:spPr>
      </p:sp>
      <p:sp>
        <p:nvSpPr>
          <p:cNvPr id="20" name="Text 18"/>
          <p:cNvSpPr/>
          <p:nvPr/>
        </p:nvSpPr>
        <p:spPr>
          <a:xfrm>
            <a:off x="621792" y="3456432"/>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21" name="Text 19"/>
          <p:cNvSpPr/>
          <p:nvPr/>
        </p:nvSpPr>
        <p:spPr>
          <a:xfrm>
            <a:off x="1042416" y="3419856"/>
            <a:ext cx="2834640" cy="32918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Any sentence containing 'however,' 'but,' 'yet,' or 'while'</a:t>
            </a:r>
            <a:endParaRPr lang="en-US" sz="1200" dirty="0"/>
          </a:p>
        </p:txBody>
      </p:sp>
      <p:sp>
        <p:nvSpPr>
          <p:cNvPr id="22" name="Text 20"/>
          <p:cNvSpPr/>
          <p:nvPr/>
        </p:nvSpPr>
        <p:spPr>
          <a:xfrm>
            <a:off x="1042416" y="3767328"/>
            <a:ext cx="2834640" cy="256032"/>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These signal the source's concession or qualification — the boundary of the claim. A source that concedes X before arguing Y is making a different and more precise argument than one that ignores X entirely.</a:t>
            </a:r>
            <a:endParaRPr lang="en-US" sz="1000" dirty="0"/>
          </a:p>
        </p:txBody>
      </p:sp>
      <p:sp>
        <p:nvSpPr>
          <p:cNvPr id="23" name="Text 21"/>
          <p:cNvSpPr/>
          <p:nvPr/>
        </p:nvSpPr>
        <p:spPr>
          <a:xfrm>
            <a:off x="3986784" y="3419856"/>
            <a:ext cx="4608576" cy="566928"/>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These signal the source's concession or qualification — the boundary of the claim. A source that concedes X before arguing Y is making a different and more precise argument than one that ignores X entirely.</a:t>
            </a:r>
            <a:endParaRPr lang="en-US" sz="1050" dirty="0"/>
          </a:p>
        </p:txBody>
      </p:sp>
      <p:sp>
        <p:nvSpPr>
          <p:cNvPr id="24" name="Shape 22"/>
          <p:cNvSpPr/>
          <p:nvPr/>
        </p:nvSpPr>
        <p:spPr>
          <a:xfrm>
            <a:off x="457200" y="4114800"/>
            <a:ext cx="8229600" cy="676656"/>
          </a:xfrm>
          <a:prstGeom prst="roundRect">
            <a:avLst>
              <a:gd name="adj" fmla="val 10811"/>
            </a:avLst>
          </a:prstGeom>
          <a:solidFill>
            <a:srgbClr val="F1F8FA"/>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25" name="Shape 23"/>
          <p:cNvSpPr/>
          <p:nvPr/>
        </p:nvSpPr>
        <p:spPr>
          <a:xfrm>
            <a:off x="621792" y="4206240"/>
            <a:ext cx="329184" cy="329184"/>
          </a:xfrm>
          <a:prstGeom prst="ellipse">
            <a:avLst/>
          </a:prstGeom>
          <a:solidFill>
            <a:srgbClr val="028090"/>
          </a:solidFill>
          <a:ln w="12700">
            <a:solidFill>
              <a:srgbClr val="028090"/>
            </a:solidFill>
            <a:prstDash val="solid"/>
          </a:ln>
        </p:spPr>
      </p:sp>
      <p:sp>
        <p:nvSpPr>
          <p:cNvPr id="26" name="Text 24"/>
          <p:cNvSpPr/>
          <p:nvPr/>
        </p:nvSpPr>
        <p:spPr>
          <a:xfrm>
            <a:off x="621792" y="4206240"/>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27" name="Text 25"/>
          <p:cNvSpPr/>
          <p:nvPr/>
        </p:nvSpPr>
        <p:spPr>
          <a:xfrm>
            <a:off x="1042416" y="4169664"/>
            <a:ext cx="2834640" cy="32918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Any data, statistic, or specific example</a:t>
            </a:r>
            <a:endParaRPr lang="en-US" sz="1200" dirty="0"/>
          </a:p>
        </p:txBody>
      </p:sp>
      <p:sp>
        <p:nvSpPr>
          <p:cNvPr id="28" name="Text 26"/>
          <p:cNvSpPr/>
          <p:nvPr/>
        </p:nvSpPr>
        <p:spPr>
          <a:xfrm>
            <a:off x="1042416" y="4517136"/>
            <a:ext cx="2834640" cy="256032"/>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These are the specific pieces of evidence you may cite. Mark them on the first pass — you need the exact wording later and there's no time to re-read for it during the writing period.</a:t>
            </a:r>
            <a:endParaRPr lang="en-US" sz="1000" dirty="0"/>
          </a:p>
        </p:txBody>
      </p:sp>
      <p:sp>
        <p:nvSpPr>
          <p:cNvPr id="29" name="Text 27"/>
          <p:cNvSpPr/>
          <p:nvPr/>
        </p:nvSpPr>
        <p:spPr>
          <a:xfrm>
            <a:off x="3986784" y="4169664"/>
            <a:ext cx="4608576" cy="566928"/>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These are the specific pieces of evidence you may cite. Mark them on the first pass — you need the exact wording later and there's no time to re-read for it during the writing period.</a:t>
            </a:r>
            <a:endParaRPr lang="en-US" sz="10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7232E"/>
        </a:solidFill>
      </p:bgPr>
    </p:bg>
    <p:spTree>
      <p:nvGrpSpPr>
        <p:cNvPr id="1" name=""/>
        <p:cNvGrpSpPr/>
        <p:nvPr/>
      </p:nvGrpSpPr>
      <p:grpSpPr>
        <a:xfrm>
          <a:off x="0" y="0"/>
          <a:ext cx="0" cy="0"/>
          <a:chOff x="0" y="0"/>
          <a:chExt cx="0" cy="0"/>
        </a:xfrm>
      </p:grpSpPr>
      <p:sp>
        <p:nvSpPr>
          <p:cNvPr id="2" name="Text 0"/>
          <p:cNvSpPr/>
          <p:nvPr/>
        </p:nvSpPr>
        <p:spPr>
          <a:xfrm>
            <a:off x="5943600" y="91440"/>
            <a:ext cx="2926080" cy="4572000"/>
          </a:xfrm>
          <a:prstGeom prst="rect">
            <a:avLst/>
          </a:prstGeom>
          <a:noFill/>
          <a:ln/>
        </p:spPr>
        <p:txBody>
          <a:bodyPr wrap="square" rtlCol="0" anchor="b"/>
          <a:lstStyle/>
          <a:p>
            <a:pPr algn="r" indent="0" marL="0">
              <a:buNone/>
            </a:pPr>
            <a:r>
              <a:rPr lang="en-US" sz="18000" b="1" dirty="0">
                <a:solidFill>
                  <a:srgbClr val="FFFFFF">
                    <a:alpha val="7000"/>
                  </a:srgbClr>
                </a:solidFill>
                <a:latin typeface="Cambria" pitchFamily="34" charset="0"/>
                <a:ea typeface="Cambria" pitchFamily="34" charset="-122"/>
                <a:cs typeface="Cambria" pitchFamily="34" charset="-120"/>
              </a:rPr>
              <a:t>III</a:t>
            </a:r>
            <a:endParaRPr lang="en-US" sz="18000" dirty="0"/>
          </a:p>
        </p:txBody>
      </p:sp>
      <p:sp>
        <p:nvSpPr>
          <p:cNvPr id="3" name="Shape 1"/>
          <p:cNvSpPr/>
          <p:nvPr/>
        </p:nvSpPr>
        <p:spPr>
          <a:xfrm>
            <a:off x="-548640" y="-548640"/>
            <a:ext cx="3657600" cy="3657600"/>
          </a:xfrm>
          <a:prstGeom prst="ellipse">
            <a:avLst/>
          </a:prstGeom>
          <a:solidFill>
            <a:srgbClr val="028090">
              <a:alpha val="12000"/>
            </a:srgbClr>
          </a:solidFill>
          <a:ln w="12700">
            <a:solidFill>
              <a:srgbClr val="028090">
                <a:alpha val="12000"/>
              </a:srgbClr>
            </a:solidFill>
            <a:prstDash val="solid"/>
          </a:ln>
        </p:spPr>
      </p:sp>
      <p:sp>
        <p:nvSpPr>
          <p:cNvPr id="4" name="Text 2"/>
          <p:cNvSpPr/>
          <p:nvPr/>
        </p:nvSpPr>
        <p:spPr>
          <a:xfrm>
            <a:off x="594360" y="1371600"/>
            <a:ext cx="6858000" cy="1280160"/>
          </a:xfrm>
          <a:prstGeom prst="rect">
            <a:avLst/>
          </a:prstGeom>
          <a:noFill/>
          <a:ln/>
        </p:spPr>
        <p:txBody>
          <a:bodyPr wrap="square" rtlCol="0" anchor="ctr"/>
          <a:lstStyle/>
          <a:p>
            <a:pPr indent="0" marL="0">
              <a:buNone/>
            </a:pPr>
            <a:r>
              <a:rPr lang="en-US" sz="4200" b="1" dirty="0">
                <a:solidFill>
                  <a:srgbClr val="FFFFFF"/>
                </a:solidFill>
                <a:latin typeface="Cambria" pitchFamily="34" charset="0"/>
                <a:ea typeface="Cambria" pitchFamily="34" charset="-122"/>
                <a:cs typeface="Cambria" pitchFamily="34" charset="-120"/>
              </a:rPr>
              <a:t>Argument Architecture</a:t>
            </a:r>
            <a:endParaRPr lang="en-US" sz="4200" dirty="0"/>
          </a:p>
        </p:txBody>
      </p:sp>
      <p:sp>
        <p:nvSpPr>
          <p:cNvPr id="5" name="Text 3"/>
          <p:cNvSpPr/>
          <p:nvPr/>
        </p:nvSpPr>
        <p:spPr>
          <a:xfrm>
            <a:off x="594360" y="2788920"/>
            <a:ext cx="6858000" cy="594360"/>
          </a:xfrm>
          <a:prstGeom prst="rect">
            <a:avLst/>
          </a:prstGeom>
          <a:noFill/>
          <a:ln/>
        </p:spPr>
        <p:txBody>
          <a:bodyPr wrap="square" rtlCol="0" anchor="ctr"/>
          <a:lstStyle/>
          <a:p>
            <a:pPr indent="0" marL="0">
              <a:buNone/>
            </a:pPr>
            <a:r>
              <a:rPr lang="en-US" sz="1700" dirty="0">
                <a:solidFill>
                  <a:srgbClr val="B0D8E0"/>
                </a:solidFill>
                <a:latin typeface="Calibri" pitchFamily="34" charset="0"/>
                <a:ea typeface="Calibri" pitchFamily="34" charset="-122"/>
                <a:cs typeface="Calibri" pitchFamily="34" charset="-120"/>
              </a:rPr>
              <a:t>How to build the claim before selecting the sources — not after</a:t>
            </a:r>
            <a:endParaRPr lang="en-US" sz="1700" dirty="0"/>
          </a:p>
        </p:txBody>
      </p:sp>
      <p:sp>
        <p:nvSpPr>
          <p:cNvPr id="6" name="Shape 4"/>
          <p:cNvSpPr/>
          <p:nvPr/>
        </p:nvSpPr>
        <p:spPr>
          <a:xfrm>
            <a:off x="594360" y="4498848"/>
            <a:ext cx="182880" cy="182880"/>
          </a:xfrm>
          <a:prstGeom prst="ellipse">
            <a:avLst/>
          </a:prstGeom>
          <a:solidFill>
            <a:srgbClr val="028090"/>
          </a:solidFill>
          <a:ln w="12700">
            <a:solidFill>
              <a:srgbClr val="028090"/>
            </a:solidFill>
            <a:prstDash val="solid"/>
          </a:ln>
        </p:spPr>
      </p:sp>
      <p:sp>
        <p:nvSpPr>
          <p:cNvPr id="7" name="Shape 5"/>
          <p:cNvSpPr/>
          <p:nvPr/>
        </p:nvSpPr>
        <p:spPr>
          <a:xfrm>
            <a:off x="941832" y="4498848"/>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498848"/>
            <a:ext cx="182880" cy="182880"/>
          </a:xfrm>
          <a:prstGeom prst="ellipse">
            <a:avLst/>
          </a:prstGeom>
          <a:solidFill>
            <a:srgbClr val="0D6F66"/>
          </a:solidFill>
          <a:ln w="12700">
            <a:solidFill>
              <a:srgbClr val="0D6F66"/>
            </a:solidFill>
            <a:prstDash val="solid"/>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Synthesis Thesis: A Claim About a Controversy, Not a Topic</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365760"/>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The synthesis thesis has a specific requirement that differs from other AP Essay theses:</a:t>
            </a:r>
            <a:endParaRPr lang="en-US" sz="1400" dirty="0"/>
          </a:p>
        </p:txBody>
      </p:sp>
      <p:sp>
        <p:nvSpPr>
          <p:cNvPr id="5" name="Shape 3"/>
          <p:cNvSpPr/>
          <p:nvPr/>
        </p:nvSpPr>
        <p:spPr>
          <a:xfrm>
            <a:off x="457200" y="1371600"/>
            <a:ext cx="8229600" cy="548640"/>
          </a:xfrm>
          <a:prstGeom prst="roundRect">
            <a:avLst>
              <a:gd name="adj" fmla="val 13333"/>
            </a:avLst>
          </a:prstGeom>
          <a:solidFill>
            <a:srgbClr val="07232E"/>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63040"/>
            <a:ext cx="7863840" cy="365760"/>
          </a:xfrm>
          <a:prstGeom prst="rect">
            <a:avLst/>
          </a:prstGeom>
          <a:noFill/>
          <a:ln/>
        </p:spPr>
        <p:txBody>
          <a:bodyPr wrap="square" rtlCol="0" anchor="ctr"/>
          <a:lstStyle/>
          <a:p>
            <a:pPr indent="0" marL="0">
              <a:buNone/>
            </a:pPr>
            <a:r>
              <a:rPr lang="en-US" sz="1450" b="1" dirty="0">
                <a:solidFill>
                  <a:srgbClr val="FFFFFF"/>
                </a:solidFill>
                <a:latin typeface="Cambria" pitchFamily="34" charset="0"/>
                <a:ea typeface="Cambria" pitchFamily="34" charset="-122"/>
                <a:cs typeface="Cambria" pitchFamily="34" charset="-120"/>
              </a:rPr>
              <a:t>A defensible position on the issue — not a description of the issue, not a summary of sources, not a statement that sources disagree.</a:t>
            </a:r>
            <a:endParaRPr lang="en-US" sz="1450" dirty="0"/>
          </a:p>
        </p:txBody>
      </p:sp>
      <p:sp>
        <p:nvSpPr>
          <p:cNvPr id="7" name="Shape 5"/>
          <p:cNvSpPr/>
          <p:nvPr/>
        </p:nvSpPr>
        <p:spPr>
          <a:xfrm>
            <a:off x="457200" y="2029968"/>
            <a:ext cx="8229600" cy="896112"/>
          </a:xfrm>
          <a:prstGeom prst="roundRect">
            <a:avLst>
              <a:gd name="adj" fmla="val 8163"/>
            </a:avLst>
          </a:prstGeom>
          <a:solidFill>
            <a:srgbClr val="FDF0EF"/>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103120"/>
            <a:ext cx="1463040" cy="310896"/>
          </a:xfrm>
          <a:prstGeom prst="rect">
            <a:avLst/>
          </a:prstGeom>
          <a:noFill/>
          <a:ln/>
        </p:spPr>
        <p:txBody>
          <a:bodyPr wrap="square" rtlCol="0" anchor="ctr"/>
          <a:lstStyle/>
          <a:p>
            <a:pPr indent="0" marL="0">
              <a:buNone/>
            </a:pPr>
            <a:r>
              <a:rPr lang="en-US" sz="1100" b="1" dirty="0">
                <a:solidFill>
                  <a:srgbClr val="A71F17"/>
                </a:solidFill>
                <a:latin typeface="Calibri" pitchFamily="34" charset="0"/>
                <a:ea typeface="Calibri" pitchFamily="34" charset="-122"/>
                <a:cs typeface="Calibri" pitchFamily="34" charset="-120"/>
              </a:rPr>
              <a:t>No credit:</a:t>
            </a:r>
            <a:endParaRPr lang="en-US" sz="1100" dirty="0"/>
          </a:p>
        </p:txBody>
      </p:sp>
      <p:sp>
        <p:nvSpPr>
          <p:cNvPr id="9" name="Text 7"/>
          <p:cNvSpPr/>
          <p:nvPr/>
        </p:nvSpPr>
        <p:spPr>
          <a:xfrm>
            <a:off x="640080" y="2432304"/>
            <a:ext cx="5120640" cy="420624"/>
          </a:xfrm>
          <a:prstGeom prst="rect">
            <a:avLst/>
          </a:prstGeom>
          <a:noFill/>
          <a:ln/>
        </p:spPr>
        <p:txBody>
          <a:bodyPr wrap="square" rtlCol="0" anchor="ctr"/>
          <a:lstStyle/>
          <a:p>
            <a:pPr indent="0" marL="0">
              <a:buNone/>
            </a:pPr>
            <a:r>
              <a:rPr lang="en-US" sz="1150" i="1" dirty="0">
                <a:solidFill>
                  <a:srgbClr val="1E3A42"/>
                </a:solidFill>
                <a:latin typeface="Calibri" pitchFamily="34" charset="0"/>
                <a:ea typeface="Calibri" pitchFamily="34" charset="-122"/>
                <a:cs typeface="Calibri" pitchFamily="34" charset="-120"/>
              </a:rPr>
              <a:t>"Many sources discuss the costs and benefits of renewable energy investment."</a:t>
            </a:r>
            <a:endParaRPr lang="en-US" sz="1150" dirty="0"/>
          </a:p>
        </p:txBody>
      </p:sp>
      <p:sp>
        <p:nvSpPr>
          <p:cNvPr id="10" name="Text 8"/>
          <p:cNvSpPr/>
          <p:nvPr/>
        </p:nvSpPr>
        <p:spPr>
          <a:xfrm>
            <a:off x="5888736" y="2103120"/>
            <a:ext cx="2615184" cy="822960"/>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Describes the topic. Takes no position. Is undisputed.</a:t>
            </a:r>
            <a:endParaRPr lang="en-US" sz="1000" dirty="0"/>
          </a:p>
        </p:txBody>
      </p:sp>
      <p:sp>
        <p:nvSpPr>
          <p:cNvPr id="11" name="Shape 9"/>
          <p:cNvSpPr/>
          <p:nvPr/>
        </p:nvSpPr>
        <p:spPr>
          <a:xfrm>
            <a:off x="457200" y="3017520"/>
            <a:ext cx="8229600" cy="896112"/>
          </a:xfrm>
          <a:prstGeom prst="roundRect">
            <a:avLst>
              <a:gd name="adj" fmla="val 8163"/>
            </a:avLst>
          </a:prstGeom>
          <a:solidFill>
            <a:srgbClr val="FDF3E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640080" y="3090672"/>
            <a:ext cx="1463040" cy="310896"/>
          </a:xfrm>
          <a:prstGeom prst="rect">
            <a:avLst/>
          </a:prstGeom>
          <a:noFill/>
          <a:ln/>
        </p:spPr>
        <p:txBody>
          <a:bodyPr wrap="square" rtlCol="0" anchor="ctr"/>
          <a:lstStyle/>
          <a:p>
            <a:pPr indent="0" marL="0">
              <a:buNone/>
            </a:pPr>
            <a:r>
              <a:rPr lang="en-US" sz="1100" b="1" dirty="0">
                <a:solidFill>
                  <a:srgbClr val="7A4E00"/>
                </a:solidFill>
                <a:latin typeface="Calibri" pitchFamily="34" charset="0"/>
                <a:ea typeface="Calibri" pitchFamily="34" charset="-122"/>
                <a:cs typeface="Calibri" pitchFamily="34" charset="-120"/>
              </a:rPr>
              <a:t>Partial credit:</a:t>
            </a:r>
            <a:endParaRPr lang="en-US" sz="1100" dirty="0"/>
          </a:p>
        </p:txBody>
      </p:sp>
      <p:sp>
        <p:nvSpPr>
          <p:cNvPr id="13" name="Text 11"/>
          <p:cNvSpPr/>
          <p:nvPr/>
        </p:nvSpPr>
        <p:spPr>
          <a:xfrm>
            <a:off x="640080" y="3419856"/>
            <a:ext cx="5120640" cy="420624"/>
          </a:xfrm>
          <a:prstGeom prst="rect">
            <a:avLst/>
          </a:prstGeom>
          <a:noFill/>
          <a:ln/>
        </p:spPr>
        <p:txBody>
          <a:bodyPr wrap="square" rtlCol="0" anchor="ctr"/>
          <a:lstStyle/>
          <a:p>
            <a:pPr indent="0" marL="0">
              <a:buNone/>
            </a:pPr>
            <a:r>
              <a:rPr lang="en-US" sz="1150" i="1" dirty="0">
                <a:solidFill>
                  <a:srgbClr val="1E3A42"/>
                </a:solidFill>
                <a:latin typeface="Calibri" pitchFamily="34" charset="0"/>
                <a:ea typeface="Calibri" pitchFamily="34" charset="-122"/>
                <a:cs typeface="Calibri" pitchFamily="34" charset="-120"/>
              </a:rPr>
              <a:t>"The sources present both advantages and disadvantages of renewable energy investment."</a:t>
            </a:r>
            <a:endParaRPr lang="en-US" sz="1150" dirty="0"/>
          </a:p>
        </p:txBody>
      </p:sp>
      <p:sp>
        <p:nvSpPr>
          <p:cNvPr id="14" name="Text 12"/>
          <p:cNvSpPr/>
          <p:nvPr/>
        </p:nvSpPr>
        <p:spPr>
          <a:xfrm>
            <a:off x="5888736" y="3090672"/>
            <a:ext cx="2615184" cy="822960"/>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Acknowledges two sides. Still takes no position — this is a summary of the source landscape.</a:t>
            </a:r>
            <a:endParaRPr lang="en-US" sz="1000" dirty="0"/>
          </a:p>
        </p:txBody>
      </p:sp>
      <p:sp>
        <p:nvSpPr>
          <p:cNvPr id="15" name="Shape 13"/>
          <p:cNvSpPr/>
          <p:nvPr/>
        </p:nvSpPr>
        <p:spPr>
          <a:xfrm>
            <a:off x="457200" y="4005072"/>
            <a:ext cx="8229600" cy="896112"/>
          </a:xfrm>
          <a:prstGeom prst="roundRect">
            <a:avLst>
              <a:gd name="adj" fmla="val 8163"/>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4078224"/>
            <a:ext cx="1463040" cy="310896"/>
          </a:xfrm>
          <a:prstGeom prst="rect">
            <a:avLst/>
          </a:prstGeom>
          <a:noFill/>
          <a:ln/>
        </p:spPr>
        <p:txBody>
          <a:bodyPr wrap="square" rtlCol="0" anchor="ctr"/>
          <a:lstStyle/>
          <a:p>
            <a:pPr indent="0" marL="0">
              <a:buNone/>
            </a:pPr>
            <a:r>
              <a:rPr lang="en-US" sz="1100" b="1" dirty="0">
                <a:solidFill>
                  <a:srgbClr val="0D6F66"/>
                </a:solidFill>
                <a:latin typeface="Calibri" pitchFamily="34" charset="0"/>
                <a:ea typeface="Calibri" pitchFamily="34" charset="-122"/>
                <a:cs typeface="Calibri" pitchFamily="34" charset="-120"/>
              </a:rPr>
              <a:t>Full credit:</a:t>
            </a:r>
            <a:endParaRPr lang="en-US" sz="1100" dirty="0"/>
          </a:p>
        </p:txBody>
      </p:sp>
      <p:sp>
        <p:nvSpPr>
          <p:cNvPr id="17" name="Text 15"/>
          <p:cNvSpPr/>
          <p:nvPr/>
        </p:nvSpPr>
        <p:spPr>
          <a:xfrm>
            <a:off x="640080" y="4407408"/>
            <a:ext cx="5120640" cy="420624"/>
          </a:xfrm>
          <a:prstGeom prst="rect">
            <a:avLst/>
          </a:prstGeom>
          <a:noFill/>
          <a:ln/>
        </p:spPr>
        <p:txBody>
          <a:bodyPr wrap="square" rtlCol="0" anchor="ctr"/>
          <a:lstStyle/>
          <a:p>
            <a:pPr indent="0" marL="0">
              <a:buNone/>
            </a:pPr>
            <a:r>
              <a:rPr lang="en-US" sz="1150" i="1" dirty="0">
                <a:solidFill>
                  <a:srgbClr val="1E3A42"/>
                </a:solidFill>
                <a:latin typeface="Calibri" pitchFamily="34" charset="0"/>
                <a:ea typeface="Calibri" pitchFamily="34" charset="-122"/>
                <a:cs typeface="Calibri" pitchFamily="34" charset="-120"/>
              </a:rPr>
              <a:t>"Government investment in renewable energy infrastructure is economically justified even in the short term, provided policy accounts for the distributional inequity in employment benefits that market-led transition produces."</a:t>
            </a:r>
            <a:endParaRPr lang="en-US" sz="1150" dirty="0"/>
          </a:p>
        </p:txBody>
      </p:sp>
      <p:sp>
        <p:nvSpPr>
          <p:cNvPr id="18" name="Text 16"/>
          <p:cNvSpPr/>
          <p:nvPr/>
        </p:nvSpPr>
        <p:spPr>
          <a:xfrm>
            <a:off x="5888736" y="4078224"/>
            <a:ext cx="2615184" cy="822960"/>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Takes a specific, arguable position. Acknowledges a complication within the claim itself. Can be supported with specific sources and could be meaningfully contested.</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Form the Claim First — Then Select Which Sources Serve It</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The order of operations is everything. Students who read sources first usually write summary. Students who form a working claim first usually write synthesis.</a:t>
            </a:r>
            <a:endParaRPr lang="en-US" sz="1400" dirty="0"/>
          </a:p>
        </p:txBody>
      </p:sp>
      <p:sp>
        <p:nvSpPr>
          <p:cNvPr id="5" name="Shape 3"/>
          <p:cNvSpPr/>
          <p:nvPr/>
        </p:nvSpPr>
        <p:spPr>
          <a:xfrm>
            <a:off x="457200" y="1463040"/>
            <a:ext cx="4023360" cy="3383280"/>
          </a:xfrm>
          <a:prstGeom prst="roundRect">
            <a:avLst>
              <a:gd name="adj" fmla="val 2162"/>
            </a:avLst>
          </a:prstGeom>
          <a:solidFill>
            <a:srgbClr val="FDF0EF"/>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54480"/>
            <a:ext cx="3657600" cy="329184"/>
          </a:xfrm>
          <a:prstGeom prst="rect">
            <a:avLst/>
          </a:prstGeom>
          <a:noFill/>
          <a:ln/>
        </p:spPr>
        <p:txBody>
          <a:bodyPr wrap="square" rtlCol="0" anchor="ctr"/>
          <a:lstStyle/>
          <a:p>
            <a:pPr indent="0" marL="0">
              <a:buNone/>
            </a:pPr>
            <a:r>
              <a:rPr lang="en-US" sz="1250" b="1" dirty="0">
                <a:solidFill>
                  <a:srgbClr val="A71F17"/>
                </a:solidFill>
                <a:latin typeface="Calibri" pitchFamily="34" charset="0"/>
                <a:ea typeface="Calibri" pitchFamily="34" charset="-122"/>
                <a:cs typeface="Calibri" pitchFamily="34" charset="-120"/>
              </a:rPr>
              <a:t>Summary-producing process</a:t>
            </a:r>
            <a:endParaRPr lang="en-US" sz="1250" dirty="0"/>
          </a:p>
        </p:txBody>
      </p:sp>
      <p:sp>
        <p:nvSpPr>
          <p:cNvPr id="7" name="Shape 5"/>
          <p:cNvSpPr/>
          <p:nvPr/>
        </p:nvSpPr>
        <p:spPr>
          <a:xfrm>
            <a:off x="658368" y="1965960"/>
            <a:ext cx="219456" cy="219456"/>
          </a:xfrm>
          <a:prstGeom prst="ellipse">
            <a:avLst/>
          </a:prstGeom>
          <a:solidFill>
            <a:srgbClr val="5A7A82"/>
          </a:solidFill>
          <a:ln w="12700">
            <a:solidFill>
              <a:srgbClr val="5A7A82"/>
            </a:solidFill>
            <a:prstDash val="solid"/>
          </a:ln>
        </p:spPr>
      </p:sp>
      <p:sp>
        <p:nvSpPr>
          <p:cNvPr id="8" name="Text 6"/>
          <p:cNvSpPr/>
          <p:nvPr/>
        </p:nvSpPr>
        <p:spPr>
          <a:xfrm>
            <a:off x="950976" y="1920240"/>
            <a:ext cx="3529584" cy="420624"/>
          </a:xfrm>
          <a:prstGeom prst="rect">
            <a:avLst/>
          </a:prstGeom>
          <a:noFill/>
          <a:ln/>
        </p:spPr>
        <p:txBody>
          <a:bodyPr wrap="square" rtlCol="0" anchor="ctr"/>
          <a:lstStyle/>
          <a:p>
            <a:pPr indent="0" marL="0">
              <a:buNone/>
            </a:pPr>
            <a:r>
              <a:rPr lang="en-US" sz="1100" dirty="0">
                <a:solidFill>
                  <a:srgbClr val="1E3A42"/>
                </a:solidFill>
                <a:latin typeface="Calibri" pitchFamily="34" charset="0"/>
                <a:ea typeface="Calibri" pitchFamily="34" charset="-122"/>
                <a:cs typeface="Calibri" pitchFamily="34" charset="-120"/>
              </a:rPr>
              <a:t>Read Source A → note what it says</a:t>
            </a:r>
            <a:endParaRPr lang="en-US" sz="1100" dirty="0"/>
          </a:p>
        </p:txBody>
      </p:sp>
      <p:sp>
        <p:nvSpPr>
          <p:cNvPr id="9" name="Shape 7"/>
          <p:cNvSpPr/>
          <p:nvPr/>
        </p:nvSpPr>
        <p:spPr>
          <a:xfrm>
            <a:off x="658368" y="2441448"/>
            <a:ext cx="219456" cy="219456"/>
          </a:xfrm>
          <a:prstGeom prst="ellipse">
            <a:avLst/>
          </a:prstGeom>
          <a:solidFill>
            <a:srgbClr val="5A7A82"/>
          </a:solidFill>
          <a:ln w="12700">
            <a:solidFill>
              <a:srgbClr val="5A7A82"/>
            </a:solidFill>
            <a:prstDash val="solid"/>
          </a:ln>
        </p:spPr>
      </p:sp>
      <p:sp>
        <p:nvSpPr>
          <p:cNvPr id="10" name="Text 8"/>
          <p:cNvSpPr/>
          <p:nvPr/>
        </p:nvSpPr>
        <p:spPr>
          <a:xfrm>
            <a:off x="950976" y="2395728"/>
            <a:ext cx="3529584" cy="420624"/>
          </a:xfrm>
          <a:prstGeom prst="rect">
            <a:avLst/>
          </a:prstGeom>
          <a:noFill/>
          <a:ln/>
        </p:spPr>
        <p:txBody>
          <a:bodyPr wrap="square" rtlCol="0" anchor="ctr"/>
          <a:lstStyle/>
          <a:p>
            <a:pPr indent="0" marL="0">
              <a:buNone/>
            </a:pPr>
            <a:r>
              <a:rPr lang="en-US" sz="1100" dirty="0">
                <a:solidFill>
                  <a:srgbClr val="1E3A42"/>
                </a:solidFill>
                <a:latin typeface="Calibri" pitchFamily="34" charset="0"/>
                <a:ea typeface="Calibri" pitchFamily="34" charset="-122"/>
                <a:cs typeface="Calibri" pitchFamily="34" charset="-120"/>
              </a:rPr>
              <a:t>Read Source B → note what it says</a:t>
            </a:r>
            <a:endParaRPr lang="en-US" sz="1100" dirty="0"/>
          </a:p>
        </p:txBody>
      </p:sp>
      <p:sp>
        <p:nvSpPr>
          <p:cNvPr id="11" name="Shape 9"/>
          <p:cNvSpPr/>
          <p:nvPr/>
        </p:nvSpPr>
        <p:spPr>
          <a:xfrm>
            <a:off x="658368" y="2916936"/>
            <a:ext cx="219456" cy="219456"/>
          </a:xfrm>
          <a:prstGeom prst="ellipse">
            <a:avLst/>
          </a:prstGeom>
          <a:solidFill>
            <a:srgbClr val="5A7A82"/>
          </a:solidFill>
          <a:ln w="12700">
            <a:solidFill>
              <a:srgbClr val="5A7A82"/>
            </a:solidFill>
            <a:prstDash val="solid"/>
          </a:ln>
        </p:spPr>
      </p:sp>
      <p:sp>
        <p:nvSpPr>
          <p:cNvPr id="12" name="Text 10"/>
          <p:cNvSpPr/>
          <p:nvPr/>
        </p:nvSpPr>
        <p:spPr>
          <a:xfrm>
            <a:off x="950976" y="2871216"/>
            <a:ext cx="3529584" cy="420624"/>
          </a:xfrm>
          <a:prstGeom prst="rect">
            <a:avLst/>
          </a:prstGeom>
          <a:noFill/>
          <a:ln/>
        </p:spPr>
        <p:txBody>
          <a:bodyPr wrap="square" rtlCol="0" anchor="ctr"/>
          <a:lstStyle/>
          <a:p>
            <a:pPr indent="0" marL="0">
              <a:buNone/>
            </a:pPr>
            <a:r>
              <a:rPr lang="en-US" sz="1100" dirty="0">
                <a:solidFill>
                  <a:srgbClr val="1E3A42"/>
                </a:solidFill>
                <a:latin typeface="Calibri" pitchFamily="34" charset="0"/>
                <a:ea typeface="Calibri" pitchFamily="34" charset="-122"/>
                <a:cs typeface="Calibri" pitchFamily="34" charset="-120"/>
              </a:rPr>
              <a:t>Read Source C → note what it says</a:t>
            </a:r>
            <a:endParaRPr lang="en-US" sz="1100" dirty="0"/>
          </a:p>
        </p:txBody>
      </p:sp>
      <p:sp>
        <p:nvSpPr>
          <p:cNvPr id="13" name="Shape 11"/>
          <p:cNvSpPr/>
          <p:nvPr/>
        </p:nvSpPr>
        <p:spPr>
          <a:xfrm>
            <a:off x="658368" y="3392424"/>
            <a:ext cx="219456" cy="219456"/>
          </a:xfrm>
          <a:prstGeom prst="ellipse">
            <a:avLst/>
          </a:prstGeom>
          <a:solidFill>
            <a:srgbClr val="5A7A82"/>
          </a:solidFill>
          <a:ln w="12700">
            <a:solidFill>
              <a:srgbClr val="5A7A82"/>
            </a:solidFill>
            <a:prstDash val="solid"/>
          </a:ln>
        </p:spPr>
      </p:sp>
      <p:sp>
        <p:nvSpPr>
          <p:cNvPr id="14" name="Text 12"/>
          <p:cNvSpPr/>
          <p:nvPr/>
        </p:nvSpPr>
        <p:spPr>
          <a:xfrm>
            <a:off x="950976" y="3346704"/>
            <a:ext cx="3529584" cy="420624"/>
          </a:xfrm>
          <a:prstGeom prst="rect">
            <a:avLst/>
          </a:prstGeom>
          <a:noFill/>
          <a:ln/>
        </p:spPr>
        <p:txBody>
          <a:bodyPr wrap="square" rtlCol="0" anchor="ctr"/>
          <a:lstStyle/>
          <a:p>
            <a:pPr indent="0" marL="0">
              <a:buNone/>
            </a:pPr>
            <a:r>
              <a:rPr lang="en-US" sz="1100" dirty="0">
                <a:solidFill>
                  <a:srgbClr val="1E3A42"/>
                </a:solidFill>
                <a:latin typeface="Calibri" pitchFamily="34" charset="0"/>
                <a:ea typeface="Calibri" pitchFamily="34" charset="-122"/>
                <a:cs typeface="Calibri" pitchFamily="34" charset="-120"/>
              </a:rPr>
              <a:t>Open essay booklet → organize by what sources say</a:t>
            </a:r>
            <a:endParaRPr lang="en-US" sz="1100" dirty="0"/>
          </a:p>
        </p:txBody>
      </p:sp>
      <p:sp>
        <p:nvSpPr>
          <p:cNvPr id="15" name="Shape 13"/>
          <p:cNvSpPr/>
          <p:nvPr/>
        </p:nvSpPr>
        <p:spPr>
          <a:xfrm>
            <a:off x="658368" y="3867912"/>
            <a:ext cx="219456" cy="219456"/>
          </a:xfrm>
          <a:prstGeom prst="ellipse">
            <a:avLst/>
          </a:prstGeom>
          <a:solidFill>
            <a:srgbClr val="A71F17"/>
          </a:solidFill>
          <a:ln w="12700">
            <a:solidFill>
              <a:srgbClr val="A71F17"/>
            </a:solidFill>
            <a:prstDash val="solid"/>
          </a:ln>
        </p:spPr>
      </p:sp>
      <p:sp>
        <p:nvSpPr>
          <p:cNvPr id="16" name="Text 14"/>
          <p:cNvSpPr/>
          <p:nvPr/>
        </p:nvSpPr>
        <p:spPr>
          <a:xfrm>
            <a:off x="950976" y="3822192"/>
            <a:ext cx="3529584" cy="420624"/>
          </a:xfrm>
          <a:prstGeom prst="rect">
            <a:avLst/>
          </a:prstGeom>
          <a:noFill/>
          <a:ln/>
        </p:spPr>
        <p:txBody>
          <a:bodyPr wrap="square" rtlCol="0" anchor="ctr"/>
          <a:lstStyle/>
          <a:p>
            <a:pPr indent="0" marL="0">
              <a:buNone/>
            </a:pPr>
            <a:r>
              <a:rPr lang="en-US" sz="1100" b="1" dirty="0">
                <a:solidFill>
                  <a:srgbClr val="A71F17"/>
                </a:solidFill>
                <a:latin typeface="Calibri" pitchFamily="34" charset="0"/>
                <a:ea typeface="Calibri" pitchFamily="34" charset="-122"/>
                <a:cs typeface="Calibri" pitchFamily="34" charset="-120"/>
              </a:rPr>
              <a:t>Paragraph 1 = Source A. Paragraph 2 = Source B.</a:t>
            </a:r>
            <a:endParaRPr lang="en-US" sz="1100" dirty="0"/>
          </a:p>
        </p:txBody>
      </p:sp>
      <p:sp>
        <p:nvSpPr>
          <p:cNvPr id="17" name="Shape 15"/>
          <p:cNvSpPr/>
          <p:nvPr/>
        </p:nvSpPr>
        <p:spPr>
          <a:xfrm>
            <a:off x="658368" y="4343400"/>
            <a:ext cx="219456" cy="219456"/>
          </a:xfrm>
          <a:prstGeom prst="ellipse">
            <a:avLst/>
          </a:prstGeom>
          <a:solidFill>
            <a:srgbClr val="A71F17"/>
          </a:solidFill>
          <a:ln w="12700">
            <a:solidFill>
              <a:srgbClr val="A71F17"/>
            </a:solidFill>
            <a:prstDash val="solid"/>
          </a:ln>
        </p:spPr>
      </p:sp>
      <p:sp>
        <p:nvSpPr>
          <p:cNvPr id="18" name="Text 16"/>
          <p:cNvSpPr/>
          <p:nvPr/>
        </p:nvSpPr>
        <p:spPr>
          <a:xfrm>
            <a:off x="950976" y="4297680"/>
            <a:ext cx="3529584" cy="420624"/>
          </a:xfrm>
          <a:prstGeom prst="rect">
            <a:avLst/>
          </a:prstGeom>
          <a:noFill/>
          <a:ln/>
        </p:spPr>
        <p:txBody>
          <a:bodyPr wrap="square" rtlCol="0" anchor="ctr"/>
          <a:lstStyle/>
          <a:p>
            <a:pPr indent="0" marL="0">
              <a:buNone/>
            </a:pPr>
            <a:r>
              <a:rPr lang="en-US" sz="1100" b="1" dirty="0">
                <a:solidFill>
                  <a:srgbClr val="A71F17"/>
                </a:solidFill>
                <a:latin typeface="Calibri" pitchFamily="34" charset="0"/>
                <a:ea typeface="Calibri" pitchFamily="34" charset="-122"/>
                <a:cs typeface="Calibri" pitchFamily="34" charset="-120"/>
              </a:rPr>
              <a:t>Sources are the paragraphs.</a:t>
            </a:r>
            <a:endParaRPr lang="en-US" sz="1100" dirty="0"/>
          </a:p>
        </p:txBody>
      </p:sp>
      <p:sp>
        <p:nvSpPr>
          <p:cNvPr id="19" name="Shape 17"/>
          <p:cNvSpPr/>
          <p:nvPr/>
        </p:nvSpPr>
        <p:spPr>
          <a:xfrm>
            <a:off x="4800600" y="1463040"/>
            <a:ext cx="4023360" cy="3383280"/>
          </a:xfrm>
          <a:prstGeom prst="roundRect">
            <a:avLst>
              <a:gd name="adj" fmla="val 2162"/>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20" name="Text 18"/>
          <p:cNvSpPr/>
          <p:nvPr/>
        </p:nvSpPr>
        <p:spPr>
          <a:xfrm>
            <a:off x="4983480" y="1554480"/>
            <a:ext cx="3657600" cy="329184"/>
          </a:xfrm>
          <a:prstGeom prst="rect">
            <a:avLst/>
          </a:prstGeom>
          <a:noFill/>
          <a:ln/>
        </p:spPr>
        <p:txBody>
          <a:bodyPr wrap="square" rtlCol="0" anchor="ctr"/>
          <a:lstStyle/>
          <a:p>
            <a:pPr indent="0" marL="0">
              <a:buNone/>
            </a:pPr>
            <a:r>
              <a:rPr lang="en-US" sz="1250" b="1" dirty="0">
                <a:solidFill>
                  <a:srgbClr val="0D6F66"/>
                </a:solidFill>
                <a:latin typeface="Calibri" pitchFamily="34" charset="0"/>
                <a:ea typeface="Calibri" pitchFamily="34" charset="-122"/>
                <a:cs typeface="Calibri" pitchFamily="34" charset="-120"/>
              </a:rPr>
              <a:t>Synthesis-producing process</a:t>
            </a:r>
            <a:endParaRPr lang="en-US" sz="1250" dirty="0"/>
          </a:p>
        </p:txBody>
      </p:sp>
      <p:sp>
        <p:nvSpPr>
          <p:cNvPr id="21" name="Shape 19"/>
          <p:cNvSpPr/>
          <p:nvPr/>
        </p:nvSpPr>
        <p:spPr>
          <a:xfrm>
            <a:off x="5001768" y="1965960"/>
            <a:ext cx="219456" cy="219456"/>
          </a:xfrm>
          <a:prstGeom prst="ellipse">
            <a:avLst/>
          </a:prstGeom>
          <a:solidFill>
            <a:srgbClr val="5A7A82"/>
          </a:solidFill>
          <a:ln w="12700">
            <a:solidFill>
              <a:srgbClr val="5A7A82"/>
            </a:solidFill>
            <a:prstDash val="solid"/>
          </a:ln>
        </p:spPr>
      </p:sp>
      <p:sp>
        <p:nvSpPr>
          <p:cNvPr id="22" name="Text 20"/>
          <p:cNvSpPr/>
          <p:nvPr/>
        </p:nvSpPr>
        <p:spPr>
          <a:xfrm>
            <a:off x="5294376" y="1920240"/>
            <a:ext cx="3529584" cy="420624"/>
          </a:xfrm>
          <a:prstGeom prst="rect">
            <a:avLst/>
          </a:prstGeom>
          <a:noFill/>
          <a:ln/>
        </p:spPr>
        <p:txBody>
          <a:bodyPr wrap="square" rtlCol="0" anchor="ctr"/>
          <a:lstStyle/>
          <a:p>
            <a:pPr indent="0" marL="0">
              <a:buNone/>
            </a:pPr>
            <a:r>
              <a:rPr lang="en-US" sz="1100" dirty="0">
                <a:solidFill>
                  <a:srgbClr val="1E3A42"/>
                </a:solidFill>
                <a:latin typeface="Calibri" pitchFamily="34" charset="0"/>
                <a:ea typeface="Calibri" pitchFamily="34" charset="-122"/>
                <a:cs typeface="Calibri" pitchFamily="34" charset="-120"/>
              </a:rPr>
              <a:t>Read sources → complete source analysis worksheet</a:t>
            </a:r>
            <a:endParaRPr lang="en-US" sz="1100" dirty="0"/>
          </a:p>
        </p:txBody>
      </p:sp>
      <p:sp>
        <p:nvSpPr>
          <p:cNvPr id="23" name="Shape 21"/>
          <p:cNvSpPr/>
          <p:nvPr/>
        </p:nvSpPr>
        <p:spPr>
          <a:xfrm>
            <a:off x="5001768" y="2441448"/>
            <a:ext cx="219456" cy="219456"/>
          </a:xfrm>
          <a:prstGeom prst="ellipse">
            <a:avLst/>
          </a:prstGeom>
          <a:solidFill>
            <a:srgbClr val="5A7A82"/>
          </a:solidFill>
          <a:ln w="12700">
            <a:solidFill>
              <a:srgbClr val="5A7A82"/>
            </a:solidFill>
            <a:prstDash val="solid"/>
          </a:ln>
        </p:spPr>
      </p:sp>
      <p:sp>
        <p:nvSpPr>
          <p:cNvPr id="24" name="Text 22"/>
          <p:cNvSpPr/>
          <p:nvPr/>
        </p:nvSpPr>
        <p:spPr>
          <a:xfrm>
            <a:off x="5294376" y="2395728"/>
            <a:ext cx="3529584" cy="420624"/>
          </a:xfrm>
          <a:prstGeom prst="rect">
            <a:avLst/>
          </a:prstGeom>
          <a:noFill/>
          <a:ln/>
        </p:spPr>
        <p:txBody>
          <a:bodyPr wrap="square" rtlCol="0" anchor="ctr"/>
          <a:lstStyle/>
          <a:p>
            <a:pPr indent="0" marL="0">
              <a:buNone/>
            </a:pPr>
            <a:r>
              <a:rPr lang="en-US" sz="1100" dirty="0">
                <a:solidFill>
                  <a:srgbClr val="1E3A42"/>
                </a:solidFill>
                <a:latin typeface="Calibri" pitchFamily="34" charset="0"/>
                <a:ea typeface="Calibri" pitchFamily="34" charset="-122"/>
                <a:cs typeface="Calibri" pitchFamily="34" charset="-120"/>
              </a:rPr>
              <a:t>Form a working claim about the issue (not about the sources)</a:t>
            </a:r>
            <a:endParaRPr lang="en-US" sz="1100" dirty="0"/>
          </a:p>
        </p:txBody>
      </p:sp>
      <p:sp>
        <p:nvSpPr>
          <p:cNvPr id="25" name="Shape 23"/>
          <p:cNvSpPr/>
          <p:nvPr/>
        </p:nvSpPr>
        <p:spPr>
          <a:xfrm>
            <a:off x="5001768" y="2916936"/>
            <a:ext cx="219456" cy="219456"/>
          </a:xfrm>
          <a:prstGeom prst="ellipse">
            <a:avLst/>
          </a:prstGeom>
          <a:solidFill>
            <a:srgbClr val="5A7A82"/>
          </a:solidFill>
          <a:ln w="12700">
            <a:solidFill>
              <a:srgbClr val="5A7A82"/>
            </a:solidFill>
            <a:prstDash val="solid"/>
          </a:ln>
        </p:spPr>
      </p:sp>
      <p:sp>
        <p:nvSpPr>
          <p:cNvPr id="26" name="Text 24"/>
          <p:cNvSpPr/>
          <p:nvPr/>
        </p:nvSpPr>
        <p:spPr>
          <a:xfrm>
            <a:off x="5294376" y="2871216"/>
            <a:ext cx="3529584" cy="420624"/>
          </a:xfrm>
          <a:prstGeom prst="rect">
            <a:avLst/>
          </a:prstGeom>
          <a:noFill/>
          <a:ln/>
        </p:spPr>
        <p:txBody>
          <a:bodyPr wrap="square" rtlCol="0" anchor="ctr"/>
          <a:lstStyle/>
          <a:p>
            <a:pPr indent="0" marL="0">
              <a:buNone/>
            </a:pPr>
            <a:r>
              <a:rPr lang="en-US" sz="1100" dirty="0">
                <a:solidFill>
                  <a:srgbClr val="1E3A42"/>
                </a:solidFill>
                <a:latin typeface="Calibri" pitchFamily="34" charset="0"/>
                <a:ea typeface="Calibri" pitchFamily="34" charset="-122"/>
                <a:cs typeface="Calibri" pitchFamily="34" charset="-120"/>
              </a:rPr>
              <a:t>Look at sources: which ones support, complicate, or extend this claim?</a:t>
            </a:r>
            <a:endParaRPr lang="en-US" sz="1100" dirty="0"/>
          </a:p>
        </p:txBody>
      </p:sp>
      <p:sp>
        <p:nvSpPr>
          <p:cNvPr id="27" name="Shape 25"/>
          <p:cNvSpPr/>
          <p:nvPr/>
        </p:nvSpPr>
        <p:spPr>
          <a:xfrm>
            <a:off x="5001768" y="3392424"/>
            <a:ext cx="219456" cy="219456"/>
          </a:xfrm>
          <a:prstGeom prst="ellipse">
            <a:avLst/>
          </a:prstGeom>
          <a:solidFill>
            <a:srgbClr val="5A7A82"/>
          </a:solidFill>
          <a:ln w="12700">
            <a:solidFill>
              <a:srgbClr val="5A7A82"/>
            </a:solidFill>
            <a:prstDash val="solid"/>
          </a:ln>
        </p:spPr>
      </p:sp>
      <p:sp>
        <p:nvSpPr>
          <p:cNvPr id="28" name="Text 26"/>
          <p:cNvSpPr/>
          <p:nvPr/>
        </p:nvSpPr>
        <p:spPr>
          <a:xfrm>
            <a:off x="5294376" y="3346704"/>
            <a:ext cx="3529584" cy="420624"/>
          </a:xfrm>
          <a:prstGeom prst="rect">
            <a:avLst/>
          </a:prstGeom>
          <a:noFill/>
          <a:ln/>
        </p:spPr>
        <p:txBody>
          <a:bodyPr wrap="square" rtlCol="0" anchor="ctr"/>
          <a:lstStyle/>
          <a:p>
            <a:pPr indent="0" marL="0">
              <a:buNone/>
            </a:pPr>
            <a:r>
              <a:rPr lang="en-US" sz="1100" dirty="0">
                <a:solidFill>
                  <a:srgbClr val="1E3A42"/>
                </a:solidFill>
                <a:latin typeface="Calibri" pitchFamily="34" charset="0"/>
                <a:ea typeface="Calibri" pitchFamily="34" charset="-122"/>
                <a:cs typeface="Calibri" pitchFamily="34" charset="-120"/>
              </a:rPr>
              <a:t>Select 3–4 sources by analytical function, not by source letter</a:t>
            </a:r>
            <a:endParaRPr lang="en-US" sz="1100" dirty="0"/>
          </a:p>
        </p:txBody>
      </p:sp>
      <p:sp>
        <p:nvSpPr>
          <p:cNvPr id="29" name="Shape 27"/>
          <p:cNvSpPr/>
          <p:nvPr/>
        </p:nvSpPr>
        <p:spPr>
          <a:xfrm>
            <a:off x="5001768" y="3867912"/>
            <a:ext cx="219456" cy="219456"/>
          </a:xfrm>
          <a:prstGeom prst="ellipse">
            <a:avLst/>
          </a:prstGeom>
          <a:solidFill>
            <a:srgbClr val="0D6F66"/>
          </a:solidFill>
          <a:ln w="12700">
            <a:solidFill>
              <a:srgbClr val="0D6F66"/>
            </a:solidFill>
            <a:prstDash val="solid"/>
          </a:ln>
        </p:spPr>
      </p:sp>
      <p:sp>
        <p:nvSpPr>
          <p:cNvPr id="30" name="Text 28"/>
          <p:cNvSpPr/>
          <p:nvPr/>
        </p:nvSpPr>
        <p:spPr>
          <a:xfrm>
            <a:off x="5294376" y="3822192"/>
            <a:ext cx="3529584" cy="420624"/>
          </a:xfrm>
          <a:prstGeom prst="rect">
            <a:avLst/>
          </a:prstGeom>
          <a:noFill/>
          <a:ln/>
        </p:spPr>
        <p:txBody>
          <a:bodyPr wrap="square" rtlCol="0" anchor="ctr"/>
          <a:lstStyle/>
          <a:p>
            <a:pPr indent="0" marL="0">
              <a:buNone/>
            </a:pPr>
            <a:r>
              <a:rPr lang="en-US" sz="1100" b="1" dirty="0">
                <a:solidFill>
                  <a:srgbClr val="0D6F66"/>
                </a:solidFill>
                <a:latin typeface="Calibri" pitchFamily="34" charset="0"/>
                <a:ea typeface="Calibri" pitchFamily="34" charset="-122"/>
                <a:cs typeface="Calibri" pitchFamily="34" charset="-120"/>
              </a:rPr>
              <a:t>Organize paragraphs around claim sub-points</a:t>
            </a:r>
            <a:endParaRPr lang="en-US" sz="1100" dirty="0"/>
          </a:p>
        </p:txBody>
      </p:sp>
      <p:sp>
        <p:nvSpPr>
          <p:cNvPr id="31" name="Shape 29"/>
          <p:cNvSpPr/>
          <p:nvPr/>
        </p:nvSpPr>
        <p:spPr>
          <a:xfrm>
            <a:off x="5001768" y="4343400"/>
            <a:ext cx="219456" cy="219456"/>
          </a:xfrm>
          <a:prstGeom prst="ellipse">
            <a:avLst/>
          </a:prstGeom>
          <a:solidFill>
            <a:srgbClr val="0D6F66"/>
          </a:solidFill>
          <a:ln w="12700">
            <a:solidFill>
              <a:srgbClr val="0D6F66"/>
            </a:solidFill>
            <a:prstDash val="solid"/>
          </a:ln>
        </p:spPr>
      </p:sp>
      <p:sp>
        <p:nvSpPr>
          <p:cNvPr id="32" name="Text 30"/>
          <p:cNvSpPr/>
          <p:nvPr/>
        </p:nvSpPr>
        <p:spPr>
          <a:xfrm>
            <a:off x="5294376" y="4297680"/>
            <a:ext cx="3529584" cy="420624"/>
          </a:xfrm>
          <a:prstGeom prst="rect">
            <a:avLst/>
          </a:prstGeom>
          <a:noFill/>
          <a:ln/>
        </p:spPr>
        <p:txBody>
          <a:bodyPr wrap="square" rtlCol="0" anchor="ctr"/>
          <a:lstStyle/>
          <a:p>
            <a:pPr indent="0" marL="0">
              <a:buNone/>
            </a:pPr>
            <a:r>
              <a:rPr lang="en-US" sz="1100" b="1" dirty="0">
                <a:solidFill>
                  <a:srgbClr val="0D6F66"/>
                </a:solidFill>
                <a:latin typeface="Calibri" pitchFamily="34" charset="0"/>
                <a:ea typeface="Calibri" pitchFamily="34" charset="-122"/>
                <a:cs typeface="Calibri" pitchFamily="34" charset="-120"/>
              </a:rPr>
              <a:t>Sources appear within paragraphs as evidence.</a:t>
            </a:r>
            <a:endParaRPr lang="en-US" sz="1100" dirty="0"/>
          </a:p>
        </p:txBody>
      </p:sp>
      <p:sp>
        <p:nvSpPr>
          <p:cNvPr id="33" name="Shape 31"/>
          <p:cNvSpPr/>
          <p:nvPr/>
        </p:nvSpPr>
        <p:spPr>
          <a:xfrm>
            <a:off x="457200" y="4910328"/>
            <a:ext cx="8229600" cy="182880"/>
          </a:xfrm>
          <a:prstGeom prst="roundRect">
            <a:avLst>
              <a:gd name="adj" fmla="val 40000"/>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34" name="Text 32"/>
          <p:cNvSpPr/>
          <p:nvPr/>
        </p:nvSpPr>
        <p:spPr>
          <a:xfrm>
            <a:off x="640080" y="4928616"/>
            <a:ext cx="7863840" cy="164592"/>
          </a:xfrm>
          <a:prstGeom prst="rect">
            <a:avLst/>
          </a:prstGeom>
          <a:noFill/>
          <a:ln/>
        </p:spPr>
        <p:txBody>
          <a:bodyPr wrap="square" rtlCol="0" anchor="ctr"/>
          <a:lstStyle/>
          <a:p>
            <a:pPr indent="0" marL="0">
              <a:buNone/>
            </a:pPr>
            <a:r>
              <a:rPr lang="en-US" sz="1000" b="1" dirty="0">
                <a:solidFill>
                  <a:srgbClr val="065A82"/>
                </a:solidFill>
                <a:latin typeface="Calibri" pitchFamily="34" charset="0"/>
                <a:ea typeface="Calibri" pitchFamily="34" charset="-122"/>
                <a:cs typeface="Calibri" pitchFamily="34" charset="-120"/>
              </a:rPr>
              <a:t>Practice: Before the timed write, give students 4 minutes to write their working claim before they are allowed to re-open the source set.</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Attribution Verbs: Name the Source's Rhetorical Relationship to Its Claim</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The verb you use to introduce a source is an analytical claim about what that source is doing. 'Says' makes no such claim.</a:t>
            </a:r>
            <a:endParaRPr lang="en-US" sz="1400" dirty="0"/>
          </a:p>
        </p:txBody>
      </p:sp>
      <p:sp>
        <p:nvSpPr>
          <p:cNvPr id="5" name="Shape 3"/>
          <p:cNvSpPr/>
          <p:nvPr/>
        </p:nvSpPr>
        <p:spPr>
          <a:xfrm>
            <a:off x="457200" y="1417320"/>
            <a:ext cx="2697480" cy="1353312"/>
          </a:xfrm>
          <a:prstGeom prst="roundRect">
            <a:avLst>
              <a:gd name="adj" fmla="val 5405"/>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585216" y="1508760"/>
            <a:ext cx="2441448" cy="365760"/>
          </a:xfrm>
          <a:prstGeom prst="rect">
            <a:avLst/>
          </a:prstGeom>
          <a:noFill/>
          <a:ln/>
        </p:spPr>
        <p:txBody>
          <a:bodyPr wrap="square" rtlCol="0" anchor="ctr"/>
          <a:lstStyle/>
          <a:p>
            <a:pPr indent="0" marL="0">
              <a:buNone/>
            </a:pPr>
            <a:r>
              <a:rPr lang="en-US" sz="1050" b="1" dirty="0">
                <a:solidFill>
                  <a:srgbClr val="07232E"/>
                </a:solidFill>
                <a:latin typeface="Calibri" pitchFamily="34" charset="0"/>
                <a:ea typeface="Calibri" pitchFamily="34" charset="-122"/>
                <a:cs typeface="Calibri" pitchFamily="34" charset="-120"/>
              </a:rPr>
              <a:t>Asserting / advancing a claim</a:t>
            </a:r>
            <a:endParaRPr lang="en-US" sz="1050" dirty="0"/>
          </a:p>
        </p:txBody>
      </p:sp>
      <p:sp>
        <p:nvSpPr>
          <p:cNvPr id="7" name="Text 5"/>
          <p:cNvSpPr/>
          <p:nvPr/>
        </p:nvSpPr>
        <p:spPr>
          <a:xfrm>
            <a:off x="585216" y="1892808"/>
            <a:ext cx="2441448" cy="329184"/>
          </a:xfrm>
          <a:prstGeom prst="rect">
            <a:avLst/>
          </a:prstGeom>
          <a:noFill/>
          <a:ln/>
        </p:spPr>
        <p:txBody>
          <a:bodyPr wrap="square" rtlCol="0" anchor="ctr"/>
          <a:lstStyle/>
          <a:p>
            <a:pPr indent="0" marL="0">
              <a:buNone/>
            </a:pPr>
            <a:r>
              <a:rPr lang="en-US" sz="1100" b="1" i="1" dirty="0">
                <a:solidFill>
                  <a:srgbClr val="065A82"/>
                </a:solidFill>
                <a:latin typeface="Calibri" pitchFamily="34" charset="0"/>
                <a:ea typeface="Calibri" pitchFamily="34" charset="-122"/>
                <a:cs typeface="Calibri" pitchFamily="34" charset="-120"/>
              </a:rPr>
              <a:t>argues  ·  contends  ·  asserts  ·  maintains  ·  insists</a:t>
            </a:r>
            <a:endParaRPr lang="en-US" sz="1100" dirty="0"/>
          </a:p>
        </p:txBody>
      </p:sp>
      <p:sp>
        <p:nvSpPr>
          <p:cNvPr id="8" name="Text 6"/>
          <p:cNvSpPr/>
          <p:nvPr/>
        </p:nvSpPr>
        <p:spPr>
          <a:xfrm>
            <a:off x="585216" y="2240280"/>
            <a:ext cx="2441448" cy="438912"/>
          </a:xfrm>
          <a:prstGeom prst="rect">
            <a:avLst/>
          </a:prstGeom>
          <a:noFill/>
          <a:ln/>
        </p:spPr>
        <p:txBody>
          <a:bodyPr wrap="square" rtlCol="0" anchor="ctr"/>
          <a:lstStyle/>
          <a:p>
            <a:pPr indent="0" marL="0">
              <a:buNone/>
            </a:pPr>
            <a:r>
              <a:rPr lang="en-US" sz="950" dirty="0">
                <a:solidFill>
                  <a:srgbClr val="1E3A42"/>
                </a:solidFill>
                <a:latin typeface="Calibri" pitchFamily="34" charset="0"/>
                <a:ea typeface="Calibri" pitchFamily="34" charset="-122"/>
                <a:cs typeface="Calibri" pitchFamily="34" charset="-120"/>
              </a:rPr>
              <a:t>Use when source takes a clear, direct position it is defending.</a:t>
            </a:r>
            <a:endParaRPr lang="en-US" sz="950" dirty="0"/>
          </a:p>
        </p:txBody>
      </p:sp>
      <p:sp>
        <p:nvSpPr>
          <p:cNvPr id="9" name="Shape 7"/>
          <p:cNvSpPr/>
          <p:nvPr/>
        </p:nvSpPr>
        <p:spPr>
          <a:xfrm>
            <a:off x="3291840" y="1417320"/>
            <a:ext cx="2697480" cy="1353312"/>
          </a:xfrm>
          <a:prstGeom prst="roundRect">
            <a:avLst>
              <a:gd name="adj" fmla="val 5405"/>
            </a:avLst>
          </a:prstGeom>
          <a:solidFill>
            <a:srgbClr val="FDF3E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0" name="Text 8"/>
          <p:cNvSpPr/>
          <p:nvPr/>
        </p:nvSpPr>
        <p:spPr>
          <a:xfrm>
            <a:off x="3419856" y="1508760"/>
            <a:ext cx="2441448" cy="365760"/>
          </a:xfrm>
          <a:prstGeom prst="rect">
            <a:avLst/>
          </a:prstGeom>
          <a:noFill/>
          <a:ln/>
        </p:spPr>
        <p:txBody>
          <a:bodyPr wrap="square" rtlCol="0" anchor="ctr"/>
          <a:lstStyle/>
          <a:p>
            <a:pPr indent="0" marL="0">
              <a:buNone/>
            </a:pPr>
            <a:r>
              <a:rPr lang="en-US" sz="1050" b="1" dirty="0">
                <a:solidFill>
                  <a:srgbClr val="07232E"/>
                </a:solidFill>
                <a:latin typeface="Calibri" pitchFamily="34" charset="0"/>
                <a:ea typeface="Calibri" pitchFamily="34" charset="-122"/>
                <a:cs typeface="Calibri" pitchFamily="34" charset="-120"/>
              </a:rPr>
              <a:t>Proposing / suggesting (moderate)</a:t>
            </a:r>
            <a:endParaRPr lang="en-US" sz="1050" dirty="0"/>
          </a:p>
        </p:txBody>
      </p:sp>
      <p:sp>
        <p:nvSpPr>
          <p:cNvPr id="11" name="Text 9"/>
          <p:cNvSpPr/>
          <p:nvPr/>
        </p:nvSpPr>
        <p:spPr>
          <a:xfrm>
            <a:off x="3419856" y="1892808"/>
            <a:ext cx="2441448" cy="329184"/>
          </a:xfrm>
          <a:prstGeom prst="rect">
            <a:avLst/>
          </a:prstGeom>
          <a:noFill/>
          <a:ln/>
        </p:spPr>
        <p:txBody>
          <a:bodyPr wrap="square" rtlCol="0" anchor="ctr"/>
          <a:lstStyle/>
          <a:p>
            <a:pPr indent="0" marL="0">
              <a:buNone/>
            </a:pPr>
            <a:r>
              <a:rPr lang="en-US" sz="1100" b="1" i="1" dirty="0">
                <a:solidFill>
                  <a:srgbClr val="065A82"/>
                </a:solidFill>
                <a:latin typeface="Calibri" pitchFamily="34" charset="0"/>
                <a:ea typeface="Calibri" pitchFamily="34" charset="-122"/>
                <a:cs typeface="Calibri" pitchFamily="34" charset="-120"/>
              </a:rPr>
              <a:t>suggests  ·  proposes  ·  posits  ·  notes  ·  observes</a:t>
            </a:r>
            <a:endParaRPr lang="en-US" sz="1100" dirty="0"/>
          </a:p>
        </p:txBody>
      </p:sp>
      <p:sp>
        <p:nvSpPr>
          <p:cNvPr id="12" name="Text 10"/>
          <p:cNvSpPr/>
          <p:nvPr/>
        </p:nvSpPr>
        <p:spPr>
          <a:xfrm>
            <a:off x="3419856" y="2240280"/>
            <a:ext cx="2441448" cy="438912"/>
          </a:xfrm>
          <a:prstGeom prst="rect">
            <a:avLst/>
          </a:prstGeom>
          <a:noFill/>
          <a:ln/>
        </p:spPr>
        <p:txBody>
          <a:bodyPr wrap="square" rtlCol="0" anchor="ctr"/>
          <a:lstStyle/>
          <a:p>
            <a:pPr indent="0" marL="0">
              <a:buNone/>
            </a:pPr>
            <a:r>
              <a:rPr lang="en-US" sz="950" dirty="0">
                <a:solidFill>
                  <a:srgbClr val="1E3A42"/>
                </a:solidFill>
                <a:latin typeface="Calibri" pitchFamily="34" charset="0"/>
                <a:ea typeface="Calibri" pitchFamily="34" charset="-122"/>
                <a:cs typeface="Calibri" pitchFamily="34" charset="-120"/>
              </a:rPr>
              <a:t>Use when source is offering rather than commanding — more exploratory stance.</a:t>
            </a:r>
            <a:endParaRPr lang="en-US" sz="950" dirty="0"/>
          </a:p>
        </p:txBody>
      </p:sp>
      <p:sp>
        <p:nvSpPr>
          <p:cNvPr id="13" name="Shape 11"/>
          <p:cNvSpPr/>
          <p:nvPr/>
        </p:nvSpPr>
        <p:spPr>
          <a:xfrm>
            <a:off x="6126480" y="1417320"/>
            <a:ext cx="2697480" cy="1353312"/>
          </a:xfrm>
          <a:prstGeom prst="roundRect">
            <a:avLst>
              <a:gd name="adj" fmla="val 5405"/>
            </a:avLst>
          </a:prstGeom>
          <a:solidFill>
            <a:srgbClr val="EEF3FF"/>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6254496" y="1508760"/>
            <a:ext cx="2441448" cy="365760"/>
          </a:xfrm>
          <a:prstGeom prst="rect">
            <a:avLst/>
          </a:prstGeom>
          <a:noFill/>
          <a:ln/>
        </p:spPr>
        <p:txBody>
          <a:bodyPr wrap="square" rtlCol="0" anchor="ctr"/>
          <a:lstStyle/>
          <a:p>
            <a:pPr indent="0" marL="0">
              <a:buNone/>
            </a:pPr>
            <a:r>
              <a:rPr lang="en-US" sz="1050" b="1" dirty="0">
                <a:solidFill>
                  <a:srgbClr val="07232E"/>
                </a:solidFill>
                <a:latin typeface="Calibri" pitchFamily="34" charset="0"/>
                <a:ea typeface="Calibri" pitchFamily="34" charset="-122"/>
                <a:cs typeface="Calibri" pitchFamily="34" charset="-120"/>
              </a:rPr>
              <a:t>Acknowledging / conceding limits</a:t>
            </a:r>
            <a:endParaRPr lang="en-US" sz="1050" dirty="0"/>
          </a:p>
        </p:txBody>
      </p:sp>
      <p:sp>
        <p:nvSpPr>
          <p:cNvPr id="15" name="Text 13"/>
          <p:cNvSpPr/>
          <p:nvPr/>
        </p:nvSpPr>
        <p:spPr>
          <a:xfrm>
            <a:off x="6254496" y="1892808"/>
            <a:ext cx="2441448" cy="329184"/>
          </a:xfrm>
          <a:prstGeom prst="rect">
            <a:avLst/>
          </a:prstGeom>
          <a:noFill/>
          <a:ln/>
        </p:spPr>
        <p:txBody>
          <a:bodyPr wrap="square" rtlCol="0" anchor="ctr"/>
          <a:lstStyle/>
          <a:p>
            <a:pPr indent="0" marL="0">
              <a:buNone/>
            </a:pPr>
            <a:r>
              <a:rPr lang="en-US" sz="1100" b="1" i="1" dirty="0">
                <a:solidFill>
                  <a:srgbClr val="065A82"/>
                </a:solidFill>
                <a:latin typeface="Calibri" pitchFamily="34" charset="0"/>
                <a:ea typeface="Calibri" pitchFamily="34" charset="-122"/>
                <a:cs typeface="Calibri" pitchFamily="34" charset="-120"/>
              </a:rPr>
              <a:t>acknowledges  ·  concedes  ·  admits  ·  grants  ·  recognizes</a:t>
            </a:r>
            <a:endParaRPr lang="en-US" sz="1100" dirty="0"/>
          </a:p>
        </p:txBody>
      </p:sp>
      <p:sp>
        <p:nvSpPr>
          <p:cNvPr id="16" name="Text 14"/>
          <p:cNvSpPr/>
          <p:nvPr/>
        </p:nvSpPr>
        <p:spPr>
          <a:xfrm>
            <a:off x="6254496" y="2240280"/>
            <a:ext cx="2441448" cy="438912"/>
          </a:xfrm>
          <a:prstGeom prst="rect">
            <a:avLst/>
          </a:prstGeom>
          <a:noFill/>
          <a:ln/>
        </p:spPr>
        <p:txBody>
          <a:bodyPr wrap="square" rtlCol="0" anchor="ctr"/>
          <a:lstStyle/>
          <a:p>
            <a:pPr indent="0" marL="0">
              <a:buNone/>
            </a:pPr>
            <a:r>
              <a:rPr lang="en-US" sz="950" dirty="0">
                <a:solidFill>
                  <a:srgbClr val="1E3A42"/>
                </a:solidFill>
                <a:latin typeface="Calibri" pitchFamily="34" charset="0"/>
                <a:ea typeface="Calibri" pitchFamily="34" charset="-122"/>
                <a:cs typeface="Calibri" pitchFamily="34" charset="-120"/>
              </a:rPr>
              <a:t>Use to signal a source is being used as a concession in your argument.</a:t>
            </a:r>
            <a:endParaRPr lang="en-US" sz="950" dirty="0"/>
          </a:p>
        </p:txBody>
      </p:sp>
      <p:sp>
        <p:nvSpPr>
          <p:cNvPr id="17" name="Shape 15"/>
          <p:cNvSpPr/>
          <p:nvPr/>
        </p:nvSpPr>
        <p:spPr>
          <a:xfrm>
            <a:off x="457200" y="2880360"/>
            <a:ext cx="2697480" cy="1353312"/>
          </a:xfrm>
          <a:prstGeom prst="roundRect">
            <a:avLst>
              <a:gd name="adj" fmla="val 5405"/>
            </a:avLst>
          </a:prstGeom>
          <a:solidFill>
            <a:srgbClr val="FDF0EF"/>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585216" y="2971800"/>
            <a:ext cx="2441448" cy="365760"/>
          </a:xfrm>
          <a:prstGeom prst="rect">
            <a:avLst/>
          </a:prstGeom>
          <a:noFill/>
          <a:ln/>
        </p:spPr>
        <p:txBody>
          <a:bodyPr wrap="square" rtlCol="0" anchor="ctr"/>
          <a:lstStyle/>
          <a:p>
            <a:pPr indent="0" marL="0">
              <a:buNone/>
            </a:pPr>
            <a:r>
              <a:rPr lang="en-US" sz="1050" b="1" dirty="0">
                <a:solidFill>
                  <a:srgbClr val="07232E"/>
                </a:solidFill>
                <a:latin typeface="Calibri" pitchFamily="34" charset="0"/>
                <a:ea typeface="Calibri" pitchFamily="34" charset="-122"/>
                <a:cs typeface="Calibri" pitchFamily="34" charset="-120"/>
              </a:rPr>
              <a:t>Warning / cautioning</a:t>
            </a:r>
            <a:endParaRPr lang="en-US" sz="1050" dirty="0"/>
          </a:p>
        </p:txBody>
      </p:sp>
      <p:sp>
        <p:nvSpPr>
          <p:cNvPr id="19" name="Text 17"/>
          <p:cNvSpPr/>
          <p:nvPr/>
        </p:nvSpPr>
        <p:spPr>
          <a:xfrm>
            <a:off x="585216" y="3355848"/>
            <a:ext cx="2441448" cy="329184"/>
          </a:xfrm>
          <a:prstGeom prst="rect">
            <a:avLst/>
          </a:prstGeom>
          <a:noFill/>
          <a:ln/>
        </p:spPr>
        <p:txBody>
          <a:bodyPr wrap="square" rtlCol="0" anchor="ctr"/>
          <a:lstStyle/>
          <a:p>
            <a:pPr indent="0" marL="0">
              <a:buNone/>
            </a:pPr>
            <a:r>
              <a:rPr lang="en-US" sz="1100" b="1" i="1" dirty="0">
                <a:solidFill>
                  <a:srgbClr val="065A82"/>
                </a:solidFill>
                <a:latin typeface="Calibri" pitchFamily="34" charset="0"/>
                <a:ea typeface="Calibri" pitchFamily="34" charset="-122"/>
                <a:cs typeface="Calibri" pitchFamily="34" charset="-120"/>
              </a:rPr>
              <a:t>warns  ·  cautions  ·  admonishes  ·  alerts</a:t>
            </a:r>
            <a:endParaRPr lang="en-US" sz="1100" dirty="0"/>
          </a:p>
        </p:txBody>
      </p:sp>
      <p:sp>
        <p:nvSpPr>
          <p:cNvPr id="20" name="Text 18"/>
          <p:cNvSpPr/>
          <p:nvPr/>
        </p:nvSpPr>
        <p:spPr>
          <a:xfrm>
            <a:off x="585216" y="3703320"/>
            <a:ext cx="2441448" cy="438912"/>
          </a:xfrm>
          <a:prstGeom prst="rect">
            <a:avLst/>
          </a:prstGeom>
          <a:noFill/>
          <a:ln/>
        </p:spPr>
        <p:txBody>
          <a:bodyPr wrap="square" rtlCol="0" anchor="ctr"/>
          <a:lstStyle/>
          <a:p>
            <a:pPr indent="0" marL="0">
              <a:buNone/>
            </a:pPr>
            <a:r>
              <a:rPr lang="en-US" sz="950" dirty="0">
                <a:solidFill>
                  <a:srgbClr val="1E3A42"/>
                </a:solidFill>
                <a:latin typeface="Calibri" pitchFamily="34" charset="0"/>
                <a:ea typeface="Calibri" pitchFamily="34" charset="-122"/>
                <a:cs typeface="Calibri" pitchFamily="34" charset="-120"/>
              </a:rPr>
              <a:t>Use when source signals a negative consequence if ignored — adds urgency.</a:t>
            </a:r>
            <a:endParaRPr lang="en-US" sz="950" dirty="0"/>
          </a:p>
        </p:txBody>
      </p:sp>
      <p:sp>
        <p:nvSpPr>
          <p:cNvPr id="21" name="Shape 19"/>
          <p:cNvSpPr/>
          <p:nvPr/>
        </p:nvSpPr>
        <p:spPr>
          <a:xfrm>
            <a:off x="3291840" y="2880360"/>
            <a:ext cx="2697480" cy="1353312"/>
          </a:xfrm>
          <a:prstGeom prst="roundRect">
            <a:avLst>
              <a:gd name="adj" fmla="val 5405"/>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22" name="Text 20"/>
          <p:cNvSpPr/>
          <p:nvPr/>
        </p:nvSpPr>
        <p:spPr>
          <a:xfrm>
            <a:off x="3419856" y="2971800"/>
            <a:ext cx="2441448" cy="365760"/>
          </a:xfrm>
          <a:prstGeom prst="rect">
            <a:avLst/>
          </a:prstGeom>
          <a:noFill/>
          <a:ln/>
        </p:spPr>
        <p:txBody>
          <a:bodyPr wrap="square" rtlCol="0" anchor="ctr"/>
          <a:lstStyle/>
          <a:p>
            <a:pPr indent="0" marL="0">
              <a:buNone/>
            </a:pPr>
            <a:r>
              <a:rPr lang="en-US" sz="1050" b="1" dirty="0">
                <a:solidFill>
                  <a:srgbClr val="07232E"/>
                </a:solidFill>
                <a:latin typeface="Calibri" pitchFamily="34" charset="0"/>
                <a:ea typeface="Calibri" pitchFamily="34" charset="-122"/>
                <a:cs typeface="Calibri" pitchFamily="34" charset="-120"/>
              </a:rPr>
              <a:t>Questioning / challenging</a:t>
            </a:r>
            <a:endParaRPr lang="en-US" sz="1050" dirty="0"/>
          </a:p>
        </p:txBody>
      </p:sp>
      <p:sp>
        <p:nvSpPr>
          <p:cNvPr id="23" name="Text 21"/>
          <p:cNvSpPr/>
          <p:nvPr/>
        </p:nvSpPr>
        <p:spPr>
          <a:xfrm>
            <a:off x="3419856" y="3355848"/>
            <a:ext cx="2441448" cy="329184"/>
          </a:xfrm>
          <a:prstGeom prst="rect">
            <a:avLst/>
          </a:prstGeom>
          <a:noFill/>
          <a:ln/>
        </p:spPr>
        <p:txBody>
          <a:bodyPr wrap="square" rtlCol="0" anchor="ctr"/>
          <a:lstStyle/>
          <a:p>
            <a:pPr indent="0" marL="0">
              <a:buNone/>
            </a:pPr>
            <a:r>
              <a:rPr lang="en-US" sz="1100" b="1" i="1" dirty="0">
                <a:solidFill>
                  <a:srgbClr val="065A82"/>
                </a:solidFill>
                <a:latin typeface="Calibri" pitchFamily="34" charset="0"/>
                <a:ea typeface="Calibri" pitchFamily="34" charset="-122"/>
                <a:cs typeface="Calibri" pitchFamily="34" charset="-120"/>
              </a:rPr>
              <a:t>challenges  ·  questions  ·  interrogates  ·  contests</a:t>
            </a:r>
            <a:endParaRPr lang="en-US" sz="1100" dirty="0"/>
          </a:p>
        </p:txBody>
      </p:sp>
      <p:sp>
        <p:nvSpPr>
          <p:cNvPr id="24" name="Text 22"/>
          <p:cNvSpPr/>
          <p:nvPr/>
        </p:nvSpPr>
        <p:spPr>
          <a:xfrm>
            <a:off x="3419856" y="3703320"/>
            <a:ext cx="2441448" cy="438912"/>
          </a:xfrm>
          <a:prstGeom prst="rect">
            <a:avLst/>
          </a:prstGeom>
          <a:noFill/>
          <a:ln/>
        </p:spPr>
        <p:txBody>
          <a:bodyPr wrap="square" rtlCol="0" anchor="ctr"/>
          <a:lstStyle/>
          <a:p>
            <a:pPr indent="0" marL="0">
              <a:buNone/>
            </a:pPr>
            <a:r>
              <a:rPr lang="en-US" sz="950" dirty="0">
                <a:solidFill>
                  <a:srgbClr val="1E3A42"/>
                </a:solidFill>
                <a:latin typeface="Calibri" pitchFamily="34" charset="0"/>
                <a:ea typeface="Calibri" pitchFamily="34" charset="-122"/>
                <a:cs typeface="Calibri" pitchFamily="34" charset="-120"/>
              </a:rPr>
              <a:t>Use when source's primary move is to dispute an established claim.</a:t>
            </a:r>
            <a:endParaRPr lang="en-US" sz="950" dirty="0"/>
          </a:p>
        </p:txBody>
      </p:sp>
      <p:sp>
        <p:nvSpPr>
          <p:cNvPr id="25" name="Shape 23"/>
          <p:cNvSpPr/>
          <p:nvPr/>
        </p:nvSpPr>
        <p:spPr>
          <a:xfrm>
            <a:off x="6126480" y="2880360"/>
            <a:ext cx="2697480" cy="1353312"/>
          </a:xfrm>
          <a:prstGeom prst="roundRect">
            <a:avLst>
              <a:gd name="adj" fmla="val 5405"/>
            </a:avLst>
          </a:prstGeom>
          <a:solidFill>
            <a:srgbClr val="F1F8FA"/>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26" name="Text 24"/>
          <p:cNvSpPr/>
          <p:nvPr/>
        </p:nvSpPr>
        <p:spPr>
          <a:xfrm>
            <a:off x="6254496" y="2971800"/>
            <a:ext cx="2441448" cy="365760"/>
          </a:xfrm>
          <a:prstGeom prst="rect">
            <a:avLst/>
          </a:prstGeom>
          <a:noFill/>
          <a:ln/>
        </p:spPr>
        <p:txBody>
          <a:bodyPr wrap="square" rtlCol="0" anchor="ctr"/>
          <a:lstStyle/>
          <a:p>
            <a:pPr indent="0" marL="0">
              <a:buNone/>
            </a:pPr>
            <a:r>
              <a:rPr lang="en-US" sz="1050" b="1" dirty="0">
                <a:solidFill>
                  <a:srgbClr val="07232E"/>
                </a:solidFill>
                <a:latin typeface="Calibri" pitchFamily="34" charset="0"/>
                <a:ea typeface="Calibri" pitchFamily="34" charset="-122"/>
                <a:cs typeface="Calibri" pitchFamily="34" charset="-120"/>
              </a:rPr>
              <a:t>Complicating / qualifying</a:t>
            </a:r>
            <a:endParaRPr lang="en-US" sz="1050" dirty="0"/>
          </a:p>
        </p:txBody>
      </p:sp>
      <p:sp>
        <p:nvSpPr>
          <p:cNvPr id="27" name="Text 25"/>
          <p:cNvSpPr/>
          <p:nvPr/>
        </p:nvSpPr>
        <p:spPr>
          <a:xfrm>
            <a:off x="6254496" y="3355848"/>
            <a:ext cx="2441448" cy="329184"/>
          </a:xfrm>
          <a:prstGeom prst="rect">
            <a:avLst/>
          </a:prstGeom>
          <a:noFill/>
          <a:ln/>
        </p:spPr>
        <p:txBody>
          <a:bodyPr wrap="square" rtlCol="0" anchor="ctr"/>
          <a:lstStyle/>
          <a:p>
            <a:pPr indent="0" marL="0">
              <a:buNone/>
            </a:pPr>
            <a:r>
              <a:rPr lang="en-US" sz="1100" b="1" i="1" dirty="0">
                <a:solidFill>
                  <a:srgbClr val="065A82"/>
                </a:solidFill>
                <a:latin typeface="Calibri" pitchFamily="34" charset="0"/>
                <a:ea typeface="Calibri" pitchFamily="34" charset="-122"/>
                <a:cs typeface="Calibri" pitchFamily="34" charset="-120"/>
              </a:rPr>
              <a:t>complicates  ·  qualifies  ·  nuances  ·  unsettles</a:t>
            </a:r>
            <a:endParaRPr lang="en-US" sz="1100" dirty="0"/>
          </a:p>
        </p:txBody>
      </p:sp>
      <p:sp>
        <p:nvSpPr>
          <p:cNvPr id="28" name="Text 26"/>
          <p:cNvSpPr/>
          <p:nvPr/>
        </p:nvSpPr>
        <p:spPr>
          <a:xfrm>
            <a:off x="6254496" y="3703320"/>
            <a:ext cx="2441448" cy="438912"/>
          </a:xfrm>
          <a:prstGeom prst="rect">
            <a:avLst/>
          </a:prstGeom>
          <a:noFill/>
          <a:ln/>
        </p:spPr>
        <p:txBody>
          <a:bodyPr wrap="square" rtlCol="0" anchor="ctr"/>
          <a:lstStyle/>
          <a:p>
            <a:pPr indent="0" marL="0">
              <a:buNone/>
            </a:pPr>
            <a:r>
              <a:rPr lang="en-US" sz="950" dirty="0">
                <a:solidFill>
                  <a:srgbClr val="1E3A42"/>
                </a:solidFill>
                <a:latin typeface="Calibri" pitchFamily="34" charset="0"/>
                <a:ea typeface="Calibri" pitchFamily="34" charset="-122"/>
                <a:cs typeface="Calibri" pitchFamily="34" charset="-120"/>
              </a:rPr>
              <a:t>Use for the source doing the most analytical work — signals your essay acknowledges complexity.</a:t>
            </a:r>
            <a:endParaRPr lang="en-US" sz="9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Source Triangulation: Using Three Sources in One Paragraph</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Triangulation is not mentioning three sources. It is using three sources together to reveal something none of them reveals alone.</a:t>
            </a:r>
            <a:endParaRPr lang="en-US" sz="1400" dirty="0"/>
          </a:p>
        </p:txBody>
      </p:sp>
      <p:sp>
        <p:nvSpPr>
          <p:cNvPr id="5" name="Shape 3"/>
          <p:cNvSpPr/>
          <p:nvPr/>
        </p:nvSpPr>
        <p:spPr>
          <a:xfrm>
            <a:off x="4343400" y="1700784"/>
            <a:ext cx="-2926080" cy="2212848"/>
          </a:xfrm>
          <a:prstGeom prst="line">
            <a:avLst/>
          </a:prstGeom>
          <a:noFill/>
          <a:ln w="19050">
            <a:solidFill>
              <a:srgbClr val="C8DDE2"/>
            </a:solidFill>
            <a:prstDash val="dash"/>
          </a:ln>
        </p:spPr>
      </p:sp>
      <p:sp>
        <p:nvSpPr>
          <p:cNvPr id="6" name="Shape 4"/>
          <p:cNvSpPr/>
          <p:nvPr/>
        </p:nvSpPr>
        <p:spPr>
          <a:xfrm>
            <a:off x="1417320" y="3913632"/>
            <a:ext cx="5852160" cy="0"/>
          </a:xfrm>
          <a:prstGeom prst="line">
            <a:avLst/>
          </a:prstGeom>
          <a:noFill/>
          <a:ln w="19050">
            <a:solidFill>
              <a:srgbClr val="C8DDE2"/>
            </a:solidFill>
            <a:prstDash val="dash"/>
          </a:ln>
        </p:spPr>
      </p:sp>
      <p:sp>
        <p:nvSpPr>
          <p:cNvPr id="7" name="Shape 5"/>
          <p:cNvSpPr/>
          <p:nvPr/>
        </p:nvSpPr>
        <p:spPr>
          <a:xfrm>
            <a:off x="4343400" y="1700784"/>
            <a:ext cx="2926080" cy="2212848"/>
          </a:xfrm>
          <a:prstGeom prst="line">
            <a:avLst/>
          </a:prstGeom>
          <a:noFill/>
          <a:ln w="19050">
            <a:solidFill>
              <a:srgbClr val="C8DDE2"/>
            </a:solidFill>
            <a:prstDash val="dash"/>
          </a:ln>
        </p:spPr>
      </p:sp>
      <p:sp>
        <p:nvSpPr>
          <p:cNvPr id="8" name="Shape 6"/>
          <p:cNvSpPr/>
          <p:nvPr/>
        </p:nvSpPr>
        <p:spPr>
          <a:xfrm>
            <a:off x="4023360" y="1444752"/>
            <a:ext cx="640080" cy="512064"/>
          </a:xfrm>
          <a:prstGeom prst="ellipse">
            <a:avLst/>
          </a:prstGeom>
          <a:solidFill>
            <a:srgbClr val="028090"/>
          </a:solidFill>
          <a:ln w="12700">
            <a:solidFill>
              <a:srgbClr val="028090"/>
            </a:solidFill>
            <a:prstDash val="solid"/>
          </a:ln>
        </p:spPr>
      </p:sp>
      <p:sp>
        <p:nvSpPr>
          <p:cNvPr id="9" name="Text 7"/>
          <p:cNvSpPr/>
          <p:nvPr/>
        </p:nvSpPr>
        <p:spPr>
          <a:xfrm>
            <a:off x="3474720" y="2011680"/>
            <a:ext cx="1737360" cy="493776"/>
          </a:xfrm>
          <a:prstGeom prst="rect">
            <a:avLst/>
          </a:prstGeom>
          <a:noFill/>
          <a:ln/>
        </p:spPr>
        <p:txBody>
          <a:bodyPr wrap="square" rtlCol="0" anchor="ctr"/>
          <a:lstStyle/>
          <a:p>
            <a:pPr algn="ctr" indent="0" marL="0">
              <a:buNone/>
            </a:pPr>
            <a:r>
              <a:rPr lang="en-US" sz="1100" b="1" dirty="0">
                <a:solidFill>
                  <a:srgbClr val="07232E"/>
                </a:solidFill>
                <a:latin typeface="Calibri" pitchFamily="34" charset="0"/>
                <a:ea typeface="Calibri" pitchFamily="34" charset="-122"/>
                <a:cs typeface="Calibri" pitchFamily="34" charset="-120"/>
              </a:rPr>
              <a:t>Source A</a:t>
            </a:r>
            <a:endParaRPr lang="en-US" sz="1100" dirty="0"/>
          </a:p>
          <a:p>
            <a:pPr algn="ctr" indent="0" marL="0">
              <a:buNone/>
            </a:pPr>
            <a:r>
              <a:rPr lang="en-US" sz="1100" b="1" dirty="0">
                <a:solidFill>
                  <a:srgbClr val="07232E"/>
                </a:solidFill>
                <a:latin typeface="Calibri" pitchFamily="34" charset="0"/>
                <a:ea typeface="Calibri" pitchFamily="34" charset="-122"/>
                <a:cs typeface="Calibri" pitchFamily="34" charset="-120"/>
              </a:rPr>
              <a:t>(Establishes)</a:t>
            </a:r>
            <a:endParaRPr lang="en-US" sz="1100" dirty="0"/>
          </a:p>
        </p:txBody>
      </p:sp>
      <p:sp>
        <p:nvSpPr>
          <p:cNvPr id="10" name="Shape 8"/>
          <p:cNvSpPr/>
          <p:nvPr/>
        </p:nvSpPr>
        <p:spPr>
          <a:xfrm>
            <a:off x="1097280" y="3657600"/>
            <a:ext cx="640080" cy="512064"/>
          </a:xfrm>
          <a:prstGeom prst="ellipse">
            <a:avLst/>
          </a:prstGeom>
          <a:solidFill>
            <a:srgbClr val="C47F17"/>
          </a:solidFill>
          <a:ln w="12700">
            <a:solidFill>
              <a:srgbClr val="C47F17"/>
            </a:solidFill>
            <a:prstDash val="solid"/>
          </a:ln>
        </p:spPr>
      </p:sp>
      <p:sp>
        <p:nvSpPr>
          <p:cNvPr id="11" name="Text 9"/>
          <p:cNvSpPr/>
          <p:nvPr/>
        </p:nvSpPr>
        <p:spPr>
          <a:xfrm>
            <a:off x="548640" y="4224528"/>
            <a:ext cx="1737360" cy="493776"/>
          </a:xfrm>
          <a:prstGeom prst="rect">
            <a:avLst/>
          </a:prstGeom>
          <a:noFill/>
          <a:ln/>
        </p:spPr>
        <p:txBody>
          <a:bodyPr wrap="square" rtlCol="0" anchor="ctr"/>
          <a:lstStyle/>
          <a:p>
            <a:pPr algn="ctr" indent="0" marL="0">
              <a:buNone/>
            </a:pPr>
            <a:r>
              <a:rPr lang="en-US" sz="1100" b="1" dirty="0">
                <a:solidFill>
                  <a:srgbClr val="07232E"/>
                </a:solidFill>
                <a:latin typeface="Calibri" pitchFamily="34" charset="0"/>
                <a:ea typeface="Calibri" pitchFamily="34" charset="-122"/>
                <a:cs typeface="Calibri" pitchFamily="34" charset="-120"/>
              </a:rPr>
              <a:t>Source B</a:t>
            </a:r>
            <a:endParaRPr lang="en-US" sz="1100" dirty="0"/>
          </a:p>
          <a:p>
            <a:pPr algn="ctr" indent="0" marL="0">
              <a:buNone/>
            </a:pPr>
            <a:r>
              <a:rPr lang="en-US" sz="1100" b="1" dirty="0">
                <a:solidFill>
                  <a:srgbClr val="07232E"/>
                </a:solidFill>
                <a:latin typeface="Calibri" pitchFamily="34" charset="0"/>
                <a:ea typeface="Calibri" pitchFamily="34" charset="-122"/>
                <a:cs typeface="Calibri" pitchFamily="34" charset="-120"/>
              </a:rPr>
              <a:t>(Complicates)</a:t>
            </a:r>
            <a:endParaRPr lang="en-US" sz="1100" dirty="0"/>
          </a:p>
        </p:txBody>
      </p:sp>
      <p:sp>
        <p:nvSpPr>
          <p:cNvPr id="12" name="Shape 10"/>
          <p:cNvSpPr/>
          <p:nvPr/>
        </p:nvSpPr>
        <p:spPr>
          <a:xfrm>
            <a:off x="6949440" y="3657600"/>
            <a:ext cx="640080" cy="512064"/>
          </a:xfrm>
          <a:prstGeom prst="ellipse">
            <a:avLst/>
          </a:prstGeom>
          <a:solidFill>
            <a:srgbClr val="0D6F66"/>
          </a:solidFill>
          <a:ln w="12700">
            <a:solidFill>
              <a:srgbClr val="0D6F66"/>
            </a:solidFill>
            <a:prstDash val="solid"/>
          </a:ln>
        </p:spPr>
      </p:sp>
      <p:sp>
        <p:nvSpPr>
          <p:cNvPr id="13" name="Text 11"/>
          <p:cNvSpPr/>
          <p:nvPr/>
        </p:nvSpPr>
        <p:spPr>
          <a:xfrm>
            <a:off x="6400800" y="4224528"/>
            <a:ext cx="1737360" cy="493776"/>
          </a:xfrm>
          <a:prstGeom prst="rect">
            <a:avLst/>
          </a:prstGeom>
          <a:noFill/>
          <a:ln/>
        </p:spPr>
        <p:txBody>
          <a:bodyPr wrap="square" rtlCol="0" anchor="ctr"/>
          <a:lstStyle/>
          <a:p>
            <a:pPr algn="ctr" indent="0" marL="0">
              <a:buNone/>
            </a:pPr>
            <a:r>
              <a:rPr lang="en-US" sz="1100" b="1" dirty="0">
                <a:solidFill>
                  <a:srgbClr val="07232E"/>
                </a:solidFill>
                <a:latin typeface="Calibri" pitchFamily="34" charset="0"/>
                <a:ea typeface="Calibri" pitchFamily="34" charset="-122"/>
                <a:cs typeface="Calibri" pitchFamily="34" charset="-120"/>
              </a:rPr>
              <a:t>Source C</a:t>
            </a:r>
            <a:endParaRPr lang="en-US" sz="1100" dirty="0"/>
          </a:p>
          <a:p>
            <a:pPr algn="ctr" indent="0" marL="0">
              <a:buNone/>
            </a:pPr>
            <a:r>
              <a:rPr lang="en-US" sz="1100" b="1" dirty="0">
                <a:solidFill>
                  <a:srgbClr val="07232E"/>
                </a:solidFill>
                <a:latin typeface="Calibri" pitchFamily="34" charset="0"/>
                <a:ea typeface="Calibri" pitchFamily="34" charset="-122"/>
                <a:cs typeface="Calibri" pitchFamily="34" charset="-120"/>
              </a:rPr>
              <a:t>(Resolves/Extends)</a:t>
            </a:r>
            <a:endParaRPr lang="en-US" sz="1100" dirty="0"/>
          </a:p>
        </p:txBody>
      </p:sp>
      <p:sp>
        <p:nvSpPr>
          <p:cNvPr id="14" name="Shape 12"/>
          <p:cNvSpPr/>
          <p:nvPr/>
        </p:nvSpPr>
        <p:spPr>
          <a:xfrm>
            <a:off x="2834640" y="2779776"/>
            <a:ext cx="3474720" cy="658368"/>
          </a:xfrm>
          <a:prstGeom prst="roundRect">
            <a:avLst>
              <a:gd name="adj" fmla="val 11111"/>
            </a:avLst>
          </a:prstGeom>
          <a:solidFill>
            <a:srgbClr val="FDF3E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5" name="Text 13"/>
          <p:cNvSpPr/>
          <p:nvPr/>
        </p:nvSpPr>
        <p:spPr>
          <a:xfrm>
            <a:off x="2999232" y="2834640"/>
            <a:ext cx="3145536" cy="548640"/>
          </a:xfrm>
          <a:prstGeom prst="rect">
            <a:avLst/>
          </a:prstGeom>
          <a:noFill/>
          <a:ln/>
        </p:spPr>
        <p:txBody>
          <a:bodyPr wrap="square" rtlCol="0" anchor="ctr"/>
          <a:lstStyle/>
          <a:p>
            <a:pPr algn="ctr" indent="0" marL="0">
              <a:buNone/>
            </a:pPr>
            <a:r>
              <a:rPr lang="en-US" sz="1050" b="1" dirty="0">
                <a:solidFill>
                  <a:srgbClr val="7A4E00"/>
                </a:solidFill>
                <a:latin typeface="Calibri" pitchFamily="34" charset="0"/>
                <a:ea typeface="Calibri" pitchFamily="34" charset="-122"/>
                <a:cs typeface="Calibri" pitchFamily="34" charset="-120"/>
              </a:rPr>
              <a:t>Synthesis sentence:</a:t>
            </a:r>
            <a:endParaRPr lang="en-US" sz="1050" dirty="0"/>
          </a:p>
          <a:p>
            <a:pPr algn="ctr" indent="0" marL="0">
              <a:buNone/>
            </a:pPr>
            <a:r>
              <a:rPr lang="en-US" sz="1050" b="1" dirty="0">
                <a:solidFill>
                  <a:srgbClr val="7A4E00"/>
                </a:solidFill>
                <a:latin typeface="Calibri" pitchFamily="34" charset="0"/>
                <a:ea typeface="Calibri" pitchFamily="34" charset="-122"/>
                <a:cs typeface="Calibri" pitchFamily="34" charset="-120"/>
              </a:rPr>
              <a:t>what all three together reveal</a:t>
            </a:r>
            <a:endParaRPr lang="en-US" sz="1050" dirty="0"/>
          </a:p>
        </p:txBody>
      </p:sp>
      <p:sp>
        <p:nvSpPr>
          <p:cNvPr id="16" name="Shape 14"/>
          <p:cNvSpPr/>
          <p:nvPr/>
        </p:nvSpPr>
        <p:spPr>
          <a:xfrm>
            <a:off x="457200" y="4315968"/>
            <a:ext cx="8229600" cy="713232"/>
          </a:xfrm>
          <a:prstGeom prst="roundRect">
            <a:avLst>
              <a:gd name="adj" fmla="val 10256"/>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7" name="Text 15"/>
          <p:cNvSpPr/>
          <p:nvPr/>
        </p:nvSpPr>
        <p:spPr>
          <a:xfrm>
            <a:off x="640080" y="4370832"/>
            <a:ext cx="7863840" cy="256032"/>
          </a:xfrm>
          <a:prstGeom prst="rect">
            <a:avLst/>
          </a:prstGeom>
          <a:noFill/>
          <a:ln/>
        </p:spPr>
        <p:txBody>
          <a:bodyPr wrap="square" rtlCol="0" anchor="ctr"/>
          <a:lstStyle/>
          <a:p>
            <a:pPr indent="0" marL="0">
              <a:buNone/>
            </a:pPr>
            <a:r>
              <a:rPr lang="en-US" sz="1100" b="1" dirty="0">
                <a:solidFill>
                  <a:srgbClr val="065A82"/>
                </a:solidFill>
                <a:latin typeface="Calibri" pitchFamily="34" charset="0"/>
                <a:ea typeface="Calibri" pitchFamily="34" charset="-122"/>
                <a:cs typeface="Calibri" pitchFamily="34" charset="-120"/>
              </a:rPr>
              <a:t>Worked example of a triangulated paragraph:</a:t>
            </a:r>
            <a:endParaRPr lang="en-US" sz="1100" dirty="0"/>
          </a:p>
        </p:txBody>
      </p:sp>
      <p:sp>
        <p:nvSpPr>
          <p:cNvPr id="18" name="Text 16"/>
          <p:cNvSpPr/>
          <p:nvPr/>
        </p:nvSpPr>
        <p:spPr>
          <a:xfrm>
            <a:off x="640080" y="4626864"/>
            <a:ext cx="7863840" cy="347472"/>
          </a:xfrm>
          <a:prstGeom prst="rect">
            <a:avLst/>
          </a:prstGeom>
          <a:noFill/>
          <a:ln/>
        </p:spPr>
        <p:txBody>
          <a:bodyPr wrap="square" rtlCol="0" anchor="ctr"/>
          <a:lstStyle/>
          <a:p>
            <a:pPr indent="0" marL="0">
              <a:buNone/>
            </a:pPr>
            <a:r>
              <a:rPr lang="en-US" sz="950" i="1" dirty="0">
                <a:solidFill>
                  <a:srgbClr val="1E3A42"/>
                </a:solidFill>
                <a:latin typeface="Calibri" pitchFamily="34" charset="0"/>
                <a:ea typeface="Calibri" pitchFamily="34" charset="-122"/>
                <a:cs typeface="Calibri" pitchFamily="34" charset="-120"/>
              </a:rPr>
              <a:t>"Source A establishes that per-kWh solar costs fell 89% between 2010 and 2023. Source B complicates this by showing that cost decline has been concentrated in regions with existing grid infrastructure. Source C's cross-national data bridges these findings: countries with distributed grid investment saw the greatest emissions reductions, suggesting that the cost decline only translates into climate outcomes when paired with infrastructure equity — making the economic and distributional arguments inseparable."</a:t>
            </a:r>
            <a:endParaRPr lang="en-US" sz="9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How to Use This Kit</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350" i="1" dirty="0">
                <a:solidFill>
                  <a:srgbClr val="5A7A82"/>
                </a:solidFill>
                <a:latin typeface="Calibri" pitchFamily="34" charset="0"/>
                <a:ea typeface="Calibri" pitchFamily="34" charset="-122"/>
                <a:cs typeface="Calibri" pitchFamily="34" charset="-120"/>
              </a:rPr>
              <a:t>Every component works independently — pick what fits today.</a:t>
            </a:r>
            <a:endParaRPr lang="en-US" sz="1350" dirty="0"/>
          </a:p>
        </p:txBody>
      </p:sp>
      <p:sp>
        <p:nvSpPr>
          <p:cNvPr id="5" name="Shape 3"/>
          <p:cNvSpPr/>
          <p:nvPr/>
        </p:nvSpPr>
        <p:spPr>
          <a:xfrm>
            <a:off x="457200" y="1389888"/>
            <a:ext cx="2743200" cy="1426464"/>
          </a:xfrm>
          <a:prstGeom prst="roundRect">
            <a:avLst>
              <a:gd name="adj" fmla="val 5128"/>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585216" y="1517904"/>
            <a:ext cx="310896" cy="310896"/>
          </a:xfrm>
          <a:prstGeom prst="rect">
            <a:avLst/>
          </a:prstGeom>
        </p:spPr>
      </p:pic>
      <p:sp>
        <p:nvSpPr>
          <p:cNvPr id="7" name="Text 4"/>
          <p:cNvSpPr/>
          <p:nvPr/>
        </p:nvSpPr>
        <p:spPr>
          <a:xfrm>
            <a:off x="969264" y="1517904"/>
            <a:ext cx="2103120" cy="310896"/>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Slides 1–26</a:t>
            </a:r>
            <a:endParaRPr lang="en-US" sz="1200" dirty="0"/>
          </a:p>
        </p:txBody>
      </p:sp>
      <p:sp>
        <p:nvSpPr>
          <p:cNvPr id="8" name="Text 5"/>
          <p:cNvSpPr/>
          <p:nvPr/>
        </p:nvSpPr>
        <p:spPr>
          <a:xfrm>
            <a:off x="585216" y="1901952"/>
            <a:ext cx="2487168" cy="804672"/>
          </a:xfrm>
          <a:prstGeom prst="rect">
            <a:avLst/>
          </a:prstGeom>
          <a:noFill/>
          <a:ln/>
        </p:spPr>
        <p:txBody>
          <a:bodyPr wrap="square" rtlCol="0" anchor="t"/>
          <a:lstStyle/>
          <a:p>
            <a:pPr indent="0" marL="0">
              <a:buNone/>
            </a:pPr>
            <a:r>
              <a:rPr lang="en-US" sz="1050" dirty="0">
                <a:solidFill>
                  <a:srgbClr val="1E3A42"/>
                </a:solidFill>
                <a:latin typeface="Calibri" pitchFamily="34" charset="0"/>
                <a:ea typeface="Calibri" pitchFamily="34" charset="-122"/>
                <a:cs typeface="Calibri" pitchFamily="34" charset="-120"/>
              </a:rPr>
              <a:t>Core instruction: synthesis vs. summary, source analysis protocol, argument architecture, body paragraph construction.</a:t>
            </a:r>
            <a:endParaRPr lang="en-US" sz="1050" dirty="0"/>
          </a:p>
        </p:txBody>
      </p:sp>
      <p:sp>
        <p:nvSpPr>
          <p:cNvPr id="9" name="Shape 6"/>
          <p:cNvSpPr/>
          <p:nvPr/>
        </p:nvSpPr>
        <p:spPr>
          <a:xfrm>
            <a:off x="3337560" y="1389888"/>
            <a:ext cx="2743200" cy="1426464"/>
          </a:xfrm>
          <a:prstGeom prst="roundRect">
            <a:avLst>
              <a:gd name="adj" fmla="val 5128"/>
            </a:avLst>
          </a:prstGeom>
          <a:solidFill>
            <a:srgbClr val="FDF3E3"/>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10" name="Image 1" descr="preencoded.png">    </p:cNvPr>
          <p:cNvPicPr>
            <a:picLocks noChangeAspect="1"/>
          </p:cNvPicPr>
          <p:nvPr/>
        </p:nvPicPr>
        <p:blipFill>
          <a:blip r:embed="rId2"/>
          <a:stretch>
            <a:fillRect/>
          </a:stretch>
        </p:blipFill>
        <p:spPr>
          <a:xfrm>
            <a:off x="3465576" y="1517904"/>
            <a:ext cx="310896" cy="310896"/>
          </a:xfrm>
          <a:prstGeom prst="rect">
            <a:avLst/>
          </a:prstGeom>
        </p:spPr>
      </p:pic>
      <p:sp>
        <p:nvSpPr>
          <p:cNvPr id="11" name="Text 7"/>
          <p:cNvSpPr/>
          <p:nvPr/>
        </p:nvSpPr>
        <p:spPr>
          <a:xfrm>
            <a:off x="3849624" y="1517904"/>
            <a:ext cx="2103120" cy="310896"/>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Slides 27–29</a:t>
            </a:r>
            <a:endParaRPr lang="en-US" sz="1200" dirty="0"/>
          </a:p>
        </p:txBody>
      </p:sp>
      <p:sp>
        <p:nvSpPr>
          <p:cNvPr id="12" name="Text 8"/>
          <p:cNvSpPr/>
          <p:nvPr/>
        </p:nvSpPr>
        <p:spPr>
          <a:xfrm>
            <a:off x="3465576" y="1901952"/>
            <a:ext cx="2487168" cy="804672"/>
          </a:xfrm>
          <a:prstGeom prst="rect">
            <a:avLst/>
          </a:prstGeom>
          <a:noFill/>
          <a:ln/>
        </p:spPr>
        <p:txBody>
          <a:bodyPr wrap="square" rtlCol="0" anchor="t"/>
          <a:lstStyle/>
          <a:p>
            <a:pPr indent="0" marL="0">
              <a:buNone/>
            </a:pPr>
            <a:r>
              <a:rPr lang="en-US" sz="1050" dirty="0">
                <a:solidFill>
                  <a:srgbClr val="1E3A42"/>
                </a:solidFill>
                <a:latin typeface="Calibri" pitchFamily="34" charset="0"/>
                <a:ea typeface="Calibri" pitchFamily="34" charset="-122"/>
                <a:cs typeface="Calibri" pitchFamily="34" charset="-120"/>
              </a:rPr>
              <a:t>Bell Ringer — 5 min. Summary vs. synthesis quick-sort. Students write, brief pair share.</a:t>
            </a:r>
            <a:endParaRPr lang="en-US" sz="1050" dirty="0"/>
          </a:p>
        </p:txBody>
      </p:sp>
      <p:sp>
        <p:nvSpPr>
          <p:cNvPr id="13" name="Shape 9"/>
          <p:cNvSpPr/>
          <p:nvPr/>
        </p:nvSpPr>
        <p:spPr>
          <a:xfrm>
            <a:off x="6217920" y="1389888"/>
            <a:ext cx="2743200" cy="1426464"/>
          </a:xfrm>
          <a:prstGeom prst="roundRect">
            <a:avLst>
              <a:gd name="adj" fmla="val 5128"/>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14" name="Image 2" descr="preencoded.png">    </p:cNvPr>
          <p:cNvPicPr>
            <a:picLocks noChangeAspect="1"/>
          </p:cNvPicPr>
          <p:nvPr/>
        </p:nvPicPr>
        <p:blipFill>
          <a:blip r:embed="rId3"/>
          <a:stretch>
            <a:fillRect/>
          </a:stretch>
        </p:blipFill>
        <p:spPr>
          <a:xfrm>
            <a:off x="6345936" y="1517904"/>
            <a:ext cx="310896" cy="310896"/>
          </a:xfrm>
          <a:prstGeom prst="rect">
            <a:avLst/>
          </a:prstGeom>
        </p:spPr>
      </p:pic>
      <p:sp>
        <p:nvSpPr>
          <p:cNvPr id="15" name="Text 10"/>
          <p:cNvSpPr/>
          <p:nvPr/>
        </p:nvSpPr>
        <p:spPr>
          <a:xfrm>
            <a:off x="6729984" y="1517904"/>
            <a:ext cx="2103120" cy="310896"/>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Slides 30–32</a:t>
            </a:r>
            <a:endParaRPr lang="en-US" sz="1200" dirty="0"/>
          </a:p>
        </p:txBody>
      </p:sp>
      <p:sp>
        <p:nvSpPr>
          <p:cNvPr id="16" name="Text 11"/>
          <p:cNvSpPr/>
          <p:nvPr/>
        </p:nvSpPr>
        <p:spPr>
          <a:xfrm>
            <a:off x="6345936" y="1901952"/>
            <a:ext cx="2487168" cy="804672"/>
          </a:xfrm>
          <a:prstGeom prst="rect">
            <a:avLst/>
          </a:prstGeom>
          <a:noFill/>
          <a:ln/>
        </p:spPr>
        <p:txBody>
          <a:bodyPr wrap="square" rtlCol="0" anchor="t"/>
          <a:lstStyle/>
          <a:p>
            <a:pPr indent="0" marL="0">
              <a:buNone/>
            </a:pPr>
            <a:r>
              <a:rPr lang="en-US" sz="1050" dirty="0">
                <a:solidFill>
                  <a:srgbClr val="1E3A42"/>
                </a:solidFill>
                <a:latin typeface="Calibri" pitchFamily="34" charset="0"/>
                <a:ea typeface="Calibri" pitchFamily="34" charset="-122"/>
                <a:cs typeface="Calibri" pitchFamily="34" charset="-120"/>
              </a:rPr>
              <a:t>Exit Ticket — 4 min. Cite one source with the attribution verb that matches its rhetorical posture.</a:t>
            </a:r>
            <a:endParaRPr lang="en-US" sz="1050" dirty="0"/>
          </a:p>
        </p:txBody>
      </p:sp>
      <p:sp>
        <p:nvSpPr>
          <p:cNvPr id="17" name="Shape 12"/>
          <p:cNvSpPr/>
          <p:nvPr/>
        </p:nvSpPr>
        <p:spPr>
          <a:xfrm>
            <a:off x="457200" y="2962656"/>
            <a:ext cx="2743200" cy="1426464"/>
          </a:xfrm>
          <a:prstGeom prst="roundRect">
            <a:avLst>
              <a:gd name="adj" fmla="val 5128"/>
            </a:avLst>
          </a:prstGeom>
          <a:solidFill>
            <a:srgbClr val="EEF3FF"/>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18" name="Image 3" descr="preencoded.png">    </p:cNvPr>
          <p:cNvPicPr>
            <a:picLocks noChangeAspect="1"/>
          </p:cNvPicPr>
          <p:nvPr/>
        </p:nvPicPr>
        <p:blipFill>
          <a:blip r:embed="rId4"/>
          <a:stretch>
            <a:fillRect/>
          </a:stretch>
        </p:blipFill>
        <p:spPr>
          <a:xfrm>
            <a:off x="585216" y="3090672"/>
            <a:ext cx="310896" cy="310896"/>
          </a:xfrm>
          <a:prstGeom prst="rect">
            <a:avLst/>
          </a:prstGeom>
        </p:spPr>
      </p:pic>
      <p:sp>
        <p:nvSpPr>
          <p:cNvPr id="19" name="Text 13"/>
          <p:cNvSpPr/>
          <p:nvPr/>
        </p:nvSpPr>
        <p:spPr>
          <a:xfrm>
            <a:off x="969264" y="3090672"/>
            <a:ext cx="2103120" cy="310896"/>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Slides 33–34</a:t>
            </a:r>
            <a:endParaRPr lang="en-US" sz="1200" dirty="0"/>
          </a:p>
        </p:txBody>
      </p:sp>
      <p:sp>
        <p:nvSpPr>
          <p:cNvPr id="20" name="Text 14"/>
          <p:cNvSpPr/>
          <p:nvPr/>
        </p:nvSpPr>
        <p:spPr>
          <a:xfrm>
            <a:off x="585216" y="3474720"/>
            <a:ext cx="2487168" cy="804672"/>
          </a:xfrm>
          <a:prstGeom prst="rect">
            <a:avLst/>
          </a:prstGeom>
          <a:noFill/>
          <a:ln/>
        </p:spPr>
        <p:txBody>
          <a:bodyPr wrap="square" rtlCol="0" anchor="t"/>
          <a:lstStyle/>
          <a:p>
            <a:pPr indent="0" marL="0">
              <a:buNone/>
            </a:pPr>
            <a:r>
              <a:rPr lang="en-US" sz="1050" dirty="0">
                <a:solidFill>
                  <a:srgbClr val="1E3A42"/>
                </a:solidFill>
                <a:latin typeface="Calibri" pitchFamily="34" charset="0"/>
                <a:ea typeface="Calibri" pitchFamily="34" charset="-122"/>
                <a:cs typeface="Calibri" pitchFamily="34" charset="-120"/>
              </a:rPr>
              <a:t>AP-Style MC — 6 source-set questions. Handout or projected. Tests source reading and argument detection.</a:t>
            </a:r>
            <a:endParaRPr lang="en-US" sz="1050" dirty="0"/>
          </a:p>
        </p:txBody>
      </p:sp>
      <p:sp>
        <p:nvSpPr>
          <p:cNvPr id="21" name="Shape 15"/>
          <p:cNvSpPr/>
          <p:nvPr/>
        </p:nvSpPr>
        <p:spPr>
          <a:xfrm>
            <a:off x="3337560" y="2962656"/>
            <a:ext cx="2743200" cy="1426464"/>
          </a:xfrm>
          <a:prstGeom prst="roundRect">
            <a:avLst>
              <a:gd name="adj" fmla="val 5128"/>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22" name="Image 4" descr="preencoded.png">    </p:cNvPr>
          <p:cNvPicPr>
            <a:picLocks noChangeAspect="1"/>
          </p:cNvPicPr>
          <p:nvPr/>
        </p:nvPicPr>
        <p:blipFill>
          <a:blip r:embed="rId5"/>
          <a:stretch>
            <a:fillRect/>
          </a:stretch>
        </p:blipFill>
        <p:spPr>
          <a:xfrm>
            <a:off x="3465576" y="3090672"/>
            <a:ext cx="310896" cy="310896"/>
          </a:xfrm>
          <a:prstGeom prst="rect">
            <a:avLst/>
          </a:prstGeom>
        </p:spPr>
      </p:pic>
      <p:sp>
        <p:nvSpPr>
          <p:cNvPr id="23" name="Text 16"/>
          <p:cNvSpPr/>
          <p:nvPr/>
        </p:nvSpPr>
        <p:spPr>
          <a:xfrm>
            <a:off x="3849624" y="3090672"/>
            <a:ext cx="2103120" cy="310896"/>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Slides 35–36</a:t>
            </a:r>
            <a:endParaRPr lang="en-US" sz="1200" dirty="0"/>
          </a:p>
        </p:txBody>
      </p:sp>
      <p:sp>
        <p:nvSpPr>
          <p:cNvPr id="24" name="Text 17"/>
          <p:cNvSpPr/>
          <p:nvPr/>
        </p:nvSpPr>
        <p:spPr>
          <a:xfrm>
            <a:off x="3465576" y="3474720"/>
            <a:ext cx="2487168" cy="804672"/>
          </a:xfrm>
          <a:prstGeom prst="rect">
            <a:avLst/>
          </a:prstGeom>
          <a:noFill/>
          <a:ln/>
        </p:spPr>
        <p:txBody>
          <a:bodyPr wrap="square" rtlCol="0" anchor="t"/>
          <a:lstStyle/>
          <a:p>
            <a:pPr indent="0" marL="0">
              <a:buNone/>
            </a:pPr>
            <a:r>
              <a:rPr lang="en-US" sz="1050" dirty="0">
                <a:solidFill>
                  <a:srgbClr val="1E3A42"/>
                </a:solidFill>
                <a:latin typeface="Calibri" pitchFamily="34" charset="0"/>
                <a:ea typeface="Calibri" pitchFamily="34" charset="-122"/>
                <a:cs typeface="Calibri" pitchFamily="34" charset="-120"/>
              </a:rPr>
              <a:t>Timed Writing Prompt — Full FRQ 1 with six sources and 40-minute timer. Includes pacing suggestions.</a:t>
            </a:r>
            <a:endParaRPr lang="en-US" sz="1050" dirty="0"/>
          </a:p>
        </p:txBody>
      </p:sp>
      <p:sp>
        <p:nvSpPr>
          <p:cNvPr id="25" name="Shape 18"/>
          <p:cNvSpPr/>
          <p:nvPr/>
        </p:nvSpPr>
        <p:spPr>
          <a:xfrm>
            <a:off x="6217920" y="2962656"/>
            <a:ext cx="2743200" cy="1426464"/>
          </a:xfrm>
          <a:prstGeom prst="roundRect">
            <a:avLst>
              <a:gd name="adj" fmla="val 5128"/>
            </a:avLst>
          </a:prstGeom>
          <a:solidFill>
            <a:srgbClr val="FDF3E3"/>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26" name="Image 5" descr="preencoded.png">    </p:cNvPr>
          <p:cNvPicPr>
            <a:picLocks noChangeAspect="1"/>
          </p:cNvPicPr>
          <p:nvPr/>
        </p:nvPicPr>
        <p:blipFill>
          <a:blip r:embed="rId6"/>
          <a:stretch>
            <a:fillRect/>
          </a:stretch>
        </p:blipFill>
        <p:spPr>
          <a:xfrm>
            <a:off x="6345936" y="3090672"/>
            <a:ext cx="310896" cy="310896"/>
          </a:xfrm>
          <a:prstGeom prst="rect">
            <a:avLst/>
          </a:prstGeom>
        </p:spPr>
      </p:pic>
      <p:sp>
        <p:nvSpPr>
          <p:cNvPr id="27" name="Text 19"/>
          <p:cNvSpPr/>
          <p:nvPr/>
        </p:nvSpPr>
        <p:spPr>
          <a:xfrm>
            <a:off x="6729984" y="3090672"/>
            <a:ext cx="2103120" cy="310896"/>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Slides 37–38</a:t>
            </a:r>
            <a:endParaRPr lang="en-US" sz="1200" dirty="0"/>
          </a:p>
        </p:txBody>
      </p:sp>
      <p:sp>
        <p:nvSpPr>
          <p:cNvPr id="28" name="Text 20"/>
          <p:cNvSpPr/>
          <p:nvPr/>
        </p:nvSpPr>
        <p:spPr>
          <a:xfrm>
            <a:off x="6345936" y="3474720"/>
            <a:ext cx="2487168" cy="804672"/>
          </a:xfrm>
          <a:prstGeom prst="rect">
            <a:avLst/>
          </a:prstGeom>
          <a:noFill/>
          <a:ln/>
        </p:spPr>
        <p:txBody>
          <a:bodyPr wrap="square" rtlCol="0" anchor="t"/>
          <a:lstStyle/>
          <a:p>
            <a:pPr indent="0" marL="0">
              <a:buNone/>
            </a:pPr>
            <a:r>
              <a:rPr lang="en-US" sz="1050" dirty="0">
                <a:solidFill>
                  <a:srgbClr val="1E3A42"/>
                </a:solidFill>
                <a:latin typeface="Calibri" pitchFamily="34" charset="0"/>
                <a:ea typeface="Calibri" pitchFamily="34" charset="-122"/>
                <a:cs typeface="Calibri" pitchFamily="34" charset="-120"/>
              </a:rPr>
              <a:t>Synthesis Rubric + Day 1/Day 2 Pacing — Row B annotated for synthesis-specific standards. Two-day split plan.</a:t>
            </a:r>
            <a:endParaRPr lang="en-US" sz="10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Line of Reasoning in Synthesis: How Paragraphs Build on Each Other</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The Synthesis FRQ is the only AP English essay where paragraph order can be directly argued from the claim structure. Use that.</a:t>
            </a:r>
            <a:endParaRPr lang="en-US" sz="1400" dirty="0"/>
          </a:p>
        </p:txBody>
      </p:sp>
      <p:sp>
        <p:nvSpPr>
          <p:cNvPr id="5" name="Shape 3"/>
          <p:cNvSpPr/>
          <p:nvPr/>
        </p:nvSpPr>
        <p:spPr>
          <a:xfrm>
            <a:off x="457200" y="1463040"/>
            <a:ext cx="8229600" cy="1078992"/>
          </a:xfrm>
          <a:prstGeom prst="roundRect">
            <a:avLst>
              <a:gd name="adj" fmla="val 6780"/>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36192"/>
            <a:ext cx="1554480" cy="32918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Paragraph 1</a:t>
            </a:r>
            <a:endParaRPr lang="en-US" sz="1200" dirty="0"/>
          </a:p>
        </p:txBody>
      </p:sp>
      <p:sp>
        <p:nvSpPr>
          <p:cNvPr id="7" name="Text 5"/>
          <p:cNvSpPr/>
          <p:nvPr/>
        </p:nvSpPr>
        <p:spPr>
          <a:xfrm>
            <a:off x="640080" y="1883664"/>
            <a:ext cx="2834640" cy="585216"/>
          </a:xfrm>
          <a:prstGeom prst="rect">
            <a:avLst/>
          </a:prstGeom>
          <a:noFill/>
          <a:ln/>
        </p:spPr>
        <p:txBody>
          <a:bodyPr wrap="square" rtlCol="0" anchor="ctr"/>
          <a:lstStyle/>
          <a:p>
            <a:pPr indent="0" marL="0">
              <a:buNone/>
            </a:pPr>
            <a:r>
              <a:rPr lang="en-US" sz="1100" i="1" dirty="0">
                <a:solidFill>
                  <a:srgbClr val="1E3A42"/>
                </a:solidFill>
                <a:latin typeface="Calibri" pitchFamily="34" charset="0"/>
                <a:ea typeface="Calibri" pitchFamily="34" charset="-122"/>
                <a:cs typeface="Calibri" pitchFamily="34" charset="-120"/>
              </a:rPr>
              <a:t>Establishes the strongest version of your position with the most direct evidence</a:t>
            </a:r>
            <a:endParaRPr lang="en-US" sz="1100" dirty="0"/>
          </a:p>
        </p:txBody>
      </p:sp>
      <p:sp>
        <p:nvSpPr>
          <p:cNvPr id="8" name="Text 6"/>
          <p:cNvSpPr/>
          <p:nvPr/>
        </p:nvSpPr>
        <p:spPr>
          <a:xfrm>
            <a:off x="3566160" y="1536192"/>
            <a:ext cx="2560320" cy="749808"/>
          </a:xfrm>
          <a:prstGeom prst="rect">
            <a:avLst/>
          </a:prstGeom>
          <a:noFill/>
          <a:ln/>
        </p:spPr>
        <p:txBody>
          <a:bodyPr wrap="square" rtlCol="0" anchor="ctr"/>
          <a:lstStyle/>
          <a:p>
            <a:pPr indent="0" marL="0">
              <a:buNone/>
            </a:pPr>
            <a:r>
              <a:rPr lang="en-US" sz="1050" dirty="0">
                <a:solidFill>
                  <a:srgbClr val="065A82"/>
                </a:solidFill>
                <a:latin typeface="Calibri" pitchFamily="34" charset="0"/>
                <a:ea typeface="Calibri" pitchFamily="34" charset="-122"/>
                <a:cs typeface="Calibri" pitchFamily="34" charset="-120"/>
              </a:rPr>
              <a:t>Sources: Establishing source + one corroborating source</a:t>
            </a:r>
            <a:endParaRPr lang="en-US" sz="1050" dirty="0"/>
          </a:p>
        </p:txBody>
      </p:sp>
      <p:sp>
        <p:nvSpPr>
          <p:cNvPr id="9" name="Text 7"/>
          <p:cNvSpPr/>
          <p:nvPr/>
        </p:nvSpPr>
        <p:spPr>
          <a:xfrm>
            <a:off x="6199632" y="1536192"/>
            <a:ext cx="2395728" cy="749808"/>
          </a:xfrm>
          <a:prstGeom prst="rect">
            <a:avLst/>
          </a:prstGeom>
          <a:noFill/>
          <a:ln/>
        </p:spPr>
        <p:txBody>
          <a:bodyPr wrap="square" rtlCol="0" anchor="ctr"/>
          <a:lstStyle/>
          <a:p>
            <a:pPr indent="0" marL="0">
              <a:buNone/>
            </a:pPr>
            <a:r>
              <a:rPr lang="en-US" sz="1000" i="1" dirty="0">
                <a:solidFill>
                  <a:srgbClr val="1E3A42"/>
                </a:solidFill>
                <a:latin typeface="Calibri" pitchFamily="34" charset="0"/>
                <a:ea typeface="Calibri" pitchFamily="34" charset="-122"/>
                <a:cs typeface="Calibri" pitchFamily="34" charset="-120"/>
              </a:rPr>
              <a:t>Opening: No transition — this is the claim paragraph.</a:t>
            </a:r>
            <a:endParaRPr lang="en-US" sz="1000" dirty="0"/>
          </a:p>
        </p:txBody>
      </p:sp>
      <p:sp>
        <p:nvSpPr>
          <p:cNvPr id="10" name="Shape 8"/>
          <p:cNvSpPr/>
          <p:nvPr/>
        </p:nvSpPr>
        <p:spPr>
          <a:xfrm>
            <a:off x="457200" y="2633472"/>
            <a:ext cx="8229600" cy="1078992"/>
          </a:xfrm>
          <a:prstGeom prst="roundRect">
            <a:avLst>
              <a:gd name="adj" fmla="val 6780"/>
            </a:avLst>
          </a:prstGeom>
          <a:solidFill>
            <a:srgbClr val="FDF3E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40080" y="2706624"/>
            <a:ext cx="1554480" cy="32918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Paragraph 2</a:t>
            </a:r>
            <a:endParaRPr lang="en-US" sz="1200" dirty="0"/>
          </a:p>
        </p:txBody>
      </p:sp>
      <p:sp>
        <p:nvSpPr>
          <p:cNvPr id="12" name="Text 10"/>
          <p:cNvSpPr/>
          <p:nvPr/>
        </p:nvSpPr>
        <p:spPr>
          <a:xfrm>
            <a:off x="640080" y="3054096"/>
            <a:ext cx="2834640" cy="585216"/>
          </a:xfrm>
          <a:prstGeom prst="rect">
            <a:avLst/>
          </a:prstGeom>
          <a:noFill/>
          <a:ln/>
        </p:spPr>
        <p:txBody>
          <a:bodyPr wrap="square" rtlCol="0" anchor="ctr"/>
          <a:lstStyle/>
          <a:p>
            <a:pPr indent="0" marL="0">
              <a:buNone/>
            </a:pPr>
            <a:r>
              <a:rPr lang="en-US" sz="1100" i="1" dirty="0">
                <a:solidFill>
                  <a:srgbClr val="1E3A42"/>
                </a:solidFill>
                <a:latin typeface="Calibri" pitchFamily="34" charset="0"/>
                <a:ea typeface="Calibri" pitchFamily="34" charset="-122"/>
                <a:cs typeface="Calibri" pitchFamily="34" charset="-120"/>
              </a:rPr>
              <a:t>Acknowledges the most significant complication or counterargument to your position — and shows how your claim survives it</a:t>
            </a:r>
            <a:endParaRPr lang="en-US" sz="1100" dirty="0"/>
          </a:p>
        </p:txBody>
      </p:sp>
      <p:sp>
        <p:nvSpPr>
          <p:cNvPr id="13" name="Text 11"/>
          <p:cNvSpPr/>
          <p:nvPr/>
        </p:nvSpPr>
        <p:spPr>
          <a:xfrm>
            <a:off x="3566160" y="2706624"/>
            <a:ext cx="2560320" cy="749808"/>
          </a:xfrm>
          <a:prstGeom prst="rect">
            <a:avLst/>
          </a:prstGeom>
          <a:noFill/>
          <a:ln/>
        </p:spPr>
        <p:txBody>
          <a:bodyPr wrap="square" rtlCol="0" anchor="ctr"/>
          <a:lstStyle/>
          <a:p>
            <a:pPr indent="0" marL="0">
              <a:buNone/>
            </a:pPr>
            <a:r>
              <a:rPr lang="en-US" sz="1050" dirty="0">
                <a:solidFill>
                  <a:srgbClr val="065A82"/>
                </a:solidFill>
                <a:latin typeface="Calibri" pitchFamily="34" charset="0"/>
                <a:ea typeface="Calibri" pitchFamily="34" charset="-122"/>
                <a:cs typeface="Calibri" pitchFamily="34" charset="-120"/>
              </a:rPr>
              <a:t>Sources: Complicating source + Limiting source (used together to show scope of the problem)</a:t>
            </a:r>
            <a:endParaRPr lang="en-US" sz="1050" dirty="0"/>
          </a:p>
        </p:txBody>
      </p:sp>
      <p:sp>
        <p:nvSpPr>
          <p:cNvPr id="14" name="Text 12"/>
          <p:cNvSpPr/>
          <p:nvPr/>
        </p:nvSpPr>
        <p:spPr>
          <a:xfrm>
            <a:off x="6199632" y="2706624"/>
            <a:ext cx="2395728" cy="749808"/>
          </a:xfrm>
          <a:prstGeom prst="rect">
            <a:avLst/>
          </a:prstGeom>
          <a:noFill/>
          <a:ln/>
        </p:spPr>
        <p:txBody>
          <a:bodyPr wrap="square" rtlCol="0" anchor="ctr"/>
          <a:lstStyle/>
          <a:p>
            <a:pPr indent="0" marL="0">
              <a:buNone/>
            </a:pPr>
            <a:r>
              <a:rPr lang="en-US" sz="1000" i="1" dirty="0">
                <a:solidFill>
                  <a:srgbClr val="1E3A42"/>
                </a:solidFill>
                <a:latin typeface="Calibri" pitchFamily="34" charset="0"/>
                <a:ea typeface="Calibri" pitchFamily="34" charset="-122"/>
                <a:cs typeface="Calibri" pitchFamily="34" charset="-120"/>
              </a:rPr>
              <a:t>Opening: Opens with a concession transition: 'Admittedly' / 'To be sure' / 'It is true that'</a:t>
            </a:r>
            <a:endParaRPr lang="en-US" sz="1000" dirty="0"/>
          </a:p>
        </p:txBody>
      </p:sp>
      <p:sp>
        <p:nvSpPr>
          <p:cNvPr id="15" name="Shape 13"/>
          <p:cNvSpPr/>
          <p:nvPr/>
        </p:nvSpPr>
        <p:spPr>
          <a:xfrm>
            <a:off x="457200" y="3803904"/>
            <a:ext cx="8229600" cy="1078992"/>
          </a:xfrm>
          <a:prstGeom prst="roundRect">
            <a:avLst>
              <a:gd name="adj" fmla="val 6780"/>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3877056"/>
            <a:ext cx="1554480" cy="32918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Paragraph 3</a:t>
            </a:r>
            <a:endParaRPr lang="en-US" sz="1200" dirty="0"/>
          </a:p>
        </p:txBody>
      </p:sp>
      <p:sp>
        <p:nvSpPr>
          <p:cNvPr id="17" name="Text 15"/>
          <p:cNvSpPr/>
          <p:nvPr/>
        </p:nvSpPr>
        <p:spPr>
          <a:xfrm>
            <a:off x="640080" y="4224528"/>
            <a:ext cx="2834640" cy="585216"/>
          </a:xfrm>
          <a:prstGeom prst="rect">
            <a:avLst/>
          </a:prstGeom>
          <a:noFill/>
          <a:ln/>
        </p:spPr>
        <p:txBody>
          <a:bodyPr wrap="square" rtlCol="0" anchor="ctr"/>
          <a:lstStyle/>
          <a:p>
            <a:pPr indent="0" marL="0">
              <a:buNone/>
            </a:pPr>
            <a:r>
              <a:rPr lang="en-US" sz="1100" i="1" dirty="0">
                <a:solidFill>
                  <a:srgbClr val="1E3A42"/>
                </a:solidFill>
                <a:latin typeface="Calibri" pitchFamily="34" charset="0"/>
                <a:ea typeface="Calibri" pitchFamily="34" charset="-122"/>
                <a:cs typeface="Calibri" pitchFamily="34" charset="-120"/>
              </a:rPr>
              <a:t>Shows how the complication either strengthens the core claim or points toward a more nuanced version of it</a:t>
            </a:r>
            <a:endParaRPr lang="en-US" sz="1100" dirty="0"/>
          </a:p>
        </p:txBody>
      </p:sp>
      <p:sp>
        <p:nvSpPr>
          <p:cNvPr id="18" name="Text 16"/>
          <p:cNvSpPr/>
          <p:nvPr/>
        </p:nvSpPr>
        <p:spPr>
          <a:xfrm>
            <a:off x="3566160" y="3877056"/>
            <a:ext cx="2560320" cy="749808"/>
          </a:xfrm>
          <a:prstGeom prst="rect">
            <a:avLst/>
          </a:prstGeom>
          <a:noFill/>
          <a:ln/>
        </p:spPr>
        <p:txBody>
          <a:bodyPr wrap="square" rtlCol="0" anchor="ctr"/>
          <a:lstStyle/>
          <a:p>
            <a:pPr indent="0" marL="0">
              <a:buNone/>
            </a:pPr>
            <a:r>
              <a:rPr lang="en-US" sz="1050" dirty="0">
                <a:solidFill>
                  <a:srgbClr val="065A82"/>
                </a:solidFill>
                <a:latin typeface="Calibri" pitchFamily="34" charset="0"/>
                <a:ea typeface="Calibri" pitchFamily="34" charset="-122"/>
                <a:cs typeface="Calibri" pitchFamily="34" charset="-120"/>
              </a:rPr>
              <a:t>Sources: Reframing or Bridging source — the one that connects the complication to a conclusion that wasn't available before</a:t>
            </a:r>
            <a:endParaRPr lang="en-US" sz="1050" dirty="0"/>
          </a:p>
        </p:txBody>
      </p:sp>
      <p:sp>
        <p:nvSpPr>
          <p:cNvPr id="19" name="Text 17"/>
          <p:cNvSpPr/>
          <p:nvPr/>
        </p:nvSpPr>
        <p:spPr>
          <a:xfrm>
            <a:off x="6199632" y="3877056"/>
            <a:ext cx="2395728" cy="749808"/>
          </a:xfrm>
          <a:prstGeom prst="rect">
            <a:avLst/>
          </a:prstGeom>
          <a:noFill/>
          <a:ln/>
        </p:spPr>
        <p:txBody>
          <a:bodyPr wrap="square" rtlCol="0" anchor="ctr"/>
          <a:lstStyle/>
          <a:p>
            <a:pPr indent="0" marL="0">
              <a:buNone/>
            </a:pPr>
            <a:r>
              <a:rPr lang="en-US" sz="1000" i="1" dirty="0">
                <a:solidFill>
                  <a:srgbClr val="1E3A42"/>
                </a:solidFill>
                <a:latin typeface="Calibri" pitchFamily="34" charset="0"/>
                <a:ea typeface="Calibri" pitchFamily="34" charset="-122"/>
                <a:cs typeface="Calibri" pitchFamily="34" charset="-120"/>
              </a:rPr>
              <a:t>Opening: Opens with a building transition: 'This tension reveals' / 'What complicates P1 actually confirms'</a:t>
            </a:r>
            <a:endParaRPr lang="en-US" sz="1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07232E"/>
        </a:solidFill>
      </p:bgPr>
    </p:bg>
    <p:spTree>
      <p:nvGrpSpPr>
        <p:cNvPr id="1" name=""/>
        <p:cNvGrpSpPr/>
        <p:nvPr/>
      </p:nvGrpSpPr>
      <p:grpSpPr>
        <a:xfrm>
          <a:off x="0" y="0"/>
          <a:ext cx="0" cy="0"/>
          <a:chOff x="0" y="0"/>
          <a:chExt cx="0" cy="0"/>
        </a:xfrm>
      </p:grpSpPr>
      <p:sp>
        <p:nvSpPr>
          <p:cNvPr id="2" name="Text 0"/>
          <p:cNvSpPr/>
          <p:nvPr/>
        </p:nvSpPr>
        <p:spPr>
          <a:xfrm>
            <a:off x="5943600" y="91440"/>
            <a:ext cx="2926080" cy="4572000"/>
          </a:xfrm>
          <a:prstGeom prst="rect">
            <a:avLst/>
          </a:prstGeom>
          <a:noFill/>
          <a:ln/>
        </p:spPr>
        <p:txBody>
          <a:bodyPr wrap="square" rtlCol="0" anchor="b"/>
          <a:lstStyle/>
          <a:p>
            <a:pPr algn="r" indent="0" marL="0">
              <a:buNone/>
            </a:pPr>
            <a:r>
              <a:rPr lang="en-US" sz="18000" b="1" dirty="0">
                <a:solidFill>
                  <a:srgbClr val="FFFFFF">
                    <a:alpha val="7000"/>
                  </a:srgbClr>
                </a:solidFill>
                <a:latin typeface="Cambria" pitchFamily="34" charset="0"/>
                <a:ea typeface="Cambria" pitchFamily="34" charset="-122"/>
                <a:cs typeface="Cambria" pitchFamily="34" charset="-120"/>
              </a:rPr>
              <a:t>IV</a:t>
            </a:r>
            <a:endParaRPr lang="en-US" sz="18000" dirty="0"/>
          </a:p>
        </p:txBody>
      </p:sp>
      <p:sp>
        <p:nvSpPr>
          <p:cNvPr id="3" name="Shape 1"/>
          <p:cNvSpPr/>
          <p:nvPr/>
        </p:nvSpPr>
        <p:spPr>
          <a:xfrm>
            <a:off x="-548640" y="-548640"/>
            <a:ext cx="3657600" cy="3657600"/>
          </a:xfrm>
          <a:prstGeom prst="ellipse">
            <a:avLst/>
          </a:prstGeom>
          <a:solidFill>
            <a:srgbClr val="028090">
              <a:alpha val="12000"/>
            </a:srgbClr>
          </a:solidFill>
          <a:ln w="12700">
            <a:solidFill>
              <a:srgbClr val="028090">
                <a:alpha val="12000"/>
              </a:srgbClr>
            </a:solidFill>
            <a:prstDash val="solid"/>
          </a:ln>
        </p:spPr>
      </p:sp>
      <p:sp>
        <p:nvSpPr>
          <p:cNvPr id="4" name="Text 2"/>
          <p:cNvSpPr/>
          <p:nvPr/>
        </p:nvSpPr>
        <p:spPr>
          <a:xfrm>
            <a:off x="594360" y="1371600"/>
            <a:ext cx="6858000" cy="1280160"/>
          </a:xfrm>
          <a:prstGeom prst="rect">
            <a:avLst/>
          </a:prstGeom>
          <a:noFill/>
          <a:ln/>
        </p:spPr>
        <p:txBody>
          <a:bodyPr wrap="square" rtlCol="0" anchor="ctr"/>
          <a:lstStyle/>
          <a:p>
            <a:pPr indent="0" marL="0">
              <a:buNone/>
            </a:pPr>
            <a:r>
              <a:rPr lang="en-US" sz="4200" b="1" dirty="0">
                <a:solidFill>
                  <a:srgbClr val="FFFFFF"/>
                </a:solidFill>
                <a:latin typeface="Cambria" pitchFamily="34" charset="0"/>
                <a:ea typeface="Cambria" pitchFamily="34" charset="-122"/>
                <a:cs typeface="Cambria" pitchFamily="34" charset="-120"/>
              </a:rPr>
              <a:t>Writing the Synthesis Essay</a:t>
            </a:r>
            <a:endParaRPr lang="en-US" sz="4200" dirty="0"/>
          </a:p>
        </p:txBody>
      </p:sp>
      <p:sp>
        <p:nvSpPr>
          <p:cNvPr id="5" name="Text 3"/>
          <p:cNvSpPr/>
          <p:nvPr/>
        </p:nvSpPr>
        <p:spPr>
          <a:xfrm>
            <a:off x="594360" y="2788920"/>
            <a:ext cx="6858000" cy="594360"/>
          </a:xfrm>
          <a:prstGeom prst="rect">
            <a:avLst/>
          </a:prstGeom>
          <a:noFill/>
          <a:ln/>
        </p:spPr>
        <p:txBody>
          <a:bodyPr wrap="square" rtlCol="0" anchor="ctr"/>
          <a:lstStyle/>
          <a:p>
            <a:pPr indent="0" marL="0">
              <a:buNone/>
            </a:pPr>
            <a:r>
              <a:rPr lang="en-US" sz="1700" dirty="0">
                <a:solidFill>
                  <a:srgbClr val="B0D8E0"/>
                </a:solidFill>
                <a:latin typeface="Calibri" pitchFamily="34" charset="0"/>
                <a:ea typeface="Calibri" pitchFamily="34" charset="-122"/>
                <a:cs typeface="Calibri" pitchFamily="34" charset="-120"/>
              </a:rPr>
              <a:t>Putting the argument architecture into timed-essay practice</a:t>
            </a:r>
            <a:endParaRPr lang="en-US" sz="1700" dirty="0"/>
          </a:p>
        </p:txBody>
      </p:sp>
      <p:sp>
        <p:nvSpPr>
          <p:cNvPr id="6" name="Shape 4"/>
          <p:cNvSpPr/>
          <p:nvPr/>
        </p:nvSpPr>
        <p:spPr>
          <a:xfrm>
            <a:off x="594360" y="4498848"/>
            <a:ext cx="182880" cy="182880"/>
          </a:xfrm>
          <a:prstGeom prst="ellipse">
            <a:avLst/>
          </a:prstGeom>
          <a:solidFill>
            <a:srgbClr val="028090"/>
          </a:solidFill>
          <a:ln w="12700">
            <a:solidFill>
              <a:srgbClr val="028090"/>
            </a:solidFill>
            <a:prstDash val="solid"/>
          </a:ln>
        </p:spPr>
      </p:sp>
      <p:sp>
        <p:nvSpPr>
          <p:cNvPr id="7" name="Shape 5"/>
          <p:cNvSpPr/>
          <p:nvPr/>
        </p:nvSpPr>
        <p:spPr>
          <a:xfrm>
            <a:off x="941832" y="4498848"/>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498848"/>
            <a:ext cx="182880" cy="182880"/>
          </a:xfrm>
          <a:prstGeom prst="ellipse">
            <a:avLst/>
          </a:prstGeom>
          <a:solidFill>
            <a:srgbClr val="0D6F66"/>
          </a:solidFill>
          <a:ln w="12700">
            <a:solidFill>
              <a:srgbClr val="0D6F66"/>
            </a:solidFill>
            <a:prstDash val="solid"/>
          </a:ln>
        </p:spPr>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Body Paragraph Construction: The Synthesis Paragraph Template</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Six sentence slots. Every slot has a specific job. No slot is occupied by a source summary.</a:t>
            </a:r>
            <a:endParaRPr lang="en-US" sz="1400" dirty="0"/>
          </a:p>
        </p:txBody>
      </p:sp>
      <p:sp>
        <p:nvSpPr>
          <p:cNvPr id="5" name="Shape 3"/>
          <p:cNvSpPr/>
          <p:nvPr/>
        </p:nvSpPr>
        <p:spPr>
          <a:xfrm>
            <a:off x="457200" y="1426464"/>
            <a:ext cx="4160520" cy="1024128"/>
          </a:xfrm>
          <a:prstGeom prst="roundRect">
            <a:avLst>
              <a:gd name="adj" fmla="val 7143"/>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585216" y="1536192"/>
            <a:ext cx="402336" cy="402336"/>
          </a:xfrm>
          <a:prstGeom prst="ellipse">
            <a:avLst/>
          </a:prstGeom>
          <a:solidFill>
            <a:srgbClr val="028090"/>
          </a:solidFill>
          <a:ln w="12700">
            <a:solidFill>
              <a:srgbClr val="028090"/>
            </a:solidFill>
            <a:prstDash val="solid"/>
          </a:ln>
        </p:spPr>
      </p:sp>
      <p:sp>
        <p:nvSpPr>
          <p:cNvPr id="7" name="Text 5"/>
          <p:cNvSpPr/>
          <p:nvPr/>
        </p:nvSpPr>
        <p:spPr>
          <a:xfrm>
            <a:off x="585216" y="1536192"/>
            <a:ext cx="402336" cy="402336"/>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1</a:t>
            </a:r>
            <a:endParaRPr lang="en-US" sz="1400" dirty="0"/>
          </a:p>
        </p:txBody>
      </p:sp>
      <p:sp>
        <p:nvSpPr>
          <p:cNvPr id="8" name="Text 6"/>
          <p:cNvSpPr/>
          <p:nvPr/>
        </p:nvSpPr>
        <p:spPr>
          <a:xfrm>
            <a:off x="1060704" y="1517904"/>
            <a:ext cx="3410712" cy="310896"/>
          </a:xfrm>
          <a:prstGeom prst="rect">
            <a:avLst/>
          </a:prstGeom>
          <a:noFill/>
          <a:ln/>
        </p:spPr>
        <p:txBody>
          <a:bodyPr wrap="square" rtlCol="0" anchor="ctr"/>
          <a:lstStyle/>
          <a:p>
            <a:pPr indent="0" marL="0">
              <a:buNone/>
            </a:pPr>
            <a:r>
              <a:rPr lang="en-US" sz="1150" b="1" dirty="0">
                <a:solidFill>
                  <a:srgbClr val="07232E"/>
                </a:solidFill>
                <a:latin typeface="Calibri" pitchFamily="34" charset="0"/>
                <a:ea typeface="Calibri" pitchFamily="34" charset="-122"/>
                <a:cs typeface="Calibri" pitchFamily="34" charset="-120"/>
              </a:rPr>
              <a:t>Claim sentence</a:t>
            </a:r>
            <a:endParaRPr lang="en-US" sz="1150" dirty="0"/>
          </a:p>
        </p:txBody>
      </p:sp>
      <p:sp>
        <p:nvSpPr>
          <p:cNvPr id="9" name="Text 7"/>
          <p:cNvSpPr/>
          <p:nvPr/>
        </p:nvSpPr>
        <p:spPr>
          <a:xfrm>
            <a:off x="585216" y="1975104"/>
            <a:ext cx="3904488" cy="402336"/>
          </a:xfrm>
          <a:prstGeom prst="rect">
            <a:avLst/>
          </a:prstGeom>
          <a:noFill/>
          <a:ln/>
        </p:spPr>
        <p:txBody>
          <a:bodyPr wrap="square" rtlCol="0" anchor="ctr"/>
          <a:lstStyle/>
          <a:p>
            <a:pPr indent="0" marL="0">
              <a:buNone/>
            </a:pPr>
            <a:r>
              <a:rPr lang="en-US" sz="950" dirty="0">
                <a:solidFill>
                  <a:srgbClr val="1E3A42"/>
                </a:solidFill>
                <a:latin typeface="Calibri" pitchFamily="34" charset="0"/>
                <a:ea typeface="Calibri" pitchFamily="34" charset="-122"/>
                <a:cs typeface="Calibri" pitchFamily="34" charset="-120"/>
              </a:rPr>
              <a:t>The specific analytical sub-claim this paragraph is proving. Not a restatement of the thesis — a step in the argument that requires the previous paragraph and enables the next.</a:t>
            </a:r>
            <a:endParaRPr lang="en-US" sz="950" dirty="0"/>
          </a:p>
        </p:txBody>
      </p:sp>
      <p:sp>
        <p:nvSpPr>
          <p:cNvPr id="10" name="Shape 8"/>
          <p:cNvSpPr/>
          <p:nvPr/>
        </p:nvSpPr>
        <p:spPr>
          <a:xfrm>
            <a:off x="4800600" y="1426464"/>
            <a:ext cx="4160520" cy="1024128"/>
          </a:xfrm>
          <a:prstGeom prst="roundRect">
            <a:avLst>
              <a:gd name="adj" fmla="val 7143"/>
            </a:avLst>
          </a:prstGeom>
          <a:solidFill>
            <a:srgbClr val="F1F8FA"/>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1" name="Shape 9"/>
          <p:cNvSpPr/>
          <p:nvPr/>
        </p:nvSpPr>
        <p:spPr>
          <a:xfrm>
            <a:off x="4928616" y="1536192"/>
            <a:ext cx="402336" cy="402336"/>
          </a:xfrm>
          <a:prstGeom prst="ellipse">
            <a:avLst/>
          </a:prstGeom>
          <a:solidFill>
            <a:srgbClr val="065A82"/>
          </a:solidFill>
          <a:ln w="12700">
            <a:solidFill>
              <a:srgbClr val="065A82"/>
            </a:solidFill>
            <a:prstDash val="solid"/>
          </a:ln>
        </p:spPr>
      </p:sp>
      <p:sp>
        <p:nvSpPr>
          <p:cNvPr id="12" name="Text 10"/>
          <p:cNvSpPr/>
          <p:nvPr/>
        </p:nvSpPr>
        <p:spPr>
          <a:xfrm>
            <a:off x="4928616" y="1536192"/>
            <a:ext cx="402336" cy="402336"/>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2</a:t>
            </a:r>
            <a:endParaRPr lang="en-US" sz="1400" dirty="0"/>
          </a:p>
        </p:txBody>
      </p:sp>
      <p:sp>
        <p:nvSpPr>
          <p:cNvPr id="13" name="Text 11"/>
          <p:cNvSpPr/>
          <p:nvPr/>
        </p:nvSpPr>
        <p:spPr>
          <a:xfrm>
            <a:off x="5404104" y="1517904"/>
            <a:ext cx="3410712" cy="310896"/>
          </a:xfrm>
          <a:prstGeom prst="rect">
            <a:avLst/>
          </a:prstGeom>
          <a:noFill/>
          <a:ln/>
        </p:spPr>
        <p:txBody>
          <a:bodyPr wrap="square" rtlCol="0" anchor="ctr"/>
          <a:lstStyle/>
          <a:p>
            <a:pPr indent="0" marL="0">
              <a:buNone/>
            </a:pPr>
            <a:r>
              <a:rPr lang="en-US" sz="1150" b="1" dirty="0">
                <a:solidFill>
                  <a:srgbClr val="07232E"/>
                </a:solidFill>
                <a:latin typeface="Calibri" pitchFamily="34" charset="0"/>
                <a:ea typeface="Calibri" pitchFamily="34" charset="-122"/>
                <a:cs typeface="Calibri" pitchFamily="34" charset="-120"/>
              </a:rPr>
              <a:t>Context sentence</a:t>
            </a:r>
            <a:endParaRPr lang="en-US" sz="1150" dirty="0"/>
          </a:p>
        </p:txBody>
      </p:sp>
      <p:sp>
        <p:nvSpPr>
          <p:cNvPr id="14" name="Text 12"/>
          <p:cNvSpPr/>
          <p:nvPr/>
        </p:nvSpPr>
        <p:spPr>
          <a:xfrm>
            <a:off x="4928616" y="1975104"/>
            <a:ext cx="3904488" cy="402336"/>
          </a:xfrm>
          <a:prstGeom prst="rect">
            <a:avLst/>
          </a:prstGeom>
          <a:noFill/>
          <a:ln/>
        </p:spPr>
        <p:txBody>
          <a:bodyPr wrap="square" rtlCol="0" anchor="ctr"/>
          <a:lstStyle/>
          <a:p>
            <a:pPr indent="0" marL="0">
              <a:buNone/>
            </a:pPr>
            <a:r>
              <a:rPr lang="en-US" sz="950" dirty="0">
                <a:solidFill>
                  <a:srgbClr val="1E3A42"/>
                </a:solidFill>
                <a:latin typeface="Calibri" pitchFamily="34" charset="0"/>
                <a:ea typeface="Calibri" pitchFamily="34" charset="-122"/>
                <a:cs typeface="Calibri" pitchFamily="34" charset="-120"/>
              </a:rPr>
              <a:t>One sentence that establishes what the audience needs to know to evaluate the claim. This is the only place where brief background is appropriate — and it takes one sentence, not three.</a:t>
            </a:r>
            <a:endParaRPr lang="en-US" sz="950" dirty="0"/>
          </a:p>
        </p:txBody>
      </p:sp>
      <p:sp>
        <p:nvSpPr>
          <p:cNvPr id="15" name="Shape 13"/>
          <p:cNvSpPr/>
          <p:nvPr/>
        </p:nvSpPr>
        <p:spPr>
          <a:xfrm>
            <a:off x="457200" y="2542032"/>
            <a:ext cx="4160520" cy="1024128"/>
          </a:xfrm>
          <a:prstGeom prst="roundRect">
            <a:avLst>
              <a:gd name="adj" fmla="val 7143"/>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6" name="Shape 14"/>
          <p:cNvSpPr/>
          <p:nvPr/>
        </p:nvSpPr>
        <p:spPr>
          <a:xfrm>
            <a:off x="585216" y="2651760"/>
            <a:ext cx="402336" cy="402336"/>
          </a:xfrm>
          <a:prstGeom prst="ellipse">
            <a:avLst/>
          </a:prstGeom>
          <a:solidFill>
            <a:srgbClr val="C47F17"/>
          </a:solidFill>
          <a:ln w="12700">
            <a:solidFill>
              <a:srgbClr val="C47F17"/>
            </a:solidFill>
            <a:prstDash val="solid"/>
          </a:ln>
        </p:spPr>
      </p:sp>
      <p:sp>
        <p:nvSpPr>
          <p:cNvPr id="17" name="Text 15"/>
          <p:cNvSpPr/>
          <p:nvPr/>
        </p:nvSpPr>
        <p:spPr>
          <a:xfrm>
            <a:off x="585216" y="2651760"/>
            <a:ext cx="402336" cy="402336"/>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3</a:t>
            </a:r>
            <a:endParaRPr lang="en-US" sz="1400" dirty="0"/>
          </a:p>
        </p:txBody>
      </p:sp>
      <p:sp>
        <p:nvSpPr>
          <p:cNvPr id="18" name="Text 16"/>
          <p:cNvSpPr/>
          <p:nvPr/>
        </p:nvSpPr>
        <p:spPr>
          <a:xfrm>
            <a:off x="1060704" y="2633472"/>
            <a:ext cx="3410712" cy="310896"/>
          </a:xfrm>
          <a:prstGeom prst="rect">
            <a:avLst/>
          </a:prstGeom>
          <a:noFill/>
          <a:ln/>
        </p:spPr>
        <p:txBody>
          <a:bodyPr wrap="square" rtlCol="0" anchor="ctr"/>
          <a:lstStyle/>
          <a:p>
            <a:pPr indent="0" marL="0">
              <a:buNone/>
            </a:pPr>
            <a:r>
              <a:rPr lang="en-US" sz="1150" b="1" dirty="0">
                <a:solidFill>
                  <a:srgbClr val="07232E"/>
                </a:solidFill>
                <a:latin typeface="Calibri" pitchFamily="34" charset="0"/>
                <a:ea typeface="Calibri" pitchFamily="34" charset="-122"/>
                <a:cs typeface="Calibri" pitchFamily="34" charset="-120"/>
              </a:rPr>
              <a:t>First source sentence</a:t>
            </a:r>
            <a:endParaRPr lang="en-US" sz="1150" dirty="0"/>
          </a:p>
        </p:txBody>
      </p:sp>
      <p:sp>
        <p:nvSpPr>
          <p:cNvPr id="19" name="Text 17"/>
          <p:cNvSpPr/>
          <p:nvPr/>
        </p:nvSpPr>
        <p:spPr>
          <a:xfrm>
            <a:off x="585216" y="3090672"/>
            <a:ext cx="3904488" cy="402336"/>
          </a:xfrm>
          <a:prstGeom prst="rect">
            <a:avLst/>
          </a:prstGeom>
          <a:noFill/>
          <a:ln/>
        </p:spPr>
        <p:txBody>
          <a:bodyPr wrap="square" rtlCol="0" anchor="ctr"/>
          <a:lstStyle/>
          <a:p>
            <a:pPr indent="0" marL="0">
              <a:buNone/>
            </a:pPr>
            <a:r>
              <a:rPr lang="en-US" sz="950" dirty="0">
                <a:solidFill>
                  <a:srgbClr val="1E3A42"/>
                </a:solidFill>
                <a:latin typeface="Calibri" pitchFamily="34" charset="0"/>
                <a:ea typeface="Calibri" pitchFamily="34" charset="-122"/>
                <a:cs typeface="Calibri" pitchFamily="34" charset="-120"/>
              </a:rPr>
              <a:t>Introduces the establishing source with a specific attribution verb. Cites only the most exact relevant phrase — not a long block quote. Focuses on the specific piece of evidence that supports the claim.</a:t>
            </a:r>
            <a:endParaRPr lang="en-US" sz="950" dirty="0"/>
          </a:p>
        </p:txBody>
      </p:sp>
      <p:sp>
        <p:nvSpPr>
          <p:cNvPr id="20" name="Shape 18"/>
          <p:cNvSpPr/>
          <p:nvPr/>
        </p:nvSpPr>
        <p:spPr>
          <a:xfrm>
            <a:off x="4800600" y="2542032"/>
            <a:ext cx="4160520" cy="1024128"/>
          </a:xfrm>
          <a:prstGeom prst="roundRect">
            <a:avLst>
              <a:gd name="adj" fmla="val 7143"/>
            </a:avLst>
          </a:prstGeom>
          <a:solidFill>
            <a:srgbClr val="F1F8FA"/>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21" name="Shape 19"/>
          <p:cNvSpPr/>
          <p:nvPr/>
        </p:nvSpPr>
        <p:spPr>
          <a:xfrm>
            <a:off x="4928616" y="2651760"/>
            <a:ext cx="402336" cy="402336"/>
          </a:xfrm>
          <a:prstGeom prst="ellipse">
            <a:avLst/>
          </a:prstGeom>
          <a:solidFill>
            <a:srgbClr val="C47F17"/>
          </a:solidFill>
          <a:ln w="12700">
            <a:solidFill>
              <a:srgbClr val="C47F17"/>
            </a:solidFill>
            <a:prstDash val="solid"/>
          </a:ln>
        </p:spPr>
      </p:sp>
      <p:sp>
        <p:nvSpPr>
          <p:cNvPr id="22" name="Text 20"/>
          <p:cNvSpPr/>
          <p:nvPr/>
        </p:nvSpPr>
        <p:spPr>
          <a:xfrm>
            <a:off x="4928616" y="2651760"/>
            <a:ext cx="402336" cy="402336"/>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4</a:t>
            </a:r>
            <a:endParaRPr lang="en-US" sz="1400" dirty="0"/>
          </a:p>
        </p:txBody>
      </p:sp>
      <p:sp>
        <p:nvSpPr>
          <p:cNvPr id="23" name="Text 21"/>
          <p:cNvSpPr/>
          <p:nvPr/>
        </p:nvSpPr>
        <p:spPr>
          <a:xfrm>
            <a:off x="5404104" y="2633472"/>
            <a:ext cx="3410712" cy="310896"/>
          </a:xfrm>
          <a:prstGeom prst="rect">
            <a:avLst/>
          </a:prstGeom>
          <a:noFill/>
          <a:ln/>
        </p:spPr>
        <p:txBody>
          <a:bodyPr wrap="square" rtlCol="0" anchor="ctr"/>
          <a:lstStyle/>
          <a:p>
            <a:pPr indent="0" marL="0">
              <a:buNone/>
            </a:pPr>
            <a:r>
              <a:rPr lang="en-US" sz="1150" b="1" dirty="0">
                <a:solidFill>
                  <a:srgbClr val="07232E"/>
                </a:solidFill>
                <a:latin typeface="Calibri" pitchFamily="34" charset="0"/>
                <a:ea typeface="Calibri" pitchFamily="34" charset="-122"/>
                <a:cs typeface="Calibri" pitchFamily="34" charset="-120"/>
              </a:rPr>
              <a:t>Commentary sentence</a:t>
            </a:r>
            <a:endParaRPr lang="en-US" sz="1150" dirty="0"/>
          </a:p>
        </p:txBody>
      </p:sp>
      <p:sp>
        <p:nvSpPr>
          <p:cNvPr id="24" name="Text 22"/>
          <p:cNvSpPr/>
          <p:nvPr/>
        </p:nvSpPr>
        <p:spPr>
          <a:xfrm>
            <a:off x="4928616" y="3090672"/>
            <a:ext cx="3904488" cy="402336"/>
          </a:xfrm>
          <a:prstGeom prst="rect">
            <a:avLst/>
          </a:prstGeom>
          <a:noFill/>
          <a:ln/>
        </p:spPr>
        <p:txBody>
          <a:bodyPr wrap="square" rtlCol="0" anchor="ctr"/>
          <a:lstStyle/>
          <a:p>
            <a:pPr indent="0" marL="0">
              <a:buNone/>
            </a:pPr>
            <a:r>
              <a:rPr lang="en-US" sz="950" dirty="0">
                <a:solidFill>
                  <a:srgbClr val="1E3A42"/>
                </a:solidFill>
                <a:latin typeface="Calibri" pitchFamily="34" charset="0"/>
                <a:ea typeface="Calibri" pitchFamily="34" charset="-122"/>
                <a:cs typeface="Calibri" pitchFamily="34" charset="-120"/>
              </a:rPr>
              <a:t>Explains precisely how the first source supports the specific claim in sentence 1. Applies the counterfactual: 'If Source A had shown X instead of Y, the claim would be...'</a:t>
            </a:r>
            <a:endParaRPr lang="en-US" sz="950" dirty="0"/>
          </a:p>
        </p:txBody>
      </p:sp>
      <p:sp>
        <p:nvSpPr>
          <p:cNvPr id="25" name="Shape 23"/>
          <p:cNvSpPr/>
          <p:nvPr/>
        </p:nvSpPr>
        <p:spPr>
          <a:xfrm>
            <a:off x="457200" y="3657600"/>
            <a:ext cx="4160520" cy="1024128"/>
          </a:xfrm>
          <a:prstGeom prst="roundRect">
            <a:avLst>
              <a:gd name="adj" fmla="val 7143"/>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26" name="Shape 24"/>
          <p:cNvSpPr/>
          <p:nvPr/>
        </p:nvSpPr>
        <p:spPr>
          <a:xfrm>
            <a:off x="585216" y="3767328"/>
            <a:ext cx="402336" cy="402336"/>
          </a:xfrm>
          <a:prstGeom prst="ellipse">
            <a:avLst/>
          </a:prstGeom>
          <a:solidFill>
            <a:srgbClr val="0D6F66"/>
          </a:solidFill>
          <a:ln w="12700">
            <a:solidFill>
              <a:srgbClr val="0D6F66"/>
            </a:solidFill>
            <a:prstDash val="solid"/>
          </a:ln>
        </p:spPr>
      </p:sp>
      <p:sp>
        <p:nvSpPr>
          <p:cNvPr id="27" name="Text 25"/>
          <p:cNvSpPr/>
          <p:nvPr/>
        </p:nvSpPr>
        <p:spPr>
          <a:xfrm>
            <a:off x="585216" y="3767328"/>
            <a:ext cx="402336" cy="402336"/>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5</a:t>
            </a:r>
            <a:endParaRPr lang="en-US" sz="1400" dirty="0"/>
          </a:p>
        </p:txBody>
      </p:sp>
      <p:sp>
        <p:nvSpPr>
          <p:cNvPr id="28" name="Text 26"/>
          <p:cNvSpPr/>
          <p:nvPr/>
        </p:nvSpPr>
        <p:spPr>
          <a:xfrm>
            <a:off x="1060704" y="3749040"/>
            <a:ext cx="3410712" cy="310896"/>
          </a:xfrm>
          <a:prstGeom prst="rect">
            <a:avLst/>
          </a:prstGeom>
          <a:noFill/>
          <a:ln/>
        </p:spPr>
        <p:txBody>
          <a:bodyPr wrap="square" rtlCol="0" anchor="ctr"/>
          <a:lstStyle/>
          <a:p>
            <a:pPr indent="0" marL="0">
              <a:buNone/>
            </a:pPr>
            <a:r>
              <a:rPr lang="en-US" sz="1150" b="1" dirty="0">
                <a:solidFill>
                  <a:srgbClr val="07232E"/>
                </a:solidFill>
                <a:latin typeface="Calibri" pitchFamily="34" charset="0"/>
                <a:ea typeface="Calibri" pitchFamily="34" charset="-122"/>
                <a:cs typeface="Calibri" pitchFamily="34" charset="-120"/>
              </a:rPr>
              <a:t>Second/third source sentences</a:t>
            </a:r>
            <a:endParaRPr lang="en-US" sz="1150" dirty="0"/>
          </a:p>
        </p:txBody>
      </p:sp>
      <p:sp>
        <p:nvSpPr>
          <p:cNvPr id="29" name="Text 27"/>
          <p:cNvSpPr/>
          <p:nvPr/>
        </p:nvSpPr>
        <p:spPr>
          <a:xfrm>
            <a:off x="585216" y="4206240"/>
            <a:ext cx="3904488" cy="402336"/>
          </a:xfrm>
          <a:prstGeom prst="rect">
            <a:avLst/>
          </a:prstGeom>
          <a:noFill/>
          <a:ln/>
        </p:spPr>
        <p:txBody>
          <a:bodyPr wrap="square" rtlCol="0" anchor="ctr"/>
          <a:lstStyle/>
          <a:p>
            <a:pPr indent="0" marL="0">
              <a:buNone/>
            </a:pPr>
            <a:r>
              <a:rPr lang="en-US" sz="950" dirty="0">
                <a:solidFill>
                  <a:srgbClr val="1E3A42"/>
                </a:solidFill>
                <a:latin typeface="Calibri" pitchFamily="34" charset="0"/>
                <a:ea typeface="Calibri" pitchFamily="34" charset="-122"/>
                <a:cs typeface="Calibri" pitchFamily="34" charset="-120"/>
              </a:rPr>
              <a:t>The complicating or extending source — introduced with the attribution verb that names its relationship to the first source. Shows how this source adds something the first source cannot.</a:t>
            </a:r>
            <a:endParaRPr lang="en-US" sz="950" dirty="0"/>
          </a:p>
        </p:txBody>
      </p:sp>
      <p:sp>
        <p:nvSpPr>
          <p:cNvPr id="30" name="Shape 28"/>
          <p:cNvSpPr/>
          <p:nvPr/>
        </p:nvSpPr>
        <p:spPr>
          <a:xfrm>
            <a:off x="4800600" y="3657600"/>
            <a:ext cx="4160520" cy="1024128"/>
          </a:xfrm>
          <a:prstGeom prst="roundRect">
            <a:avLst>
              <a:gd name="adj" fmla="val 7143"/>
            </a:avLst>
          </a:prstGeom>
          <a:solidFill>
            <a:srgbClr val="F1F8FA"/>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31" name="Shape 29"/>
          <p:cNvSpPr/>
          <p:nvPr/>
        </p:nvSpPr>
        <p:spPr>
          <a:xfrm>
            <a:off x="4928616" y="3767328"/>
            <a:ext cx="402336" cy="402336"/>
          </a:xfrm>
          <a:prstGeom prst="ellipse">
            <a:avLst/>
          </a:prstGeom>
          <a:solidFill>
            <a:srgbClr val="0D6F66"/>
          </a:solidFill>
          <a:ln w="12700">
            <a:solidFill>
              <a:srgbClr val="0D6F66"/>
            </a:solidFill>
            <a:prstDash val="solid"/>
          </a:ln>
        </p:spPr>
      </p:sp>
      <p:sp>
        <p:nvSpPr>
          <p:cNvPr id="32" name="Text 30"/>
          <p:cNvSpPr/>
          <p:nvPr/>
        </p:nvSpPr>
        <p:spPr>
          <a:xfrm>
            <a:off x="4928616" y="3767328"/>
            <a:ext cx="402336" cy="402336"/>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6</a:t>
            </a:r>
            <a:endParaRPr lang="en-US" sz="1400" dirty="0"/>
          </a:p>
        </p:txBody>
      </p:sp>
      <p:sp>
        <p:nvSpPr>
          <p:cNvPr id="33" name="Text 31"/>
          <p:cNvSpPr/>
          <p:nvPr/>
        </p:nvSpPr>
        <p:spPr>
          <a:xfrm>
            <a:off x="5404104" y="3749040"/>
            <a:ext cx="3410712" cy="310896"/>
          </a:xfrm>
          <a:prstGeom prst="rect">
            <a:avLst/>
          </a:prstGeom>
          <a:noFill/>
          <a:ln/>
        </p:spPr>
        <p:txBody>
          <a:bodyPr wrap="square" rtlCol="0" anchor="ctr"/>
          <a:lstStyle/>
          <a:p>
            <a:pPr indent="0" marL="0">
              <a:buNone/>
            </a:pPr>
            <a:r>
              <a:rPr lang="en-US" sz="1150" b="1" dirty="0">
                <a:solidFill>
                  <a:srgbClr val="07232E"/>
                </a:solidFill>
                <a:latin typeface="Calibri" pitchFamily="34" charset="0"/>
                <a:ea typeface="Calibri" pitchFamily="34" charset="-122"/>
                <a:cs typeface="Calibri" pitchFamily="34" charset="-120"/>
              </a:rPr>
              <a:t>Synthesis sentence</a:t>
            </a:r>
            <a:endParaRPr lang="en-US" sz="1150" dirty="0"/>
          </a:p>
        </p:txBody>
      </p:sp>
      <p:sp>
        <p:nvSpPr>
          <p:cNvPr id="34" name="Text 32"/>
          <p:cNvSpPr/>
          <p:nvPr/>
        </p:nvSpPr>
        <p:spPr>
          <a:xfrm>
            <a:off x="4928616" y="4206240"/>
            <a:ext cx="3904488" cy="402336"/>
          </a:xfrm>
          <a:prstGeom prst="rect">
            <a:avLst/>
          </a:prstGeom>
          <a:noFill/>
          <a:ln/>
        </p:spPr>
        <p:txBody>
          <a:bodyPr wrap="square" rtlCol="0" anchor="ctr"/>
          <a:lstStyle/>
          <a:p>
            <a:pPr indent="0" marL="0">
              <a:buNone/>
            </a:pPr>
            <a:r>
              <a:rPr lang="en-US" sz="950" dirty="0">
                <a:solidFill>
                  <a:srgbClr val="1E3A42"/>
                </a:solidFill>
                <a:latin typeface="Calibri" pitchFamily="34" charset="0"/>
                <a:ea typeface="Calibri" pitchFamily="34" charset="-122"/>
                <a:cs typeface="Calibri" pitchFamily="34" charset="-120"/>
              </a:rPr>
              <a:t>Draws out the implication of the source combination. What do these sources together reveal? This sentence should only be writable after having written sentences 3–5. It earns no credit if it's just a thesis restatement.</a:t>
            </a:r>
            <a:endParaRPr lang="en-US" sz="95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Worked Paragraph: Summary Version vs. Synthesis Version</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The same sources, the same evidence. Watch what changes.</a:t>
            </a:r>
            <a:endParaRPr lang="en-US" sz="1400" dirty="0"/>
          </a:p>
        </p:txBody>
      </p:sp>
      <p:sp>
        <p:nvSpPr>
          <p:cNvPr id="5" name="Shape 3"/>
          <p:cNvSpPr/>
          <p:nvPr/>
        </p:nvSpPr>
        <p:spPr>
          <a:xfrm>
            <a:off x="457200" y="1353312"/>
            <a:ext cx="3931920" cy="3566160"/>
          </a:xfrm>
          <a:prstGeom prst="roundRect">
            <a:avLst>
              <a:gd name="adj" fmla="val 2051"/>
            </a:avLst>
          </a:prstGeom>
          <a:solidFill>
            <a:srgbClr val="FDF0EF"/>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640080" y="1463040"/>
            <a:ext cx="274320" cy="274320"/>
          </a:xfrm>
          <a:prstGeom prst="rect">
            <a:avLst/>
          </a:prstGeom>
        </p:spPr>
      </p:pic>
      <p:sp>
        <p:nvSpPr>
          <p:cNvPr id="7" name="Text 4"/>
          <p:cNvSpPr/>
          <p:nvPr/>
        </p:nvSpPr>
        <p:spPr>
          <a:xfrm>
            <a:off x="987552" y="1463040"/>
            <a:ext cx="3218688" cy="274320"/>
          </a:xfrm>
          <a:prstGeom prst="rect">
            <a:avLst/>
          </a:prstGeom>
          <a:noFill/>
          <a:ln/>
        </p:spPr>
        <p:txBody>
          <a:bodyPr wrap="square" rtlCol="0" anchor="ctr"/>
          <a:lstStyle/>
          <a:p>
            <a:pPr indent="0" marL="0">
              <a:buNone/>
            </a:pPr>
            <a:r>
              <a:rPr lang="en-US" sz="1150" b="1" dirty="0">
                <a:solidFill>
                  <a:srgbClr val="A71F17"/>
                </a:solidFill>
                <a:latin typeface="Calibri" pitchFamily="34" charset="0"/>
                <a:ea typeface="Calibri" pitchFamily="34" charset="-122"/>
                <a:cs typeface="Calibri" pitchFamily="34" charset="-120"/>
              </a:rPr>
              <a:t>Summary (scores 1–2 on Row B):</a:t>
            </a:r>
            <a:endParaRPr lang="en-US" sz="1150" dirty="0"/>
          </a:p>
        </p:txBody>
      </p:sp>
      <p:sp>
        <p:nvSpPr>
          <p:cNvPr id="8" name="Text 5"/>
          <p:cNvSpPr/>
          <p:nvPr/>
        </p:nvSpPr>
        <p:spPr>
          <a:xfrm>
            <a:off x="640080" y="1792224"/>
            <a:ext cx="3566160" cy="1920240"/>
          </a:xfrm>
          <a:prstGeom prst="rect">
            <a:avLst/>
          </a:prstGeom>
          <a:noFill/>
          <a:ln/>
        </p:spPr>
        <p:txBody>
          <a:bodyPr wrap="square" rtlCol="0" anchor="ctr"/>
          <a:lstStyle/>
          <a:p>
            <a:pPr indent="0" marL="0">
              <a:buNone/>
            </a:pPr>
            <a:r>
              <a:rPr lang="en-US" sz="1050" i="1" dirty="0">
                <a:solidFill>
                  <a:srgbClr val="1E3A42"/>
                </a:solidFill>
                <a:latin typeface="Calibri" pitchFamily="34" charset="0"/>
                <a:ea typeface="Calibri" pitchFamily="34" charset="-122"/>
                <a:cs typeface="Calibri" pitchFamily="34" charset="-120"/>
              </a:rPr>
              <a:t>Source A provides data about renewable energy costs. According to Source A, the cost of solar panels has fallen significantly since 2010. Source B discusses employment in the renewable energy sector. Source B argues that renewable energy creates jobs. Source C provides emissions data from multiple countries. These sources all support the conclusion that renewable energy investment is beneficial.</a:t>
            </a:r>
            <a:endParaRPr lang="en-US" sz="1050" dirty="0"/>
          </a:p>
        </p:txBody>
      </p:sp>
      <p:sp>
        <p:nvSpPr>
          <p:cNvPr id="9" name="Text 6"/>
          <p:cNvSpPr/>
          <p:nvPr/>
        </p:nvSpPr>
        <p:spPr>
          <a:xfrm>
            <a:off x="640080" y="3730752"/>
            <a:ext cx="3566160" cy="877824"/>
          </a:xfrm>
          <a:prstGeom prst="rect">
            <a:avLst/>
          </a:prstGeom>
          <a:noFill/>
          <a:ln/>
        </p:spPr>
        <p:txBody>
          <a:bodyPr wrap="square" rtlCol="0" anchor="ctr"/>
          <a:lstStyle/>
          <a:p>
            <a:pPr indent="0" marL="0">
              <a:buNone/>
            </a:pPr>
            <a:r>
              <a:rPr lang="en-US" sz="1000" b="1" dirty="0">
                <a:solidFill>
                  <a:srgbClr val="A71F17"/>
                </a:solidFill>
                <a:latin typeface="Calibri" pitchFamily="34" charset="0"/>
                <a:ea typeface="Calibri" pitchFamily="34" charset="-122"/>
                <a:cs typeface="Calibri" pitchFamily="34" charset="-120"/>
              </a:rPr>
              <a:t>No claim sentence. Sources are the paragraphs. Final sentence is thesis restatement. No synthesis sentence exists.</a:t>
            </a:r>
            <a:endParaRPr lang="en-US" sz="1000" dirty="0"/>
          </a:p>
        </p:txBody>
      </p:sp>
      <p:sp>
        <p:nvSpPr>
          <p:cNvPr id="10" name="Shape 7"/>
          <p:cNvSpPr/>
          <p:nvPr/>
        </p:nvSpPr>
        <p:spPr>
          <a:xfrm>
            <a:off x="4754880" y="1353312"/>
            <a:ext cx="3931920" cy="3566160"/>
          </a:xfrm>
          <a:prstGeom prst="roundRect">
            <a:avLst>
              <a:gd name="adj" fmla="val 2051"/>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11" name="Image 1" descr="preencoded.png">    </p:cNvPr>
          <p:cNvPicPr>
            <a:picLocks noChangeAspect="1"/>
          </p:cNvPicPr>
          <p:nvPr/>
        </p:nvPicPr>
        <p:blipFill>
          <a:blip r:embed="rId2"/>
          <a:stretch>
            <a:fillRect/>
          </a:stretch>
        </p:blipFill>
        <p:spPr>
          <a:xfrm>
            <a:off x="4937760" y="1463040"/>
            <a:ext cx="274320" cy="274320"/>
          </a:xfrm>
          <a:prstGeom prst="rect">
            <a:avLst/>
          </a:prstGeom>
        </p:spPr>
      </p:pic>
      <p:sp>
        <p:nvSpPr>
          <p:cNvPr id="12" name="Text 8"/>
          <p:cNvSpPr/>
          <p:nvPr/>
        </p:nvSpPr>
        <p:spPr>
          <a:xfrm>
            <a:off x="5285232" y="1463040"/>
            <a:ext cx="3218688" cy="274320"/>
          </a:xfrm>
          <a:prstGeom prst="rect">
            <a:avLst/>
          </a:prstGeom>
          <a:noFill/>
          <a:ln/>
        </p:spPr>
        <p:txBody>
          <a:bodyPr wrap="square" rtlCol="0" anchor="ctr"/>
          <a:lstStyle/>
          <a:p>
            <a:pPr indent="0" marL="0">
              <a:buNone/>
            </a:pPr>
            <a:r>
              <a:rPr lang="en-US" sz="1150" b="1" dirty="0">
                <a:solidFill>
                  <a:srgbClr val="0D6F66"/>
                </a:solidFill>
                <a:latin typeface="Calibri" pitchFamily="34" charset="0"/>
                <a:ea typeface="Calibri" pitchFamily="34" charset="-122"/>
                <a:cs typeface="Calibri" pitchFamily="34" charset="-120"/>
              </a:rPr>
              <a:t>Synthesis (scores 3–4 on Row B):</a:t>
            </a:r>
            <a:endParaRPr lang="en-US" sz="1150" dirty="0"/>
          </a:p>
        </p:txBody>
      </p:sp>
      <p:sp>
        <p:nvSpPr>
          <p:cNvPr id="13" name="Text 9"/>
          <p:cNvSpPr/>
          <p:nvPr/>
        </p:nvSpPr>
        <p:spPr>
          <a:xfrm>
            <a:off x="4937760" y="1792224"/>
            <a:ext cx="3566160" cy="2487168"/>
          </a:xfrm>
          <a:prstGeom prst="rect">
            <a:avLst/>
          </a:prstGeom>
          <a:noFill/>
          <a:ln/>
        </p:spPr>
        <p:txBody>
          <a:bodyPr wrap="square" rtlCol="0" anchor="ctr"/>
          <a:lstStyle/>
          <a:p>
            <a:pPr indent="0" marL="0">
              <a:buNone/>
            </a:pPr>
            <a:r>
              <a:rPr lang="en-US" sz="1050" i="1" dirty="0">
                <a:solidFill>
                  <a:srgbClr val="1E3A42"/>
                </a:solidFill>
                <a:latin typeface="Calibri" pitchFamily="34" charset="0"/>
                <a:ea typeface="Calibri" pitchFamily="34" charset="-122"/>
                <a:cs typeface="Calibri" pitchFamily="34" charset="-120"/>
              </a:rPr>
              <a:t>The economic case for renewable investment is strongest precisely where it is least likely to happen without policy intervention. Source A establishes that per-kWh solar costs fell 89% between 2010 and 2023, making market-rate investment theoretically feasible. Source B complicates this by demonstrating that employment gains are concentrated in regions with existing grid infrastructure — not in underserved markets where policy intervention is most needed. Together, these sources reveal that the cost argument for renewable investment, if taken in isolation, actually underestimates the structural barriers it cannot address on its own.</a:t>
            </a:r>
            <a:endParaRPr lang="en-US" sz="1050" dirty="0"/>
          </a:p>
        </p:txBody>
      </p:sp>
      <p:sp>
        <p:nvSpPr>
          <p:cNvPr id="14" name="Text 10"/>
          <p:cNvSpPr/>
          <p:nvPr/>
        </p:nvSpPr>
        <p:spPr>
          <a:xfrm>
            <a:off x="4937760" y="4334256"/>
            <a:ext cx="3566160" cy="475488"/>
          </a:xfrm>
          <a:prstGeom prst="rect">
            <a:avLst/>
          </a:prstGeom>
          <a:noFill/>
          <a:ln/>
        </p:spPr>
        <p:txBody>
          <a:bodyPr wrap="square" rtlCol="0" anchor="ctr"/>
          <a:lstStyle/>
          <a:p>
            <a:pPr indent="0" marL="0">
              <a:buNone/>
            </a:pPr>
            <a:r>
              <a:rPr lang="en-US" sz="1000" b="1" dirty="0">
                <a:solidFill>
                  <a:srgbClr val="0D6F66"/>
                </a:solidFill>
                <a:latin typeface="Calibri" pitchFamily="34" charset="0"/>
                <a:ea typeface="Calibri" pitchFamily="34" charset="-122"/>
                <a:cs typeface="Calibri" pitchFamily="34" charset="-120"/>
              </a:rPr>
              <a:t>Claim sentence first. Sources do different jobs. Synthesis sentence in closing. Argument exists without the source citations.</a:t>
            </a:r>
            <a:endParaRPr lang="en-US" sz="1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Synthesis-Specific Transitions: Signal the Logical Relationship</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Transitions in a synthesis essay do more than connect — they name the logical relationship between the argument's steps.</a:t>
            </a:r>
            <a:endParaRPr lang="en-US" sz="1400" dirty="0"/>
          </a:p>
        </p:txBody>
      </p:sp>
      <p:sp>
        <p:nvSpPr>
          <p:cNvPr id="5" name="Shape 3"/>
          <p:cNvSpPr/>
          <p:nvPr/>
        </p:nvSpPr>
        <p:spPr>
          <a:xfrm>
            <a:off x="457200" y="1417320"/>
            <a:ext cx="8229600" cy="1115568"/>
          </a:xfrm>
          <a:prstGeom prst="roundRect">
            <a:avLst>
              <a:gd name="adj" fmla="val 6557"/>
            </a:avLst>
          </a:prstGeom>
          <a:solidFill>
            <a:srgbClr val="FDF3E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90472"/>
            <a:ext cx="7863840" cy="32918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Between P1 and P2 (concession)</a:t>
            </a:r>
            <a:endParaRPr lang="en-US" sz="1200" dirty="0"/>
          </a:p>
        </p:txBody>
      </p:sp>
      <p:sp>
        <p:nvSpPr>
          <p:cNvPr id="7" name="Text 5"/>
          <p:cNvSpPr/>
          <p:nvPr/>
        </p:nvSpPr>
        <p:spPr>
          <a:xfrm>
            <a:off x="640080" y="1847088"/>
            <a:ext cx="5303520" cy="310896"/>
          </a:xfrm>
          <a:prstGeom prst="rect">
            <a:avLst/>
          </a:prstGeom>
          <a:noFill/>
          <a:ln/>
        </p:spPr>
        <p:txBody>
          <a:bodyPr wrap="square" rtlCol="0" anchor="ctr"/>
          <a:lstStyle/>
          <a:p>
            <a:pPr indent="0" marL="0">
              <a:buNone/>
            </a:pPr>
            <a:r>
              <a:rPr lang="en-US" sz="1100" i="1" dirty="0">
                <a:solidFill>
                  <a:srgbClr val="065A82"/>
                </a:solidFill>
                <a:latin typeface="Calibri" pitchFamily="34" charset="0"/>
                <a:ea typeface="Calibri" pitchFamily="34" charset="-122"/>
                <a:cs typeface="Calibri" pitchFamily="34" charset="-120"/>
              </a:rPr>
              <a:t>Admittedly, ...  ·  To be sure, ...  ·  It is true that ...</a:t>
            </a:r>
            <a:endParaRPr lang="en-US" sz="1100" dirty="0"/>
          </a:p>
        </p:txBody>
      </p:sp>
      <p:sp>
        <p:nvSpPr>
          <p:cNvPr id="8" name="Text 6"/>
          <p:cNvSpPr/>
          <p:nvPr/>
        </p:nvSpPr>
        <p:spPr>
          <a:xfrm>
            <a:off x="6016752" y="1490472"/>
            <a:ext cx="2578608" cy="877824"/>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Signal that you know the counterargument and are not avoiding it.</a:t>
            </a:r>
            <a:endParaRPr lang="en-US" sz="1000" dirty="0"/>
          </a:p>
        </p:txBody>
      </p:sp>
      <p:sp>
        <p:nvSpPr>
          <p:cNvPr id="9" name="Shape 7"/>
          <p:cNvSpPr/>
          <p:nvPr/>
        </p:nvSpPr>
        <p:spPr>
          <a:xfrm>
            <a:off x="457200" y="2624328"/>
            <a:ext cx="8229600" cy="1115568"/>
          </a:xfrm>
          <a:prstGeom prst="roundRect">
            <a:avLst>
              <a:gd name="adj" fmla="val 6557"/>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0" name="Text 8"/>
          <p:cNvSpPr/>
          <p:nvPr/>
        </p:nvSpPr>
        <p:spPr>
          <a:xfrm>
            <a:off x="640080" y="2697480"/>
            <a:ext cx="7863840" cy="32918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Between P2 and P3 (resolution / synthesis)</a:t>
            </a:r>
            <a:endParaRPr lang="en-US" sz="1200" dirty="0"/>
          </a:p>
        </p:txBody>
      </p:sp>
      <p:sp>
        <p:nvSpPr>
          <p:cNvPr id="11" name="Text 9"/>
          <p:cNvSpPr/>
          <p:nvPr/>
        </p:nvSpPr>
        <p:spPr>
          <a:xfrm>
            <a:off x="640080" y="3054096"/>
            <a:ext cx="5303520" cy="310896"/>
          </a:xfrm>
          <a:prstGeom prst="rect">
            <a:avLst/>
          </a:prstGeom>
          <a:noFill/>
          <a:ln/>
        </p:spPr>
        <p:txBody>
          <a:bodyPr wrap="square" rtlCol="0" anchor="ctr"/>
          <a:lstStyle/>
          <a:p>
            <a:pPr indent="0" marL="0">
              <a:buNone/>
            </a:pPr>
            <a:r>
              <a:rPr lang="en-US" sz="1100" i="1" dirty="0">
                <a:solidFill>
                  <a:srgbClr val="065A82"/>
                </a:solidFill>
                <a:latin typeface="Calibri" pitchFamily="34" charset="0"/>
                <a:ea typeface="Calibri" pitchFamily="34" charset="-122"/>
                <a:cs typeface="Calibri" pitchFamily="34" charset="-120"/>
              </a:rPr>
              <a:t>This tension, however, reveals ...  ·  What the complication actually confirms is ...  ·  The disagreement between Source B and Source D is itself evidence of ...</a:t>
            </a:r>
            <a:endParaRPr lang="en-US" sz="1100" dirty="0"/>
          </a:p>
        </p:txBody>
      </p:sp>
      <p:sp>
        <p:nvSpPr>
          <p:cNvPr id="12" name="Text 10"/>
          <p:cNvSpPr/>
          <p:nvPr/>
        </p:nvSpPr>
        <p:spPr>
          <a:xfrm>
            <a:off x="6016752" y="2697480"/>
            <a:ext cx="2578608" cy="877824"/>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Signal that the complication you acknowledged in P2 has generated insight rather than undermined the argument.</a:t>
            </a:r>
            <a:endParaRPr lang="en-US" sz="1000" dirty="0"/>
          </a:p>
        </p:txBody>
      </p:sp>
      <p:sp>
        <p:nvSpPr>
          <p:cNvPr id="13" name="Shape 11"/>
          <p:cNvSpPr/>
          <p:nvPr/>
        </p:nvSpPr>
        <p:spPr>
          <a:xfrm>
            <a:off x="457200" y="3831336"/>
            <a:ext cx="8229600" cy="1115568"/>
          </a:xfrm>
          <a:prstGeom prst="roundRect">
            <a:avLst>
              <a:gd name="adj" fmla="val 6557"/>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640080" y="3904488"/>
            <a:ext cx="7863840" cy="32918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Source-to-source within a paragraph</a:t>
            </a:r>
            <a:endParaRPr lang="en-US" sz="1200" dirty="0"/>
          </a:p>
        </p:txBody>
      </p:sp>
      <p:sp>
        <p:nvSpPr>
          <p:cNvPr id="15" name="Text 13"/>
          <p:cNvSpPr/>
          <p:nvPr/>
        </p:nvSpPr>
        <p:spPr>
          <a:xfrm>
            <a:off x="640080" y="4261104"/>
            <a:ext cx="5303520" cy="310896"/>
          </a:xfrm>
          <a:prstGeom prst="rect">
            <a:avLst/>
          </a:prstGeom>
          <a:noFill/>
          <a:ln/>
        </p:spPr>
        <p:txBody>
          <a:bodyPr wrap="square" rtlCol="0" anchor="ctr"/>
          <a:lstStyle/>
          <a:p>
            <a:pPr indent="0" marL="0">
              <a:buNone/>
            </a:pPr>
            <a:r>
              <a:rPr lang="en-US" sz="1100" i="1" dirty="0">
                <a:solidFill>
                  <a:srgbClr val="065A82"/>
                </a:solidFill>
                <a:latin typeface="Calibri" pitchFamily="34" charset="0"/>
                <a:ea typeface="Calibri" pitchFamily="34" charset="-122"/>
                <a:cs typeface="Calibri" pitchFamily="34" charset="-120"/>
              </a:rPr>
              <a:t>Source B builds on this by ...  ·  Source C complicates Source A's claim: ...  ·  Where Source A establishes the trend, Source D specifies its limits.</a:t>
            </a:r>
            <a:endParaRPr lang="en-US" sz="1100" dirty="0"/>
          </a:p>
        </p:txBody>
      </p:sp>
      <p:sp>
        <p:nvSpPr>
          <p:cNvPr id="16" name="Text 14"/>
          <p:cNvSpPr/>
          <p:nvPr/>
        </p:nvSpPr>
        <p:spPr>
          <a:xfrm>
            <a:off x="6016752" y="3904488"/>
            <a:ext cx="2578608" cy="877824"/>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Signal the logical relationship between sources — not just that a second source exists.</a:t>
            </a:r>
            <a:endParaRPr lang="en-US" sz="1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Sophistication in Synthesis: What Actually Earns Row C</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Synthesis essays have a specific path to the sophistication point that differs from the other two FRQs.</a:t>
            </a:r>
            <a:endParaRPr lang="en-US" sz="1400" dirty="0"/>
          </a:p>
        </p:txBody>
      </p:sp>
      <p:sp>
        <p:nvSpPr>
          <p:cNvPr id="5" name="Shape 3"/>
          <p:cNvSpPr/>
          <p:nvPr/>
        </p:nvSpPr>
        <p:spPr>
          <a:xfrm>
            <a:off x="457200" y="1389888"/>
            <a:ext cx="8229600" cy="457200"/>
          </a:xfrm>
          <a:prstGeom prst="roundRect">
            <a:avLst>
              <a:gd name="adj" fmla="val 16000"/>
            </a:avLst>
          </a:prstGeom>
          <a:solidFill>
            <a:srgbClr val="07232E"/>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81328"/>
            <a:ext cx="7863840" cy="292608"/>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Sophistication in synthesis is earned by arriving at a conclusion the thesis could not have stated before the analysis was done.</a:t>
            </a:r>
            <a:endParaRPr lang="en-US" sz="1350" dirty="0"/>
          </a:p>
        </p:txBody>
      </p:sp>
      <p:sp>
        <p:nvSpPr>
          <p:cNvPr id="7" name="Shape 5"/>
          <p:cNvSpPr/>
          <p:nvPr/>
        </p:nvSpPr>
        <p:spPr>
          <a:xfrm>
            <a:off x="457200" y="1938528"/>
            <a:ext cx="8229600" cy="914400"/>
          </a:xfrm>
          <a:prstGeom prst="roundRect">
            <a:avLst>
              <a:gd name="adj" fmla="val 8000"/>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011680"/>
            <a:ext cx="7863840" cy="310896"/>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Using a 'limiting' source to qualify the thesis</a:t>
            </a:r>
            <a:endParaRPr lang="en-US" sz="1200" dirty="0"/>
          </a:p>
        </p:txBody>
      </p:sp>
      <p:sp>
        <p:nvSpPr>
          <p:cNvPr id="9" name="Text 7"/>
          <p:cNvSpPr/>
          <p:nvPr/>
        </p:nvSpPr>
        <p:spPr>
          <a:xfrm>
            <a:off x="640080" y="2340864"/>
            <a:ext cx="4114800" cy="438912"/>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A thesis that claims X unconditionally cannot earn sophistication. A thesis that claims X under specific conditions identified through source analysis can — because the conditions were discovered through the analysis, not stated before it.</a:t>
            </a:r>
            <a:endParaRPr lang="en-US" sz="1000" dirty="0"/>
          </a:p>
        </p:txBody>
      </p:sp>
      <p:sp>
        <p:nvSpPr>
          <p:cNvPr id="10" name="Text 8"/>
          <p:cNvSpPr/>
          <p:nvPr/>
        </p:nvSpPr>
        <p:spPr>
          <a:xfrm>
            <a:off x="4828032" y="2011680"/>
            <a:ext cx="3675888" cy="749808"/>
          </a:xfrm>
          <a:prstGeom prst="rect">
            <a:avLst/>
          </a:prstGeom>
          <a:noFill/>
          <a:ln/>
        </p:spPr>
        <p:txBody>
          <a:bodyPr wrap="square" rtlCol="0" anchor="ctr"/>
          <a:lstStyle/>
          <a:p>
            <a:pPr indent="0" marL="0">
              <a:buNone/>
            </a:pPr>
            <a:r>
              <a:rPr lang="en-US" sz="1000" i="1" dirty="0">
                <a:solidFill>
                  <a:srgbClr val="1E3A42"/>
                </a:solidFill>
                <a:latin typeface="Calibri" pitchFamily="34" charset="0"/>
                <a:ea typeface="Calibri" pitchFamily="34" charset="-122"/>
                <a:cs typeface="Calibri" pitchFamily="34" charset="-120"/>
              </a:rPr>
              <a:t>""Government investment in renewable infrastructure is most defensible — and most urgently needed — precisely in the markets where the cost argument is weakest.""</a:t>
            </a:r>
            <a:endParaRPr lang="en-US" sz="1000" dirty="0"/>
          </a:p>
        </p:txBody>
      </p:sp>
      <p:sp>
        <p:nvSpPr>
          <p:cNvPr id="11" name="Shape 9"/>
          <p:cNvSpPr/>
          <p:nvPr/>
        </p:nvSpPr>
        <p:spPr>
          <a:xfrm>
            <a:off x="457200" y="2944368"/>
            <a:ext cx="8229600" cy="914400"/>
          </a:xfrm>
          <a:prstGeom prst="roundRect">
            <a:avLst>
              <a:gd name="adj" fmla="val 8000"/>
            </a:avLst>
          </a:prstGeom>
          <a:solidFill>
            <a:srgbClr val="F1F8FA"/>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640080" y="3017520"/>
            <a:ext cx="7863840" cy="310896"/>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Noting what the source set does not resolve</a:t>
            </a:r>
            <a:endParaRPr lang="en-US" sz="1200" dirty="0"/>
          </a:p>
        </p:txBody>
      </p:sp>
      <p:sp>
        <p:nvSpPr>
          <p:cNvPr id="13" name="Text 11"/>
          <p:cNvSpPr/>
          <p:nvPr/>
        </p:nvSpPr>
        <p:spPr>
          <a:xfrm>
            <a:off x="640080" y="3346704"/>
            <a:ext cx="4114800" cy="438912"/>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Observing that the sources collectively illuminate one dimension of the problem while leaving another genuinely unaddressed is a sophisticated move that demonstrates the student has read the set as a landscape, not just as a collection of supportive evidence.</a:t>
            </a:r>
            <a:endParaRPr lang="en-US" sz="1000" dirty="0"/>
          </a:p>
        </p:txBody>
      </p:sp>
      <p:sp>
        <p:nvSpPr>
          <p:cNvPr id="14" name="Text 12"/>
          <p:cNvSpPr/>
          <p:nvPr/>
        </p:nvSpPr>
        <p:spPr>
          <a:xfrm>
            <a:off x="4828032" y="3017520"/>
            <a:ext cx="3675888" cy="749808"/>
          </a:xfrm>
          <a:prstGeom prst="rect">
            <a:avLst/>
          </a:prstGeom>
          <a:noFill/>
          <a:ln/>
        </p:spPr>
        <p:txBody>
          <a:bodyPr wrap="square" rtlCol="0" anchor="ctr"/>
          <a:lstStyle/>
          <a:p>
            <a:pPr indent="0" marL="0">
              <a:buNone/>
            </a:pPr>
            <a:r>
              <a:rPr lang="en-US" sz="1000" i="1" dirty="0">
                <a:solidFill>
                  <a:srgbClr val="1E3A42"/>
                </a:solidFill>
                <a:latin typeface="Calibri" pitchFamily="34" charset="0"/>
                <a:ea typeface="Calibri" pitchFamily="34" charset="-122"/>
                <a:cs typeface="Calibri" pitchFamily="34" charset="-120"/>
              </a:rPr>
              <a:t>""What this source set cannot resolve is whether the political will required for policy intervention is itself a function of the distributional inequity it is meant to address.""</a:t>
            </a:r>
            <a:endParaRPr lang="en-US" sz="1000" dirty="0"/>
          </a:p>
        </p:txBody>
      </p:sp>
      <p:sp>
        <p:nvSpPr>
          <p:cNvPr id="15" name="Shape 13"/>
          <p:cNvSpPr/>
          <p:nvPr/>
        </p:nvSpPr>
        <p:spPr>
          <a:xfrm>
            <a:off x="457200" y="3950208"/>
            <a:ext cx="8229600" cy="914400"/>
          </a:xfrm>
          <a:prstGeom prst="roundRect">
            <a:avLst>
              <a:gd name="adj" fmla="val 8000"/>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4023360"/>
            <a:ext cx="7863840" cy="310896"/>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Showing that two sources' disagreement is itself evidence</a:t>
            </a:r>
            <a:endParaRPr lang="en-US" sz="1200" dirty="0"/>
          </a:p>
        </p:txBody>
      </p:sp>
      <p:sp>
        <p:nvSpPr>
          <p:cNvPr id="17" name="Text 15"/>
          <p:cNvSpPr/>
          <p:nvPr/>
        </p:nvSpPr>
        <p:spPr>
          <a:xfrm>
            <a:off x="640080" y="4352544"/>
            <a:ext cx="4114800" cy="438912"/>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When two sources with different methodologies or agendas reach conflicting conclusions, the conflict is not a problem for the argument — it is evidence of the genuine complexity of the issue. Naming this is a Layer 4 move.</a:t>
            </a:r>
            <a:endParaRPr lang="en-US" sz="1000" dirty="0"/>
          </a:p>
        </p:txBody>
      </p:sp>
      <p:sp>
        <p:nvSpPr>
          <p:cNvPr id="18" name="Text 16"/>
          <p:cNvSpPr/>
          <p:nvPr/>
        </p:nvSpPr>
        <p:spPr>
          <a:xfrm>
            <a:off x="4828032" y="4023360"/>
            <a:ext cx="3675888" cy="749808"/>
          </a:xfrm>
          <a:prstGeom prst="rect">
            <a:avLst/>
          </a:prstGeom>
          <a:noFill/>
          <a:ln/>
        </p:spPr>
        <p:txBody>
          <a:bodyPr wrap="square" rtlCol="0" anchor="ctr"/>
          <a:lstStyle/>
          <a:p>
            <a:pPr indent="0" marL="0">
              <a:buNone/>
            </a:pPr>
            <a:r>
              <a:rPr lang="en-US" sz="1000" i="1" dirty="0">
                <a:solidFill>
                  <a:srgbClr val="1E3A42"/>
                </a:solidFill>
                <a:latin typeface="Calibri" pitchFamily="34" charset="0"/>
                <a:ea typeface="Calibri" pitchFamily="34" charset="-122"/>
                <a:cs typeface="Calibri" pitchFamily="34" charset="-120"/>
              </a:rPr>
              <a:t>""The disagreement between Source C's optimistic cross-national data and Source D's cautionary infrastructure analysis is not a contradiction to be resolved but a tension the policy must navigate.""</a:t>
            </a:r>
            <a:endParaRPr lang="en-US" sz="1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Minimum Viable Synthesis Paragraph: Before You Move On, Check These Four</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These four checks take 30 seconds per paragraph and catch the most common synthesis errors before they're submitted.</a:t>
            </a:r>
            <a:endParaRPr lang="en-US" sz="1400" dirty="0"/>
          </a:p>
        </p:txBody>
      </p:sp>
      <p:sp>
        <p:nvSpPr>
          <p:cNvPr id="5" name="Shape 3"/>
          <p:cNvSpPr/>
          <p:nvPr/>
        </p:nvSpPr>
        <p:spPr>
          <a:xfrm>
            <a:off x="457200" y="1417320"/>
            <a:ext cx="8229600" cy="804672"/>
          </a:xfrm>
          <a:prstGeom prst="roundRect">
            <a:avLst>
              <a:gd name="adj" fmla="val 9091"/>
            </a:avLst>
          </a:prstGeom>
          <a:solidFill>
            <a:srgbClr val="F1F8FA"/>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81328"/>
            <a:ext cx="3383280" cy="658368"/>
          </a:xfrm>
          <a:prstGeom prst="rect">
            <a:avLst/>
          </a:prstGeom>
          <a:noFill/>
          <a:ln/>
        </p:spPr>
        <p:txBody>
          <a:bodyPr wrap="square" rtlCol="0" anchor="ctr"/>
          <a:lstStyle/>
          <a:p>
            <a:pPr indent="0" marL="0">
              <a:buNone/>
            </a:pPr>
            <a:r>
              <a:rPr lang="en-US" sz="1050" b="1" dirty="0">
                <a:solidFill>
                  <a:srgbClr val="07232E"/>
                </a:solidFill>
                <a:latin typeface="Calibri" pitchFamily="34" charset="0"/>
                <a:ea typeface="Calibri" pitchFamily="34" charset="-122"/>
                <a:cs typeface="Calibri" pitchFamily="34" charset="-120"/>
              </a:rPr>
              <a:t>Does the paragraph open with a claim sentence (not a topic announcement or source introduction)?</a:t>
            </a:r>
            <a:endParaRPr lang="en-US" sz="1050" dirty="0"/>
          </a:p>
        </p:txBody>
      </p:sp>
      <p:pic>
        <p:nvPicPr>
          <p:cNvPr id="7" name="Image 0" descr="preencoded.png">    </p:cNvPr>
          <p:cNvPicPr>
            <a:picLocks noChangeAspect="1"/>
          </p:cNvPicPr>
          <p:nvPr/>
        </p:nvPicPr>
        <p:blipFill>
          <a:blip r:embed="rId1"/>
          <a:stretch>
            <a:fillRect/>
          </a:stretch>
        </p:blipFill>
        <p:spPr>
          <a:xfrm>
            <a:off x="4096512" y="1554480"/>
            <a:ext cx="219456" cy="219456"/>
          </a:xfrm>
          <a:prstGeom prst="rect">
            <a:avLst/>
          </a:prstGeom>
        </p:spPr>
      </p:pic>
      <p:sp>
        <p:nvSpPr>
          <p:cNvPr id="8" name="Text 5"/>
          <p:cNvSpPr/>
          <p:nvPr/>
        </p:nvSpPr>
        <p:spPr>
          <a:xfrm>
            <a:off x="4370832" y="1481328"/>
            <a:ext cx="1920240" cy="658368"/>
          </a:xfrm>
          <a:prstGeom prst="rect">
            <a:avLst/>
          </a:prstGeom>
          <a:noFill/>
          <a:ln/>
        </p:spPr>
        <p:txBody>
          <a:bodyPr wrap="square" rtlCol="0" anchor="ctr"/>
          <a:lstStyle/>
          <a:p>
            <a:pPr indent="0" marL="0">
              <a:buNone/>
            </a:pPr>
            <a:r>
              <a:rPr lang="en-US" sz="950" i="1" dirty="0">
                <a:solidFill>
                  <a:srgbClr val="0D6F66"/>
                </a:solidFill>
                <a:latin typeface="Calibri" pitchFamily="34" charset="0"/>
                <a:ea typeface="Calibri" pitchFamily="34" charset="-122"/>
                <a:cs typeface="Calibri" pitchFamily="34" charset="-120"/>
              </a:rPr>
              <a:t>Paragraph 1 claim: 'The economic case for renewable investment is strongest where it is least likely to occur without intervention.'</a:t>
            </a:r>
            <a:endParaRPr lang="en-US" sz="950" dirty="0"/>
          </a:p>
        </p:txBody>
      </p:sp>
      <p:pic>
        <p:nvPicPr>
          <p:cNvPr id="9" name="Image 1" descr="preencoded.png">    </p:cNvPr>
          <p:cNvPicPr>
            <a:picLocks noChangeAspect="1"/>
          </p:cNvPicPr>
          <p:nvPr/>
        </p:nvPicPr>
        <p:blipFill>
          <a:blip r:embed="rId2"/>
          <a:stretch>
            <a:fillRect/>
          </a:stretch>
        </p:blipFill>
        <p:spPr>
          <a:xfrm>
            <a:off x="6364224" y="1554480"/>
            <a:ext cx="219456" cy="219456"/>
          </a:xfrm>
          <a:prstGeom prst="rect">
            <a:avLst/>
          </a:prstGeom>
        </p:spPr>
      </p:pic>
      <p:sp>
        <p:nvSpPr>
          <p:cNvPr id="10" name="Text 6"/>
          <p:cNvSpPr/>
          <p:nvPr/>
        </p:nvSpPr>
        <p:spPr>
          <a:xfrm>
            <a:off x="6638544" y="1481328"/>
            <a:ext cx="1865376" cy="658368"/>
          </a:xfrm>
          <a:prstGeom prst="rect">
            <a:avLst/>
          </a:prstGeom>
          <a:noFill/>
          <a:ln/>
        </p:spPr>
        <p:txBody>
          <a:bodyPr wrap="square" rtlCol="0" anchor="ctr"/>
          <a:lstStyle/>
          <a:p>
            <a:pPr indent="0" marL="0">
              <a:buNone/>
            </a:pPr>
            <a:r>
              <a:rPr lang="en-US" sz="950" i="1" dirty="0">
                <a:solidFill>
                  <a:srgbClr val="A71F17"/>
                </a:solidFill>
                <a:latin typeface="Calibri" pitchFamily="34" charset="0"/>
                <a:ea typeface="Calibri" pitchFamily="34" charset="-122"/>
                <a:cs typeface="Calibri" pitchFamily="34" charset="-120"/>
              </a:rPr>
              <a:t>Paragraph 1 topic: 'Renewable energy has many economic benefits according to the sources.'</a:t>
            </a:r>
            <a:endParaRPr lang="en-US" sz="950" dirty="0"/>
          </a:p>
        </p:txBody>
      </p:sp>
      <p:sp>
        <p:nvSpPr>
          <p:cNvPr id="11" name="Shape 7"/>
          <p:cNvSpPr/>
          <p:nvPr/>
        </p:nvSpPr>
        <p:spPr>
          <a:xfrm>
            <a:off x="457200" y="2313432"/>
            <a:ext cx="8229600" cy="804672"/>
          </a:xfrm>
          <a:prstGeom prst="roundRect">
            <a:avLst>
              <a:gd name="adj" fmla="val 9091"/>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2" name="Text 8"/>
          <p:cNvSpPr/>
          <p:nvPr/>
        </p:nvSpPr>
        <p:spPr>
          <a:xfrm>
            <a:off x="640080" y="2377440"/>
            <a:ext cx="3383280" cy="658368"/>
          </a:xfrm>
          <a:prstGeom prst="rect">
            <a:avLst/>
          </a:prstGeom>
          <a:noFill/>
          <a:ln/>
        </p:spPr>
        <p:txBody>
          <a:bodyPr wrap="square" rtlCol="0" anchor="ctr"/>
          <a:lstStyle/>
          <a:p>
            <a:pPr indent="0" marL="0">
              <a:buNone/>
            </a:pPr>
            <a:r>
              <a:rPr lang="en-US" sz="1050" b="1" dirty="0">
                <a:solidFill>
                  <a:srgbClr val="07232E"/>
                </a:solidFill>
                <a:latin typeface="Calibri" pitchFamily="34" charset="0"/>
                <a:ea typeface="Calibri" pitchFamily="34" charset="-122"/>
                <a:cs typeface="Calibri" pitchFamily="34" charset="-120"/>
              </a:rPr>
              <a:t>Are there at least two sources in the paragraph, each doing a different logical job?</a:t>
            </a:r>
            <a:endParaRPr lang="en-US" sz="1050" dirty="0"/>
          </a:p>
        </p:txBody>
      </p:sp>
      <p:pic>
        <p:nvPicPr>
          <p:cNvPr id="13" name="Image 2" descr="preencoded.png">    </p:cNvPr>
          <p:cNvPicPr>
            <a:picLocks noChangeAspect="1"/>
          </p:cNvPicPr>
          <p:nvPr/>
        </p:nvPicPr>
        <p:blipFill>
          <a:blip r:embed="rId3"/>
          <a:stretch>
            <a:fillRect/>
          </a:stretch>
        </p:blipFill>
        <p:spPr>
          <a:xfrm>
            <a:off x="4096512" y="2450592"/>
            <a:ext cx="219456" cy="219456"/>
          </a:xfrm>
          <a:prstGeom prst="rect">
            <a:avLst/>
          </a:prstGeom>
        </p:spPr>
      </p:pic>
      <p:sp>
        <p:nvSpPr>
          <p:cNvPr id="14" name="Text 9"/>
          <p:cNvSpPr/>
          <p:nvPr/>
        </p:nvSpPr>
        <p:spPr>
          <a:xfrm>
            <a:off x="4370832" y="2377440"/>
            <a:ext cx="1920240" cy="658368"/>
          </a:xfrm>
          <a:prstGeom prst="rect">
            <a:avLst/>
          </a:prstGeom>
          <a:noFill/>
          <a:ln/>
        </p:spPr>
        <p:txBody>
          <a:bodyPr wrap="square" rtlCol="0" anchor="ctr"/>
          <a:lstStyle/>
          <a:p>
            <a:pPr indent="0" marL="0">
              <a:buNone/>
            </a:pPr>
            <a:r>
              <a:rPr lang="en-US" sz="950" i="1" dirty="0">
                <a:solidFill>
                  <a:srgbClr val="0D6F66"/>
                </a:solidFill>
                <a:latin typeface="Calibri" pitchFamily="34" charset="0"/>
                <a:ea typeface="Calibri" pitchFamily="34" charset="-122"/>
                <a:cs typeface="Calibri" pitchFamily="34" charset="-120"/>
              </a:rPr>
              <a:t>Source A establishes the cost trend. Source B complicates it by showing uneven distribution.</a:t>
            </a:r>
            <a:endParaRPr lang="en-US" sz="950" dirty="0"/>
          </a:p>
        </p:txBody>
      </p:sp>
      <p:pic>
        <p:nvPicPr>
          <p:cNvPr id="15" name="Image 3" descr="preencoded.png">    </p:cNvPr>
          <p:cNvPicPr>
            <a:picLocks noChangeAspect="1"/>
          </p:cNvPicPr>
          <p:nvPr/>
        </p:nvPicPr>
        <p:blipFill>
          <a:blip r:embed="rId4"/>
          <a:stretch>
            <a:fillRect/>
          </a:stretch>
        </p:blipFill>
        <p:spPr>
          <a:xfrm>
            <a:off x="6364224" y="2450592"/>
            <a:ext cx="219456" cy="219456"/>
          </a:xfrm>
          <a:prstGeom prst="rect">
            <a:avLst/>
          </a:prstGeom>
        </p:spPr>
      </p:pic>
      <p:sp>
        <p:nvSpPr>
          <p:cNvPr id="16" name="Text 10"/>
          <p:cNvSpPr/>
          <p:nvPr/>
        </p:nvSpPr>
        <p:spPr>
          <a:xfrm>
            <a:off x="6638544" y="2377440"/>
            <a:ext cx="1865376" cy="658368"/>
          </a:xfrm>
          <a:prstGeom prst="rect">
            <a:avLst/>
          </a:prstGeom>
          <a:noFill/>
          <a:ln/>
        </p:spPr>
        <p:txBody>
          <a:bodyPr wrap="square" rtlCol="0" anchor="ctr"/>
          <a:lstStyle/>
          <a:p>
            <a:pPr indent="0" marL="0">
              <a:buNone/>
            </a:pPr>
            <a:r>
              <a:rPr lang="en-US" sz="950" i="1" dirty="0">
                <a:solidFill>
                  <a:srgbClr val="A71F17"/>
                </a:solidFill>
                <a:latin typeface="Calibri" pitchFamily="34" charset="0"/>
                <a:ea typeface="Calibri" pitchFamily="34" charset="-122"/>
                <a:cs typeface="Calibri" pitchFamily="34" charset="-120"/>
              </a:rPr>
              <a:t>Source A shows cost decline. Source B also shows cost decline (from another angle).</a:t>
            </a:r>
            <a:endParaRPr lang="en-US" sz="950" dirty="0"/>
          </a:p>
        </p:txBody>
      </p:sp>
      <p:sp>
        <p:nvSpPr>
          <p:cNvPr id="17" name="Shape 11"/>
          <p:cNvSpPr/>
          <p:nvPr/>
        </p:nvSpPr>
        <p:spPr>
          <a:xfrm>
            <a:off x="457200" y="3209544"/>
            <a:ext cx="8229600" cy="804672"/>
          </a:xfrm>
          <a:prstGeom prst="roundRect">
            <a:avLst>
              <a:gd name="adj" fmla="val 9091"/>
            </a:avLst>
          </a:prstGeom>
          <a:solidFill>
            <a:srgbClr val="F1F8FA"/>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8" name="Text 12"/>
          <p:cNvSpPr/>
          <p:nvPr/>
        </p:nvSpPr>
        <p:spPr>
          <a:xfrm>
            <a:off x="640080" y="3273552"/>
            <a:ext cx="3383280" cy="658368"/>
          </a:xfrm>
          <a:prstGeom prst="rect">
            <a:avLst/>
          </a:prstGeom>
          <a:noFill/>
          <a:ln/>
        </p:spPr>
        <p:txBody>
          <a:bodyPr wrap="square" rtlCol="0" anchor="ctr"/>
          <a:lstStyle/>
          <a:p>
            <a:pPr indent="0" marL="0">
              <a:buNone/>
            </a:pPr>
            <a:r>
              <a:rPr lang="en-US" sz="1050" b="1" dirty="0">
                <a:solidFill>
                  <a:srgbClr val="07232E"/>
                </a:solidFill>
                <a:latin typeface="Calibri" pitchFamily="34" charset="0"/>
                <a:ea typeface="Calibri" pitchFamily="34" charset="-122"/>
                <a:cs typeface="Calibri" pitchFamily="34" charset="-120"/>
              </a:rPr>
              <a:t>Does the paragraph contain a synthesis sentence — something only writable after combining the sources?</a:t>
            </a:r>
            <a:endParaRPr lang="en-US" sz="1050" dirty="0"/>
          </a:p>
        </p:txBody>
      </p:sp>
      <p:pic>
        <p:nvPicPr>
          <p:cNvPr id="19" name="Image 4" descr="preencoded.png">    </p:cNvPr>
          <p:cNvPicPr>
            <a:picLocks noChangeAspect="1"/>
          </p:cNvPicPr>
          <p:nvPr/>
        </p:nvPicPr>
        <p:blipFill>
          <a:blip r:embed="rId5"/>
          <a:stretch>
            <a:fillRect/>
          </a:stretch>
        </p:blipFill>
        <p:spPr>
          <a:xfrm>
            <a:off x="4096512" y="3346704"/>
            <a:ext cx="219456" cy="219456"/>
          </a:xfrm>
          <a:prstGeom prst="rect">
            <a:avLst/>
          </a:prstGeom>
        </p:spPr>
      </p:pic>
      <p:sp>
        <p:nvSpPr>
          <p:cNvPr id="20" name="Text 13"/>
          <p:cNvSpPr/>
          <p:nvPr/>
        </p:nvSpPr>
        <p:spPr>
          <a:xfrm>
            <a:off x="4370832" y="3273552"/>
            <a:ext cx="1920240" cy="658368"/>
          </a:xfrm>
          <a:prstGeom prst="rect">
            <a:avLst/>
          </a:prstGeom>
          <a:noFill/>
          <a:ln/>
        </p:spPr>
        <p:txBody>
          <a:bodyPr wrap="square" rtlCol="0" anchor="ctr"/>
          <a:lstStyle/>
          <a:p>
            <a:pPr indent="0" marL="0">
              <a:buNone/>
            </a:pPr>
            <a:r>
              <a:rPr lang="en-US" sz="950" i="1" dirty="0">
                <a:solidFill>
                  <a:srgbClr val="0D6F66"/>
                </a:solidFill>
                <a:latin typeface="Calibri" pitchFamily="34" charset="0"/>
                <a:ea typeface="Calibri" pitchFamily="34" charset="-122"/>
                <a:cs typeface="Calibri" pitchFamily="34" charset="-120"/>
              </a:rPr>
              <a:t>'Together, these sources reveal that cost decline only translates into climate outcomes when paired with infrastructure equity.'</a:t>
            </a:r>
            <a:endParaRPr lang="en-US" sz="950" dirty="0"/>
          </a:p>
        </p:txBody>
      </p:sp>
      <p:pic>
        <p:nvPicPr>
          <p:cNvPr id="21" name="Image 5" descr="preencoded.png">    </p:cNvPr>
          <p:cNvPicPr>
            <a:picLocks noChangeAspect="1"/>
          </p:cNvPicPr>
          <p:nvPr/>
        </p:nvPicPr>
        <p:blipFill>
          <a:blip r:embed="rId6"/>
          <a:stretch>
            <a:fillRect/>
          </a:stretch>
        </p:blipFill>
        <p:spPr>
          <a:xfrm>
            <a:off x="6364224" y="3346704"/>
            <a:ext cx="219456" cy="219456"/>
          </a:xfrm>
          <a:prstGeom prst="rect">
            <a:avLst/>
          </a:prstGeom>
        </p:spPr>
      </p:pic>
      <p:sp>
        <p:nvSpPr>
          <p:cNvPr id="22" name="Text 14"/>
          <p:cNvSpPr/>
          <p:nvPr/>
        </p:nvSpPr>
        <p:spPr>
          <a:xfrm>
            <a:off x="6638544" y="3273552"/>
            <a:ext cx="1865376" cy="658368"/>
          </a:xfrm>
          <a:prstGeom prst="rect">
            <a:avLst/>
          </a:prstGeom>
          <a:noFill/>
          <a:ln/>
        </p:spPr>
        <p:txBody>
          <a:bodyPr wrap="square" rtlCol="0" anchor="ctr"/>
          <a:lstStyle/>
          <a:p>
            <a:pPr indent="0" marL="0">
              <a:buNone/>
            </a:pPr>
            <a:r>
              <a:rPr lang="en-US" sz="950" i="1" dirty="0">
                <a:solidFill>
                  <a:srgbClr val="A71F17"/>
                </a:solidFill>
                <a:latin typeface="Calibri" pitchFamily="34" charset="0"/>
                <a:ea typeface="Calibri" pitchFamily="34" charset="-122"/>
                <a:cs typeface="Calibri" pitchFamily="34" charset="-120"/>
              </a:rPr>
              <a:t>'In conclusion, Sources A and B both support renewable energy investment.'</a:t>
            </a:r>
            <a:endParaRPr lang="en-US" sz="950" dirty="0"/>
          </a:p>
        </p:txBody>
      </p:sp>
      <p:sp>
        <p:nvSpPr>
          <p:cNvPr id="23" name="Shape 15"/>
          <p:cNvSpPr/>
          <p:nvPr/>
        </p:nvSpPr>
        <p:spPr>
          <a:xfrm>
            <a:off x="457200" y="4105656"/>
            <a:ext cx="8229600" cy="804672"/>
          </a:xfrm>
          <a:prstGeom prst="roundRect">
            <a:avLst>
              <a:gd name="adj" fmla="val 9091"/>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24" name="Text 16"/>
          <p:cNvSpPr/>
          <p:nvPr/>
        </p:nvSpPr>
        <p:spPr>
          <a:xfrm>
            <a:off x="640080" y="4169664"/>
            <a:ext cx="3383280" cy="658368"/>
          </a:xfrm>
          <a:prstGeom prst="rect">
            <a:avLst/>
          </a:prstGeom>
          <a:noFill/>
          <a:ln/>
        </p:spPr>
        <p:txBody>
          <a:bodyPr wrap="square" rtlCol="0" anchor="ctr"/>
          <a:lstStyle/>
          <a:p>
            <a:pPr indent="0" marL="0">
              <a:buNone/>
            </a:pPr>
            <a:r>
              <a:rPr lang="en-US" sz="1050" b="1" dirty="0">
                <a:solidFill>
                  <a:srgbClr val="07232E"/>
                </a:solidFill>
                <a:latin typeface="Calibri" pitchFamily="34" charset="0"/>
                <a:ea typeface="Calibri" pitchFamily="34" charset="-122"/>
                <a:cs typeface="Calibri" pitchFamily="34" charset="-120"/>
              </a:rPr>
              <a:t>Can you remove the source citation names and have the argument still make logical sense?</a:t>
            </a:r>
            <a:endParaRPr lang="en-US" sz="1050" dirty="0"/>
          </a:p>
        </p:txBody>
      </p:sp>
      <p:pic>
        <p:nvPicPr>
          <p:cNvPr id="25" name="Image 6" descr="preencoded.png">    </p:cNvPr>
          <p:cNvPicPr>
            <a:picLocks noChangeAspect="1"/>
          </p:cNvPicPr>
          <p:nvPr/>
        </p:nvPicPr>
        <p:blipFill>
          <a:blip r:embed="rId7"/>
          <a:stretch>
            <a:fillRect/>
          </a:stretch>
        </p:blipFill>
        <p:spPr>
          <a:xfrm>
            <a:off x="4096512" y="4242816"/>
            <a:ext cx="219456" cy="219456"/>
          </a:xfrm>
          <a:prstGeom prst="rect">
            <a:avLst/>
          </a:prstGeom>
        </p:spPr>
      </p:pic>
      <p:sp>
        <p:nvSpPr>
          <p:cNvPr id="26" name="Text 17"/>
          <p:cNvSpPr/>
          <p:nvPr/>
        </p:nvSpPr>
        <p:spPr>
          <a:xfrm>
            <a:off x="4370832" y="4169664"/>
            <a:ext cx="1920240" cy="658368"/>
          </a:xfrm>
          <a:prstGeom prst="rect">
            <a:avLst/>
          </a:prstGeom>
          <a:noFill/>
          <a:ln/>
        </p:spPr>
        <p:txBody>
          <a:bodyPr wrap="square" rtlCol="0" anchor="ctr"/>
          <a:lstStyle/>
          <a:p>
            <a:pPr indent="0" marL="0">
              <a:buNone/>
            </a:pPr>
            <a:r>
              <a:rPr lang="en-US" sz="950" i="1" dirty="0">
                <a:solidFill>
                  <a:srgbClr val="0D6F66"/>
                </a:solidFill>
                <a:latin typeface="Calibri" pitchFamily="34" charset="0"/>
                <a:ea typeface="Calibri" pitchFamily="34" charset="-122"/>
                <a:cs typeface="Calibri" pitchFamily="34" charset="-120"/>
              </a:rPr>
              <a:t>'Baseline cost data (Source A) establishes feasibility. Distributional data (Source B) identifies the equity gap. The gap is precisely where policy must intervene.'</a:t>
            </a:r>
            <a:endParaRPr lang="en-US" sz="950" dirty="0"/>
          </a:p>
        </p:txBody>
      </p:sp>
      <p:pic>
        <p:nvPicPr>
          <p:cNvPr id="27" name="Image 7" descr="preencoded.png">    </p:cNvPr>
          <p:cNvPicPr>
            <a:picLocks noChangeAspect="1"/>
          </p:cNvPicPr>
          <p:nvPr/>
        </p:nvPicPr>
        <p:blipFill>
          <a:blip r:embed="rId8"/>
          <a:stretch>
            <a:fillRect/>
          </a:stretch>
        </p:blipFill>
        <p:spPr>
          <a:xfrm>
            <a:off x="6364224" y="4242816"/>
            <a:ext cx="219456" cy="219456"/>
          </a:xfrm>
          <a:prstGeom prst="rect">
            <a:avLst/>
          </a:prstGeom>
        </p:spPr>
      </p:pic>
      <p:sp>
        <p:nvSpPr>
          <p:cNvPr id="28" name="Text 18"/>
          <p:cNvSpPr/>
          <p:nvPr/>
        </p:nvSpPr>
        <p:spPr>
          <a:xfrm>
            <a:off x="6638544" y="4169664"/>
            <a:ext cx="1865376" cy="658368"/>
          </a:xfrm>
          <a:prstGeom prst="rect">
            <a:avLst/>
          </a:prstGeom>
          <a:noFill/>
          <a:ln/>
        </p:spPr>
        <p:txBody>
          <a:bodyPr wrap="square" rtlCol="0" anchor="ctr"/>
          <a:lstStyle/>
          <a:p>
            <a:pPr indent="0" marL="0">
              <a:buNone/>
            </a:pPr>
            <a:r>
              <a:rPr lang="en-US" sz="950" i="1" dirty="0">
                <a:solidFill>
                  <a:srgbClr val="A71F17"/>
                </a:solidFill>
                <a:latin typeface="Calibri" pitchFamily="34" charset="0"/>
                <a:ea typeface="Calibri" pitchFamily="34" charset="-122"/>
                <a:cs typeface="Calibri" pitchFamily="34" charset="-120"/>
              </a:rPr>
              <a:t>'Source A says costs fell. Source B says jobs were created. Source C provides data.'</a:t>
            </a:r>
            <a:endParaRPr lang="en-US" sz="95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07232E"/>
        </a:solidFill>
      </p:bgPr>
    </p:bg>
    <p:spTree>
      <p:nvGrpSpPr>
        <p:cNvPr id="1" name=""/>
        <p:cNvGrpSpPr/>
        <p:nvPr/>
      </p:nvGrpSpPr>
      <p:grpSpPr>
        <a:xfrm>
          <a:off x="0" y="0"/>
          <a:ext cx="0" cy="0"/>
          <a:chOff x="0" y="0"/>
          <a:chExt cx="0" cy="0"/>
        </a:xfrm>
      </p:grpSpPr>
      <p:sp>
        <p:nvSpPr>
          <p:cNvPr id="2" name="Text 0"/>
          <p:cNvSpPr/>
          <p:nvPr/>
        </p:nvSpPr>
        <p:spPr>
          <a:xfrm>
            <a:off x="5943600" y="91440"/>
            <a:ext cx="2926080" cy="4572000"/>
          </a:xfrm>
          <a:prstGeom prst="rect">
            <a:avLst/>
          </a:prstGeom>
          <a:noFill/>
          <a:ln/>
        </p:spPr>
        <p:txBody>
          <a:bodyPr wrap="square" rtlCol="0" anchor="b"/>
          <a:lstStyle/>
          <a:p>
            <a:pPr algn="r" indent="0" marL="0">
              <a:buNone/>
            </a:pPr>
            <a:r>
              <a:rPr lang="en-US" sz="18000" b="1" dirty="0">
                <a:solidFill>
                  <a:srgbClr val="FFFFFF">
                    <a:alpha val="7000"/>
                  </a:srgbClr>
                </a:solidFill>
                <a:latin typeface="Cambria" pitchFamily="34" charset="0"/>
                <a:ea typeface="Cambria" pitchFamily="34" charset="-122"/>
                <a:cs typeface="Cambria" pitchFamily="34" charset="-120"/>
              </a:rPr>
              <a:t>⏰</a:t>
            </a:r>
            <a:endParaRPr lang="en-US" sz="18000" dirty="0"/>
          </a:p>
        </p:txBody>
      </p:sp>
      <p:sp>
        <p:nvSpPr>
          <p:cNvPr id="3" name="Shape 1"/>
          <p:cNvSpPr/>
          <p:nvPr/>
        </p:nvSpPr>
        <p:spPr>
          <a:xfrm>
            <a:off x="-548640" y="-548640"/>
            <a:ext cx="3657600" cy="3657600"/>
          </a:xfrm>
          <a:prstGeom prst="ellipse">
            <a:avLst/>
          </a:prstGeom>
          <a:solidFill>
            <a:srgbClr val="028090">
              <a:alpha val="12000"/>
            </a:srgbClr>
          </a:solidFill>
          <a:ln w="12700">
            <a:solidFill>
              <a:srgbClr val="028090">
                <a:alpha val="12000"/>
              </a:srgbClr>
            </a:solidFill>
            <a:prstDash val="solid"/>
          </a:ln>
        </p:spPr>
      </p:sp>
      <p:sp>
        <p:nvSpPr>
          <p:cNvPr id="4" name="Text 2"/>
          <p:cNvSpPr/>
          <p:nvPr/>
        </p:nvSpPr>
        <p:spPr>
          <a:xfrm>
            <a:off x="594360" y="1371600"/>
            <a:ext cx="6858000" cy="1280160"/>
          </a:xfrm>
          <a:prstGeom prst="rect">
            <a:avLst/>
          </a:prstGeom>
          <a:noFill/>
          <a:ln/>
        </p:spPr>
        <p:txBody>
          <a:bodyPr wrap="square" rtlCol="0" anchor="ctr"/>
          <a:lstStyle/>
          <a:p>
            <a:pPr indent="0" marL="0">
              <a:buNone/>
            </a:pPr>
            <a:r>
              <a:rPr lang="en-US" sz="4200" b="1" dirty="0">
                <a:solidFill>
                  <a:srgbClr val="FFFFFF"/>
                </a:solidFill>
                <a:latin typeface="Cambria" pitchFamily="34" charset="0"/>
                <a:ea typeface="Cambria" pitchFamily="34" charset="-122"/>
                <a:cs typeface="Cambria" pitchFamily="34" charset="-120"/>
              </a:rPr>
              <a:t>Bell Ringer</a:t>
            </a:r>
            <a:endParaRPr lang="en-US" sz="4200" dirty="0"/>
          </a:p>
        </p:txBody>
      </p:sp>
      <p:sp>
        <p:nvSpPr>
          <p:cNvPr id="5" name="Text 3"/>
          <p:cNvSpPr/>
          <p:nvPr/>
        </p:nvSpPr>
        <p:spPr>
          <a:xfrm>
            <a:off x="594360" y="2788920"/>
            <a:ext cx="6858000" cy="594360"/>
          </a:xfrm>
          <a:prstGeom prst="rect">
            <a:avLst/>
          </a:prstGeom>
          <a:noFill/>
          <a:ln/>
        </p:spPr>
        <p:txBody>
          <a:bodyPr wrap="square" rtlCol="0" anchor="ctr"/>
          <a:lstStyle/>
          <a:p>
            <a:pPr indent="0" marL="0">
              <a:buNone/>
            </a:pPr>
            <a:r>
              <a:rPr lang="en-US" sz="1700" dirty="0">
                <a:solidFill>
                  <a:srgbClr val="B0D8E0"/>
                </a:solidFill>
                <a:latin typeface="Calibri" pitchFamily="34" charset="0"/>
                <a:ea typeface="Calibri" pitchFamily="34" charset="-122"/>
                <a:cs typeface="Calibri" pitchFamily="34" charset="-120"/>
              </a:rPr>
              <a:t>5 minutes · Students write independently · Pair share</a:t>
            </a:r>
            <a:endParaRPr lang="en-US" sz="1700" dirty="0"/>
          </a:p>
        </p:txBody>
      </p:sp>
      <p:sp>
        <p:nvSpPr>
          <p:cNvPr id="6" name="Shape 4"/>
          <p:cNvSpPr/>
          <p:nvPr/>
        </p:nvSpPr>
        <p:spPr>
          <a:xfrm>
            <a:off x="594360" y="4498848"/>
            <a:ext cx="182880" cy="182880"/>
          </a:xfrm>
          <a:prstGeom prst="ellipse">
            <a:avLst/>
          </a:prstGeom>
          <a:solidFill>
            <a:srgbClr val="028090"/>
          </a:solidFill>
          <a:ln w="12700">
            <a:solidFill>
              <a:srgbClr val="028090"/>
            </a:solidFill>
            <a:prstDash val="solid"/>
          </a:ln>
        </p:spPr>
      </p:sp>
      <p:sp>
        <p:nvSpPr>
          <p:cNvPr id="7" name="Shape 5"/>
          <p:cNvSpPr/>
          <p:nvPr/>
        </p:nvSpPr>
        <p:spPr>
          <a:xfrm>
            <a:off x="941832" y="4498848"/>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498848"/>
            <a:ext cx="182880" cy="182880"/>
          </a:xfrm>
          <a:prstGeom prst="ellipse">
            <a:avLst/>
          </a:prstGeom>
          <a:solidFill>
            <a:srgbClr val="0D6F66"/>
          </a:solidFill>
          <a:ln w="12700">
            <a:solidFill>
              <a:srgbClr val="0D6F66"/>
            </a:solidFill>
            <a:prstDash val="solid"/>
          </a:ln>
        </p:spPr>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07232E"/>
        </a:solidFill>
      </p:bgPr>
    </p:bg>
    <p:spTree>
      <p:nvGrpSpPr>
        <p:cNvPr id="1" name=""/>
        <p:cNvGrpSpPr/>
        <p:nvPr/>
      </p:nvGrpSpPr>
      <p:grpSpPr>
        <a:xfrm>
          <a:off x="0" y="0"/>
          <a:ext cx="0" cy="0"/>
          <a:chOff x="0" y="0"/>
          <a:chExt cx="0" cy="0"/>
        </a:xfrm>
      </p:grpSpPr>
      <p:sp>
        <p:nvSpPr>
          <p:cNvPr id="2" name="Text 0"/>
          <p:cNvSpPr/>
          <p:nvPr/>
        </p:nvSpPr>
        <p:spPr>
          <a:xfrm>
            <a:off x="457200" y="182880"/>
            <a:ext cx="8229600" cy="402336"/>
          </a:xfrm>
          <a:prstGeom prst="rect">
            <a:avLst/>
          </a:prstGeom>
          <a:noFill/>
          <a:ln/>
        </p:spPr>
        <p:txBody>
          <a:bodyPr wrap="square" rtlCol="0" anchor="ctr"/>
          <a:lstStyle/>
          <a:p>
            <a:pPr indent="0" marL="0">
              <a:buNone/>
            </a:pPr>
            <a:r>
              <a:rPr lang="en-US" sz="1300" b="1" spc="400" kern="0" dirty="0">
                <a:solidFill>
                  <a:srgbClr val="C47F17"/>
                </a:solidFill>
                <a:latin typeface="Calibri" pitchFamily="34" charset="0"/>
                <a:ea typeface="Calibri" pitchFamily="34" charset="-122"/>
                <a:cs typeface="Calibri" pitchFamily="34" charset="-120"/>
              </a:rPr>
              <a:t>BELL RINGER</a:t>
            </a:r>
            <a:endParaRPr lang="en-US" sz="1300" dirty="0"/>
          </a:p>
        </p:txBody>
      </p:sp>
      <p:sp>
        <p:nvSpPr>
          <p:cNvPr id="3" name="Shape 1"/>
          <p:cNvSpPr/>
          <p:nvPr/>
        </p:nvSpPr>
        <p:spPr>
          <a:xfrm>
            <a:off x="457200" y="658368"/>
            <a:ext cx="8229600" cy="402336"/>
          </a:xfrm>
          <a:prstGeom prst="roundRect">
            <a:avLst>
              <a:gd name="adj" fmla="val 18182"/>
            </a:avLst>
          </a:prstGeom>
          <a:solidFill>
            <a:srgbClr val="0A1E28"/>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4" name="Text 2"/>
          <p:cNvSpPr/>
          <p:nvPr/>
        </p:nvSpPr>
        <p:spPr>
          <a:xfrm>
            <a:off x="640080" y="713232"/>
            <a:ext cx="7863840" cy="292608"/>
          </a:xfrm>
          <a:prstGeom prst="rect">
            <a:avLst/>
          </a:prstGeom>
          <a:noFill/>
          <a:ln/>
        </p:spPr>
        <p:txBody>
          <a:bodyPr wrap="square" rtlCol="0" anchor="ctr"/>
          <a:lstStyle/>
          <a:p>
            <a:pPr indent="0" marL="0">
              <a:buNone/>
            </a:pPr>
            <a:r>
              <a:rPr lang="en-US" sz="1250" dirty="0">
                <a:solidFill>
                  <a:srgbClr val="CADCFC"/>
                </a:solidFill>
                <a:latin typeface="Calibri" pitchFamily="34" charset="0"/>
                <a:ea typeface="Calibri" pitchFamily="34" charset="-122"/>
                <a:cs typeface="Calibri" pitchFamily="34" charset="-120"/>
              </a:rPr>
              <a:t>Read each pair. Decide: which sentence is SYNTHESIS and which is SUMMARY? Write your answer and one-sentence explanation for each.</a:t>
            </a:r>
            <a:endParaRPr lang="en-US" sz="1250" dirty="0"/>
          </a:p>
        </p:txBody>
      </p:sp>
      <p:sp>
        <p:nvSpPr>
          <p:cNvPr id="5" name="Text 3"/>
          <p:cNvSpPr/>
          <p:nvPr/>
        </p:nvSpPr>
        <p:spPr>
          <a:xfrm>
            <a:off x="548640" y="1133856"/>
            <a:ext cx="914400" cy="237744"/>
          </a:xfrm>
          <a:prstGeom prst="rect">
            <a:avLst/>
          </a:prstGeom>
          <a:noFill/>
          <a:ln/>
        </p:spPr>
        <p:txBody>
          <a:bodyPr wrap="square" rtlCol="0" anchor="ctr"/>
          <a:lstStyle/>
          <a:p>
            <a:pPr indent="0" marL="0">
              <a:buNone/>
            </a:pPr>
            <a:r>
              <a:rPr lang="en-US" sz="1000" b="1" dirty="0">
                <a:solidFill>
                  <a:srgbClr val="C47F17"/>
                </a:solidFill>
                <a:latin typeface="Calibri" pitchFamily="34" charset="0"/>
                <a:ea typeface="Calibri" pitchFamily="34" charset="-122"/>
                <a:cs typeface="Calibri" pitchFamily="34" charset="-120"/>
              </a:rPr>
              <a:t>Pair 1</a:t>
            </a:r>
            <a:endParaRPr lang="en-US" sz="1000" dirty="0"/>
          </a:p>
        </p:txBody>
      </p:sp>
      <p:sp>
        <p:nvSpPr>
          <p:cNvPr id="6" name="Shape 4"/>
          <p:cNvSpPr/>
          <p:nvPr/>
        </p:nvSpPr>
        <p:spPr>
          <a:xfrm>
            <a:off x="548640" y="1371600"/>
            <a:ext cx="3794760" cy="914400"/>
          </a:xfrm>
          <a:prstGeom prst="roundRect">
            <a:avLst>
              <a:gd name="adj" fmla="val 8000"/>
            </a:avLst>
          </a:prstGeom>
          <a:solidFill>
            <a:srgbClr val="061828"/>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713232" y="1426464"/>
            <a:ext cx="3465576" cy="804672"/>
          </a:xfrm>
          <a:prstGeom prst="rect">
            <a:avLst/>
          </a:prstGeom>
          <a:noFill/>
          <a:ln/>
        </p:spPr>
        <p:txBody>
          <a:bodyPr wrap="square" rtlCol="0" anchor="ctr"/>
          <a:lstStyle/>
          <a:p>
            <a:pPr indent="0" marL="0">
              <a:buNone/>
            </a:pPr>
            <a:r>
              <a:rPr lang="en-US" sz="1050" i="1" dirty="0">
                <a:solidFill>
                  <a:srgbClr val="CADCFC"/>
                </a:solidFill>
                <a:latin typeface="Calibri" pitchFamily="34" charset="0"/>
                <a:ea typeface="Calibri" pitchFamily="34" charset="-122"/>
                <a:cs typeface="Calibri" pitchFamily="34" charset="-120"/>
              </a:rPr>
              <a:t>[A]  Source D argues that infrastructure gaps prevent cost savings from reaching underserved communities.</a:t>
            </a:r>
            <a:endParaRPr lang="en-US" sz="1050" dirty="0"/>
          </a:p>
        </p:txBody>
      </p:sp>
      <p:sp>
        <p:nvSpPr>
          <p:cNvPr id="8" name="Shape 6"/>
          <p:cNvSpPr/>
          <p:nvPr/>
        </p:nvSpPr>
        <p:spPr>
          <a:xfrm>
            <a:off x="4800600" y="1371600"/>
            <a:ext cx="3794760" cy="914400"/>
          </a:xfrm>
          <a:prstGeom prst="roundRect">
            <a:avLst>
              <a:gd name="adj" fmla="val 8000"/>
            </a:avLst>
          </a:prstGeom>
          <a:solidFill>
            <a:srgbClr val="061828"/>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4965192" y="1426464"/>
            <a:ext cx="3465576" cy="804672"/>
          </a:xfrm>
          <a:prstGeom prst="rect">
            <a:avLst/>
          </a:prstGeom>
          <a:noFill/>
          <a:ln/>
        </p:spPr>
        <p:txBody>
          <a:bodyPr wrap="square" rtlCol="0" anchor="ctr"/>
          <a:lstStyle/>
          <a:p>
            <a:pPr indent="0" marL="0">
              <a:buNone/>
            </a:pPr>
            <a:r>
              <a:rPr lang="en-US" sz="1050" i="1" dirty="0">
                <a:solidFill>
                  <a:srgbClr val="B0FFE8"/>
                </a:solidFill>
                <a:latin typeface="Calibri" pitchFamily="34" charset="0"/>
                <a:ea typeface="Calibri" pitchFamily="34" charset="-122"/>
                <a:cs typeface="Calibri" pitchFamily="34" charset="-120"/>
              </a:rPr>
              <a:t>[B]  Source D's finding that infrastructure gaps limit the reach of cost savings reveals that the economic case for renewable investment is also, implicitly, a case for infrastructure equity.</a:t>
            </a:r>
            <a:endParaRPr lang="en-US" sz="1050" dirty="0"/>
          </a:p>
        </p:txBody>
      </p:sp>
      <p:sp>
        <p:nvSpPr>
          <p:cNvPr id="10" name="Text 8"/>
          <p:cNvSpPr/>
          <p:nvPr/>
        </p:nvSpPr>
        <p:spPr>
          <a:xfrm>
            <a:off x="548640" y="2395728"/>
            <a:ext cx="914400" cy="237744"/>
          </a:xfrm>
          <a:prstGeom prst="rect">
            <a:avLst/>
          </a:prstGeom>
          <a:noFill/>
          <a:ln/>
        </p:spPr>
        <p:txBody>
          <a:bodyPr wrap="square" rtlCol="0" anchor="ctr"/>
          <a:lstStyle/>
          <a:p>
            <a:pPr indent="0" marL="0">
              <a:buNone/>
            </a:pPr>
            <a:r>
              <a:rPr lang="en-US" sz="1000" b="1" dirty="0">
                <a:solidFill>
                  <a:srgbClr val="C47F17"/>
                </a:solidFill>
                <a:latin typeface="Calibri" pitchFamily="34" charset="0"/>
                <a:ea typeface="Calibri" pitchFamily="34" charset="-122"/>
                <a:cs typeface="Calibri" pitchFamily="34" charset="-120"/>
              </a:rPr>
              <a:t>Pair 2</a:t>
            </a:r>
            <a:endParaRPr lang="en-US" sz="1000" dirty="0"/>
          </a:p>
        </p:txBody>
      </p:sp>
      <p:sp>
        <p:nvSpPr>
          <p:cNvPr id="11" name="Shape 9"/>
          <p:cNvSpPr/>
          <p:nvPr/>
        </p:nvSpPr>
        <p:spPr>
          <a:xfrm>
            <a:off x="548640" y="2633472"/>
            <a:ext cx="3794760" cy="914400"/>
          </a:xfrm>
          <a:prstGeom prst="roundRect">
            <a:avLst>
              <a:gd name="adj" fmla="val 8000"/>
            </a:avLst>
          </a:prstGeom>
          <a:solidFill>
            <a:srgbClr val="061828"/>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713232" y="2688336"/>
            <a:ext cx="3465576" cy="804672"/>
          </a:xfrm>
          <a:prstGeom prst="rect">
            <a:avLst/>
          </a:prstGeom>
          <a:noFill/>
          <a:ln/>
        </p:spPr>
        <p:txBody>
          <a:bodyPr wrap="square" rtlCol="0" anchor="ctr"/>
          <a:lstStyle/>
          <a:p>
            <a:pPr indent="0" marL="0">
              <a:buNone/>
            </a:pPr>
            <a:r>
              <a:rPr lang="en-US" sz="1050" i="1" dirty="0">
                <a:solidFill>
                  <a:srgbClr val="CADCFC"/>
                </a:solidFill>
                <a:latin typeface="Calibri" pitchFamily="34" charset="0"/>
                <a:ea typeface="Calibri" pitchFamily="34" charset="-122"/>
                <a:cs typeface="Calibri" pitchFamily="34" charset="-120"/>
              </a:rPr>
              <a:t>[A]  According to Source B, employment in renewable energy increased by 40% between 2015 and 2022.</a:t>
            </a:r>
            <a:endParaRPr lang="en-US" sz="1050" dirty="0"/>
          </a:p>
        </p:txBody>
      </p:sp>
      <p:sp>
        <p:nvSpPr>
          <p:cNvPr id="13" name="Shape 11"/>
          <p:cNvSpPr/>
          <p:nvPr/>
        </p:nvSpPr>
        <p:spPr>
          <a:xfrm>
            <a:off x="4800600" y="2633472"/>
            <a:ext cx="3794760" cy="914400"/>
          </a:xfrm>
          <a:prstGeom prst="roundRect">
            <a:avLst>
              <a:gd name="adj" fmla="val 8000"/>
            </a:avLst>
          </a:prstGeom>
          <a:solidFill>
            <a:srgbClr val="061828"/>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4965192" y="2688336"/>
            <a:ext cx="3465576" cy="804672"/>
          </a:xfrm>
          <a:prstGeom prst="rect">
            <a:avLst/>
          </a:prstGeom>
          <a:noFill/>
          <a:ln/>
        </p:spPr>
        <p:txBody>
          <a:bodyPr wrap="square" rtlCol="0" anchor="ctr"/>
          <a:lstStyle/>
          <a:p>
            <a:pPr indent="0" marL="0">
              <a:buNone/>
            </a:pPr>
            <a:r>
              <a:rPr lang="en-US" sz="1050" i="1" dirty="0">
                <a:solidFill>
                  <a:srgbClr val="B0FFE8"/>
                </a:solidFill>
                <a:latin typeface="Calibri" pitchFamily="34" charset="0"/>
                <a:ea typeface="Calibri" pitchFamily="34" charset="-122"/>
                <a:cs typeface="Calibri" pitchFamily="34" charset="-120"/>
              </a:rPr>
              <a:t>[B]  While Source B's 40% employment figure appears to confirm the economic benefit of renewable investment, Source C's regional breakdown complicates this: the employment gains are concentrated in states that already had energy infrastructure, not in those with the greatest need.</a:t>
            </a:r>
            <a:endParaRPr lang="en-US" sz="1050" dirty="0"/>
          </a:p>
        </p:txBody>
      </p:sp>
      <p:sp>
        <p:nvSpPr>
          <p:cNvPr id="15" name="Text 13"/>
          <p:cNvSpPr/>
          <p:nvPr/>
        </p:nvSpPr>
        <p:spPr>
          <a:xfrm>
            <a:off x="548640" y="3657600"/>
            <a:ext cx="914400" cy="237744"/>
          </a:xfrm>
          <a:prstGeom prst="rect">
            <a:avLst/>
          </a:prstGeom>
          <a:noFill/>
          <a:ln/>
        </p:spPr>
        <p:txBody>
          <a:bodyPr wrap="square" rtlCol="0" anchor="ctr"/>
          <a:lstStyle/>
          <a:p>
            <a:pPr indent="0" marL="0">
              <a:buNone/>
            </a:pPr>
            <a:r>
              <a:rPr lang="en-US" sz="1000" b="1" dirty="0">
                <a:solidFill>
                  <a:srgbClr val="C47F17"/>
                </a:solidFill>
                <a:latin typeface="Calibri" pitchFamily="34" charset="0"/>
                <a:ea typeface="Calibri" pitchFamily="34" charset="-122"/>
                <a:cs typeface="Calibri" pitchFamily="34" charset="-120"/>
              </a:rPr>
              <a:t>Pair 3</a:t>
            </a:r>
            <a:endParaRPr lang="en-US" sz="1000" dirty="0"/>
          </a:p>
        </p:txBody>
      </p:sp>
      <p:sp>
        <p:nvSpPr>
          <p:cNvPr id="16" name="Shape 14"/>
          <p:cNvSpPr/>
          <p:nvPr/>
        </p:nvSpPr>
        <p:spPr>
          <a:xfrm>
            <a:off x="548640" y="3895344"/>
            <a:ext cx="3794760" cy="914400"/>
          </a:xfrm>
          <a:prstGeom prst="roundRect">
            <a:avLst>
              <a:gd name="adj" fmla="val 8000"/>
            </a:avLst>
          </a:prstGeom>
          <a:solidFill>
            <a:srgbClr val="061828"/>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7" name="Text 15"/>
          <p:cNvSpPr/>
          <p:nvPr/>
        </p:nvSpPr>
        <p:spPr>
          <a:xfrm>
            <a:off x="713232" y="3950208"/>
            <a:ext cx="3465576" cy="804672"/>
          </a:xfrm>
          <a:prstGeom prst="rect">
            <a:avLst/>
          </a:prstGeom>
          <a:noFill/>
          <a:ln/>
        </p:spPr>
        <p:txBody>
          <a:bodyPr wrap="square" rtlCol="0" anchor="ctr"/>
          <a:lstStyle/>
          <a:p>
            <a:pPr indent="0" marL="0">
              <a:buNone/>
            </a:pPr>
            <a:r>
              <a:rPr lang="en-US" sz="1050" i="1" dirty="0">
                <a:solidFill>
                  <a:srgbClr val="CADCFC"/>
                </a:solidFill>
                <a:latin typeface="Calibri" pitchFamily="34" charset="0"/>
                <a:ea typeface="Calibri" pitchFamily="34" charset="-122"/>
                <a:cs typeface="Calibri" pitchFamily="34" charset="-120"/>
              </a:rPr>
              <a:t>[A]  Sources A, B, and C all provide evidence that renewable energy investment has economic benefits.</a:t>
            </a:r>
            <a:endParaRPr lang="en-US" sz="1050" dirty="0"/>
          </a:p>
        </p:txBody>
      </p:sp>
      <p:sp>
        <p:nvSpPr>
          <p:cNvPr id="18" name="Shape 16"/>
          <p:cNvSpPr/>
          <p:nvPr/>
        </p:nvSpPr>
        <p:spPr>
          <a:xfrm>
            <a:off x="4800600" y="3895344"/>
            <a:ext cx="3794760" cy="914400"/>
          </a:xfrm>
          <a:prstGeom prst="roundRect">
            <a:avLst>
              <a:gd name="adj" fmla="val 8000"/>
            </a:avLst>
          </a:prstGeom>
          <a:solidFill>
            <a:srgbClr val="061828"/>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4965192" y="3950208"/>
            <a:ext cx="3465576" cy="804672"/>
          </a:xfrm>
          <a:prstGeom prst="rect">
            <a:avLst/>
          </a:prstGeom>
          <a:noFill/>
          <a:ln/>
        </p:spPr>
        <p:txBody>
          <a:bodyPr wrap="square" rtlCol="0" anchor="ctr"/>
          <a:lstStyle/>
          <a:p>
            <a:pPr indent="0" marL="0">
              <a:buNone/>
            </a:pPr>
            <a:r>
              <a:rPr lang="en-US" sz="1050" i="1" dirty="0">
                <a:solidFill>
                  <a:srgbClr val="B0FFE8"/>
                </a:solidFill>
                <a:latin typeface="Calibri" pitchFamily="34" charset="0"/>
                <a:ea typeface="Calibri" pitchFamily="34" charset="-122"/>
                <a:cs typeface="Calibri" pitchFamily="34" charset="-120"/>
              </a:rPr>
              <a:t>[B]  The convergence of an industry-funded source (Source D) and an independent academic source (Source B) on the conclusion that transition costs are front-loaded rather than distributed is itself evidence of the conclusion's robustness.</a:t>
            </a:r>
            <a:endParaRPr lang="en-US" sz="1050" dirty="0"/>
          </a:p>
        </p:txBody>
      </p:sp>
      <p:sp>
        <p:nvSpPr>
          <p:cNvPr id="20" name="Text 18"/>
          <p:cNvSpPr/>
          <p:nvPr/>
        </p:nvSpPr>
        <p:spPr>
          <a:xfrm>
            <a:off x="457200" y="4846320"/>
            <a:ext cx="8229600" cy="228600"/>
          </a:xfrm>
          <a:prstGeom prst="rect">
            <a:avLst/>
          </a:prstGeom>
          <a:noFill/>
          <a:ln/>
        </p:spPr>
        <p:txBody>
          <a:bodyPr wrap="square" rtlCol="0" anchor="ctr"/>
          <a:lstStyle/>
          <a:p>
            <a:pPr indent="0" marL="0">
              <a:buNone/>
            </a:pPr>
            <a:r>
              <a:rPr lang="en-US" sz="1100" b="1" dirty="0">
                <a:solidFill>
                  <a:srgbClr val="C47F17"/>
                </a:solidFill>
                <a:latin typeface="Calibri" pitchFamily="34" charset="0"/>
                <a:ea typeface="Calibri" pitchFamily="34" charset="-122"/>
                <a:cs typeface="Calibri" pitchFamily="34" charset="-120"/>
              </a:rPr>
              <a:t>4 minutes to write. Then 60-second pair share: compare answers and identify the ONE difference that makes B synthesis instead of summary.</a:t>
            </a:r>
            <a:endParaRPr lang="en-US" sz="11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Bell Ringer Debrief — Why B Is Synthesis in Every Pair</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Shape 2"/>
          <p:cNvSpPr/>
          <p:nvPr/>
        </p:nvSpPr>
        <p:spPr>
          <a:xfrm>
            <a:off x="457200" y="987552"/>
            <a:ext cx="8229600" cy="1261872"/>
          </a:xfrm>
          <a:prstGeom prst="roundRect">
            <a:avLst>
              <a:gd name="adj" fmla="val 5797"/>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40080" y="1060704"/>
            <a:ext cx="914400" cy="310896"/>
          </a:xfrm>
          <a:prstGeom prst="rect">
            <a:avLst/>
          </a:prstGeom>
          <a:noFill/>
          <a:ln/>
        </p:spPr>
        <p:txBody>
          <a:bodyPr wrap="square" rtlCol="0" anchor="ctr"/>
          <a:lstStyle/>
          <a:p>
            <a:pPr indent="0" marL="0">
              <a:buNone/>
            </a:pPr>
            <a:r>
              <a:rPr lang="en-US" sz="1200" b="1" dirty="0">
                <a:solidFill>
                  <a:srgbClr val="065A82"/>
                </a:solidFill>
                <a:latin typeface="Calibri" pitchFamily="34" charset="0"/>
                <a:ea typeface="Calibri" pitchFamily="34" charset="-122"/>
                <a:cs typeface="Calibri" pitchFamily="34" charset="-120"/>
              </a:rPr>
              <a:t>Pair 1</a:t>
            </a:r>
            <a:endParaRPr lang="en-US" sz="1200" dirty="0"/>
          </a:p>
        </p:txBody>
      </p:sp>
      <p:sp>
        <p:nvSpPr>
          <p:cNvPr id="6" name="Text 4"/>
          <p:cNvSpPr/>
          <p:nvPr/>
        </p:nvSpPr>
        <p:spPr>
          <a:xfrm>
            <a:off x="1627632" y="1042416"/>
            <a:ext cx="3200400" cy="457200"/>
          </a:xfrm>
          <a:prstGeom prst="rect">
            <a:avLst/>
          </a:prstGeom>
          <a:noFill/>
          <a:ln/>
        </p:spPr>
        <p:txBody>
          <a:bodyPr wrap="square" rtlCol="0" anchor="ctr"/>
          <a:lstStyle/>
          <a:p>
            <a:pPr indent="0" marL="0">
              <a:buNone/>
            </a:pPr>
            <a:r>
              <a:rPr lang="en-US" sz="1050" dirty="0">
                <a:solidFill>
                  <a:srgbClr val="A71F17"/>
                </a:solidFill>
                <a:latin typeface="Calibri" pitchFamily="34" charset="0"/>
                <a:ea typeface="Calibri" pitchFamily="34" charset="-122"/>
                <a:cs typeface="Calibri" pitchFamily="34" charset="-120"/>
              </a:rPr>
              <a:t>Summary: A accurately attributes a claim to a source.</a:t>
            </a:r>
            <a:endParaRPr lang="en-US" sz="1050" dirty="0"/>
          </a:p>
        </p:txBody>
      </p:sp>
      <p:sp>
        <p:nvSpPr>
          <p:cNvPr id="7" name="Text 5"/>
          <p:cNvSpPr/>
          <p:nvPr/>
        </p:nvSpPr>
        <p:spPr>
          <a:xfrm>
            <a:off x="1627632" y="1499616"/>
            <a:ext cx="3200400" cy="621792"/>
          </a:xfrm>
          <a:prstGeom prst="rect">
            <a:avLst/>
          </a:prstGeom>
          <a:noFill/>
          <a:ln/>
        </p:spPr>
        <p:txBody>
          <a:bodyPr wrap="square" rtlCol="0" anchor="ctr"/>
          <a:lstStyle/>
          <a:p>
            <a:pPr indent="0" marL="0">
              <a:buNone/>
            </a:pPr>
            <a:r>
              <a:rPr lang="en-US" sz="1050" dirty="0">
                <a:solidFill>
                  <a:srgbClr val="0D6F66"/>
                </a:solidFill>
                <a:latin typeface="Calibri" pitchFamily="34" charset="0"/>
                <a:ea typeface="Calibri" pitchFamily="34" charset="-122"/>
                <a:cs typeface="Calibri" pitchFamily="34" charset="-120"/>
              </a:rPr>
              <a:t>Synthesis: B takes that attributed claim and draws out an implication — the logical consequence of the finding — that the source itself does not state.</a:t>
            </a:r>
            <a:endParaRPr lang="en-US" sz="1050" dirty="0"/>
          </a:p>
        </p:txBody>
      </p:sp>
      <p:sp>
        <p:nvSpPr>
          <p:cNvPr id="8" name="Shape 6"/>
          <p:cNvSpPr/>
          <p:nvPr/>
        </p:nvSpPr>
        <p:spPr>
          <a:xfrm>
            <a:off x="4901184" y="1078992"/>
            <a:ext cx="3694176" cy="896112"/>
          </a:xfrm>
          <a:prstGeom prst="roundRect">
            <a:avLst>
              <a:gd name="adj" fmla="val 8163"/>
            </a:avLst>
          </a:prstGeom>
          <a:solidFill>
            <a:srgbClr val="07232E"/>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5065776" y="1152144"/>
            <a:ext cx="3364992" cy="256032"/>
          </a:xfrm>
          <a:prstGeom prst="rect">
            <a:avLst/>
          </a:prstGeom>
          <a:noFill/>
          <a:ln/>
        </p:spPr>
        <p:txBody>
          <a:bodyPr wrap="square" rtlCol="0" anchor="ctr"/>
          <a:lstStyle/>
          <a:p>
            <a:pPr indent="0" marL="0">
              <a:buNone/>
            </a:pPr>
            <a:r>
              <a:rPr lang="en-US" sz="1000" b="1" dirty="0">
                <a:solidFill>
                  <a:srgbClr val="C47F17"/>
                </a:solidFill>
                <a:latin typeface="Calibri" pitchFamily="34" charset="0"/>
                <a:ea typeface="Calibri" pitchFamily="34" charset="-122"/>
                <a:cs typeface="Calibri" pitchFamily="34" charset="-120"/>
              </a:rPr>
              <a:t>Key distinction:</a:t>
            </a:r>
            <a:endParaRPr lang="en-US" sz="1000" dirty="0"/>
          </a:p>
        </p:txBody>
      </p:sp>
      <p:sp>
        <p:nvSpPr>
          <p:cNvPr id="10" name="Text 8"/>
          <p:cNvSpPr/>
          <p:nvPr/>
        </p:nvSpPr>
        <p:spPr>
          <a:xfrm>
            <a:off x="5065776" y="1408176"/>
            <a:ext cx="3364992" cy="475488"/>
          </a:xfrm>
          <a:prstGeom prst="rect">
            <a:avLst/>
          </a:prstGeom>
          <a:noFill/>
          <a:ln/>
        </p:spPr>
        <p:txBody>
          <a:bodyPr wrap="square" rtlCol="0" anchor="ctr"/>
          <a:lstStyle/>
          <a:p>
            <a:pPr indent="0" marL="0">
              <a:buNone/>
            </a:pPr>
            <a:r>
              <a:rPr lang="en-US" sz="1100" b="1" dirty="0">
                <a:solidFill>
                  <a:srgbClr val="FFFFFF"/>
                </a:solidFill>
                <a:latin typeface="Cambria" pitchFamily="34" charset="0"/>
                <a:ea typeface="Cambria" pitchFamily="34" charset="-122"/>
                <a:cs typeface="Cambria" pitchFamily="34" charset="-120"/>
              </a:rPr>
              <a:t>Synthesis adds implications. Summary reports claims.</a:t>
            </a:r>
            <a:endParaRPr lang="en-US" sz="1100" dirty="0"/>
          </a:p>
        </p:txBody>
      </p:sp>
      <p:sp>
        <p:nvSpPr>
          <p:cNvPr id="11" name="Shape 9"/>
          <p:cNvSpPr/>
          <p:nvPr/>
        </p:nvSpPr>
        <p:spPr>
          <a:xfrm>
            <a:off x="457200" y="2340864"/>
            <a:ext cx="8229600" cy="1261872"/>
          </a:xfrm>
          <a:prstGeom prst="roundRect">
            <a:avLst>
              <a:gd name="adj" fmla="val 5797"/>
            </a:avLst>
          </a:prstGeom>
          <a:solidFill>
            <a:srgbClr val="F1F8FA"/>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640080" y="2414016"/>
            <a:ext cx="914400" cy="310896"/>
          </a:xfrm>
          <a:prstGeom prst="rect">
            <a:avLst/>
          </a:prstGeom>
          <a:noFill/>
          <a:ln/>
        </p:spPr>
        <p:txBody>
          <a:bodyPr wrap="square" rtlCol="0" anchor="ctr"/>
          <a:lstStyle/>
          <a:p>
            <a:pPr indent="0" marL="0">
              <a:buNone/>
            </a:pPr>
            <a:r>
              <a:rPr lang="en-US" sz="1200" b="1" dirty="0">
                <a:solidFill>
                  <a:srgbClr val="065A82"/>
                </a:solidFill>
                <a:latin typeface="Calibri" pitchFamily="34" charset="0"/>
                <a:ea typeface="Calibri" pitchFamily="34" charset="-122"/>
                <a:cs typeface="Calibri" pitchFamily="34" charset="-120"/>
              </a:rPr>
              <a:t>Pair 2</a:t>
            </a:r>
            <a:endParaRPr lang="en-US" sz="1200" dirty="0"/>
          </a:p>
        </p:txBody>
      </p:sp>
      <p:sp>
        <p:nvSpPr>
          <p:cNvPr id="13" name="Text 11"/>
          <p:cNvSpPr/>
          <p:nvPr/>
        </p:nvSpPr>
        <p:spPr>
          <a:xfrm>
            <a:off x="1627632" y="2395728"/>
            <a:ext cx="3200400" cy="457200"/>
          </a:xfrm>
          <a:prstGeom prst="rect">
            <a:avLst/>
          </a:prstGeom>
          <a:noFill/>
          <a:ln/>
        </p:spPr>
        <p:txBody>
          <a:bodyPr wrap="square" rtlCol="0" anchor="ctr"/>
          <a:lstStyle/>
          <a:p>
            <a:pPr indent="0" marL="0">
              <a:buNone/>
            </a:pPr>
            <a:r>
              <a:rPr lang="en-US" sz="1050" dirty="0">
                <a:solidFill>
                  <a:srgbClr val="A71F17"/>
                </a:solidFill>
                <a:latin typeface="Calibri" pitchFamily="34" charset="0"/>
                <a:ea typeface="Calibri" pitchFamily="34" charset="-122"/>
                <a:cs typeface="Calibri" pitchFamily="34" charset="-120"/>
              </a:rPr>
              <a:t>Summary: A cites a specific statistic correctly.</a:t>
            </a:r>
            <a:endParaRPr lang="en-US" sz="1050" dirty="0"/>
          </a:p>
        </p:txBody>
      </p:sp>
      <p:sp>
        <p:nvSpPr>
          <p:cNvPr id="14" name="Text 12"/>
          <p:cNvSpPr/>
          <p:nvPr/>
        </p:nvSpPr>
        <p:spPr>
          <a:xfrm>
            <a:off x="1627632" y="2852928"/>
            <a:ext cx="3200400" cy="621792"/>
          </a:xfrm>
          <a:prstGeom prst="rect">
            <a:avLst/>
          </a:prstGeom>
          <a:noFill/>
          <a:ln/>
        </p:spPr>
        <p:txBody>
          <a:bodyPr wrap="square" rtlCol="0" anchor="ctr"/>
          <a:lstStyle/>
          <a:p>
            <a:pPr indent="0" marL="0">
              <a:buNone/>
            </a:pPr>
            <a:r>
              <a:rPr lang="en-US" sz="1050" dirty="0">
                <a:solidFill>
                  <a:srgbClr val="0D6F66"/>
                </a:solidFill>
                <a:latin typeface="Calibri" pitchFamily="34" charset="0"/>
                <a:ea typeface="Calibri" pitchFamily="34" charset="-122"/>
                <a:cs typeface="Calibri" pitchFamily="34" charset="-120"/>
              </a:rPr>
              <a:t>Synthesis: B uses the statistic as the starting point of a multi-source argument where a second source's data creates a more complex picture. The two sources together reveal something neither reveals alone.</a:t>
            </a:r>
            <a:endParaRPr lang="en-US" sz="1050" dirty="0"/>
          </a:p>
        </p:txBody>
      </p:sp>
      <p:sp>
        <p:nvSpPr>
          <p:cNvPr id="15" name="Shape 13"/>
          <p:cNvSpPr/>
          <p:nvPr/>
        </p:nvSpPr>
        <p:spPr>
          <a:xfrm>
            <a:off x="4901184" y="2432304"/>
            <a:ext cx="3694176" cy="896112"/>
          </a:xfrm>
          <a:prstGeom prst="roundRect">
            <a:avLst>
              <a:gd name="adj" fmla="val 8163"/>
            </a:avLst>
          </a:prstGeom>
          <a:solidFill>
            <a:srgbClr val="07232E"/>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5065776" y="2505456"/>
            <a:ext cx="3364992" cy="256032"/>
          </a:xfrm>
          <a:prstGeom prst="rect">
            <a:avLst/>
          </a:prstGeom>
          <a:noFill/>
          <a:ln/>
        </p:spPr>
        <p:txBody>
          <a:bodyPr wrap="square" rtlCol="0" anchor="ctr"/>
          <a:lstStyle/>
          <a:p>
            <a:pPr indent="0" marL="0">
              <a:buNone/>
            </a:pPr>
            <a:r>
              <a:rPr lang="en-US" sz="1000" b="1" dirty="0">
                <a:solidFill>
                  <a:srgbClr val="C47F17"/>
                </a:solidFill>
                <a:latin typeface="Calibri" pitchFamily="34" charset="0"/>
                <a:ea typeface="Calibri" pitchFamily="34" charset="-122"/>
                <a:cs typeface="Calibri" pitchFamily="34" charset="-120"/>
              </a:rPr>
              <a:t>Key distinction:</a:t>
            </a:r>
            <a:endParaRPr lang="en-US" sz="1000" dirty="0"/>
          </a:p>
        </p:txBody>
      </p:sp>
      <p:sp>
        <p:nvSpPr>
          <p:cNvPr id="17" name="Text 15"/>
          <p:cNvSpPr/>
          <p:nvPr/>
        </p:nvSpPr>
        <p:spPr>
          <a:xfrm>
            <a:off x="5065776" y="2761488"/>
            <a:ext cx="3364992" cy="475488"/>
          </a:xfrm>
          <a:prstGeom prst="rect">
            <a:avLst/>
          </a:prstGeom>
          <a:noFill/>
          <a:ln/>
        </p:spPr>
        <p:txBody>
          <a:bodyPr wrap="square" rtlCol="0" anchor="ctr"/>
          <a:lstStyle/>
          <a:p>
            <a:pPr indent="0" marL="0">
              <a:buNone/>
            </a:pPr>
            <a:r>
              <a:rPr lang="en-US" sz="1100" b="1" dirty="0">
                <a:solidFill>
                  <a:srgbClr val="FFFFFF"/>
                </a:solidFill>
                <a:latin typeface="Cambria" pitchFamily="34" charset="0"/>
                <a:ea typeface="Cambria" pitchFamily="34" charset="-122"/>
                <a:cs typeface="Cambria" pitchFamily="34" charset="-120"/>
              </a:rPr>
              <a:t>Synthesis uses source relationships. Summary uses sources independently.</a:t>
            </a:r>
            <a:endParaRPr lang="en-US" sz="1100" dirty="0"/>
          </a:p>
        </p:txBody>
      </p:sp>
      <p:sp>
        <p:nvSpPr>
          <p:cNvPr id="18" name="Shape 16"/>
          <p:cNvSpPr/>
          <p:nvPr/>
        </p:nvSpPr>
        <p:spPr>
          <a:xfrm>
            <a:off x="457200" y="3694176"/>
            <a:ext cx="8229600" cy="1261872"/>
          </a:xfrm>
          <a:prstGeom prst="roundRect">
            <a:avLst>
              <a:gd name="adj" fmla="val 5797"/>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640080" y="3767328"/>
            <a:ext cx="914400" cy="310896"/>
          </a:xfrm>
          <a:prstGeom prst="rect">
            <a:avLst/>
          </a:prstGeom>
          <a:noFill/>
          <a:ln/>
        </p:spPr>
        <p:txBody>
          <a:bodyPr wrap="square" rtlCol="0" anchor="ctr"/>
          <a:lstStyle/>
          <a:p>
            <a:pPr indent="0" marL="0">
              <a:buNone/>
            </a:pPr>
            <a:r>
              <a:rPr lang="en-US" sz="1200" b="1" dirty="0">
                <a:solidFill>
                  <a:srgbClr val="065A82"/>
                </a:solidFill>
                <a:latin typeface="Calibri" pitchFamily="34" charset="0"/>
                <a:ea typeface="Calibri" pitchFamily="34" charset="-122"/>
                <a:cs typeface="Calibri" pitchFamily="34" charset="-120"/>
              </a:rPr>
              <a:t>Pair 3</a:t>
            </a:r>
            <a:endParaRPr lang="en-US" sz="1200" dirty="0"/>
          </a:p>
        </p:txBody>
      </p:sp>
      <p:sp>
        <p:nvSpPr>
          <p:cNvPr id="20" name="Text 18"/>
          <p:cNvSpPr/>
          <p:nvPr/>
        </p:nvSpPr>
        <p:spPr>
          <a:xfrm>
            <a:off x="1627632" y="3749040"/>
            <a:ext cx="3200400" cy="457200"/>
          </a:xfrm>
          <a:prstGeom prst="rect">
            <a:avLst/>
          </a:prstGeom>
          <a:noFill/>
          <a:ln/>
        </p:spPr>
        <p:txBody>
          <a:bodyPr wrap="square" rtlCol="0" anchor="ctr"/>
          <a:lstStyle/>
          <a:p>
            <a:pPr indent="0" marL="0">
              <a:buNone/>
            </a:pPr>
            <a:r>
              <a:rPr lang="en-US" sz="1050" dirty="0">
                <a:solidFill>
                  <a:srgbClr val="A71F17"/>
                </a:solidFill>
                <a:latin typeface="Calibri" pitchFamily="34" charset="0"/>
                <a:ea typeface="Calibri" pitchFamily="34" charset="-122"/>
                <a:cs typeface="Calibri" pitchFamily="34" charset="-120"/>
              </a:rPr>
              <a:t>Summary: A reports that sources agree, as if their agreement were the conclusion.</a:t>
            </a:r>
            <a:endParaRPr lang="en-US" sz="1050" dirty="0"/>
          </a:p>
        </p:txBody>
      </p:sp>
      <p:sp>
        <p:nvSpPr>
          <p:cNvPr id="21" name="Text 19"/>
          <p:cNvSpPr/>
          <p:nvPr/>
        </p:nvSpPr>
        <p:spPr>
          <a:xfrm>
            <a:off x="1627632" y="4206240"/>
            <a:ext cx="3200400" cy="621792"/>
          </a:xfrm>
          <a:prstGeom prst="rect">
            <a:avLst/>
          </a:prstGeom>
          <a:noFill/>
          <a:ln/>
        </p:spPr>
        <p:txBody>
          <a:bodyPr wrap="square" rtlCol="0" anchor="ctr"/>
          <a:lstStyle/>
          <a:p>
            <a:pPr indent="0" marL="0">
              <a:buNone/>
            </a:pPr>
            <a:r>
              <a:rPr lang="en-US" sz="1050" dirty="0">
                <a:solidFill>
                  <a:srgbClr val="0D6F66"/>
                </a:solidFill>
                <a:latin typeface="Calibri" pitchFamily="34" charset="0"/>
                <a:ea typeface="Calibri" pitchFamily="34" charset="-122"/>
                <a:cs typeface="Calibri" pitchFamily="34" charset="-120"/>
              </a:rPr>
              <a:t>Synthesis: B uses the agreement itself as analytical evidence — the convergence of sources with different agendas makes the conclusion more credible than either source would make it alone.</a:t>
            </a:r>
            <a:endParaRPr lang="en-US" sz="1050" dirty="0"/>
          </a:p>
        </p:txBody>
      </p:sp>
      <p:sp>
        <p:nvSpPr>
          <p:cNvPr id="22" name="Shape 20"/>
          <p:cNvSpPr/>
          <p:nvPr/>
        </p:nvSpPr>
        <p:spPr>
          <a:xfrm>
            <a:off x="4901184" y="3785616"/>
            <a:ext cx="3694176" cy="896112"/>
          </a:xfrm>
          <a:prstGeom prst="roundRect">
            <a:avLst>
              <a:gd name="adj" fmla="val 8163"/>
            </a:avLst>
          </a:prstGeom>
          <a:solidFill>
            <a:srgbClr val="07232E"/>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23" name="Text 21"/>
          <p:cNvSpPr/>
          <p:nvPr/>
        </p:nvSpPr>
        <p:spPr>
          <a:xfrm>
            <a:off x="5065776" y="3858768"/>
            <a:ext cx="3364992" cy="256032"/>
          </a:xfrm>
          <a:prstGeom prst="rect">
            <a:avLst/>
          </a:prstGeom>
          <a:noFill/>
          <a:ln/>
        </p:spPr>
        <p:txBody>
          <a:bodyPr wrap="square" rtlCol="0" anchor="ctr"/>
          <a:lstStyle/>
          <a:p>
            <a:pPr indent="0" marL="0">
              <a:buNone/>
            </a:pPr>
            <a:r>
              <a:rPr lang="en-US" sz="1000" b="1" dirty="0">
                <a:solidFill>
                  <a:srgbClr val="C47F17"/>
                </a:solidFill>
                <a:latin typeface="Calibri" pitchFamily="34" charset="0"/>
                <a:ea typeface="Calibri" pitchFamily="34" charset="-122"/>
                <a:cs typeface="Calibri" pitchFamily="34" charset="-120"/>
              </a:rPr>
              <a:t>Key distinction:</a:t>
            </a:r>
            <a:endParaRPr lang="en-US" sz="1000" dirty="0"/>
          </a:p>
        </p:txBody>
      </p:sp>
      <p:sp>
        <p:nvSpPr>
          <p:cNvPr id="24" name="Text 22"/>
          <p:cNvSpPr/>
          <p:nvPr/>
        </p:nvSpPr>
        <p:spPr>
          <a:xfrm>
            <a:off x="5065776" y="4114800"/>
            <a:ext cx="3364992" cy="475488"/>
          </a:xfrm>
          <a:prstGeom prst="rect">
            <a:avLst/>
          </a:prstGeom>
          <a:noFill/>
          <a:ln/>
        </p:spPr>
        <p:txBody>
          <a:bodyPr wrap="square" rtlCol="0" anchor="ctr"/>
          <a:lstStyle/>
          <a:p>
            <a:pPr indent="0" marL="0">
              <a:buNone/>
            </a:pPr>
            <a:r>
              <a:rPr lang="en-US" sz="1100" b="1" dirty="0">
                <a:solidFill>
                  <a:srgbClr val="FFFFFF"/>
                </a:solidFill>
                <a:latin typeface="Cambria" pitchFamily="34" charset="0"/>
                <a:ea typeface="Cambria" pitchFamily="34" charset="-122"/>
                <a:cs typeface="Cambria" pitchFamily="34" charset="-120"/>
              </a:rPr>
              <a:t>Synthesis treats source patterns as evidence. Summary treats source content as the argument.</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Learning Objectives</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350" dirty="0">
                <a:solidFill>
                  <a:srgbClr val="5A7A82"/>
                </a:solidFill>
                <a:latin typeface="Calibri" pitchFamily="34" charset="0"/>
                <a:ea typeface="Calibri" pitchFamily="34" charset="-122"/>
                <a:cs typeface="Calibri" pitchFamily="34" charset="-120"/>
              </a:rPr>
              <a:t>By the end of this lesson, students will be able to:</a:t>
            </a:r>
            <a:endParaRPr lang="en-US" sz="1350" dirty="0"/>
          </a:p>
        </p:txBody>
      </p:sp>
      <p:sp>
        <p:nvSpPr>
          <p:cNvPr id="5" name="Shape 3"/>
          <p:cNvSpPr/>
          <p:nvPr/>
        </p:nvSpPr>
        <p:spPr>
          <a:xfrm>
            <a:off x="457200" y="1490472"/>
            <a:ext cx="274320" cy="274320"/>
          </a:xfrm>
          <a:prstGeom prst="ellipse">
            <a:avLst/>
          </a:prstGeom>
          <a:solidFill>
            <a:srgbClr val="028090"/>
          </a:solidFill>
          <a:ln w="12700">
            <a:solidFill>
              <a:srgbClr val="028090"/>
            </a:solidFill>
            <a:prstDash val="solid"/>
          </a:ln>
        </p:spPr>
      </p:sp>
      <p:sp>
        <p:nvSpPr>
          <p:cNvPr id="6" name="Text 4"/>
          <p:cNvSpPr/>
          <p:nvPr/>
        </p:nvSpPr>
        <p:spPr>
          <a:xfrm>
            <a:off x="457200" y="1490472"/>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7" name="Text 5"/>
          <p:cNvSpPr/>
          <p:nvPr/>
        </p:nvSpPr>
        <p:spPr>
          <a:xfrm>
            <a:off x="877824" y="1408176"/>
            <a:ext cx="7808976" cy="457200"/>
          </a:xfrm>
          <a:prstGeom prst="rect">
            <a:avLst/>
          </a:prstGeom>
          <a:noFill/>
          <a:ln/>
        </p:spPr>
        <p:txBody>
          <a:bodyPr wrap="square" rtlCol="0" anchor="ctr"/>
          <a:lstStyle/>
          <a:p>
            <a:pPr indent="0" marL="0">
              <a:buNone/>
            </a:pPr>
            <a:r>
              <a:rPr lang="en-US" sz="1350" dirty="0">
                <a:solidFill>
                  <a:srgbClr val="1E3A42"/>
                </a:solidFill>
                <a:latin typeface="Calibri" pitchFamily="34" charset="0"/>
                <a:ea typeface="Calibri" pitchFamily="34" charset="-122"/>
                <a:cs typeface="Calibri" pitchFamily="34" charset="-120"/>
              </a:rPr>
              <a:t>Distinguish synthesis from summary and identify which one a provided sentence is doing</a:t>
            </a:r>
            <a:endParaRPr lang="en-US" sz="1350" dirty="0"/>
          </a:p>
        </p:txBody>
      </p:sp>
      <p:sp>
        <p:nvSpPr>
          <p:cNvPr id="8" name="Shape 6"/>
          <p:cNvSpPr/>
          <p:nvPr/>
        </p:nvSpPr>
        <p:spPr>
          <a:xfrm>
            <a:off x="457200" y="2157984"/>
            <a:ext cx="274320" cy="274320"/>
          </a:xfrm>
          <a:prstGeom prst="ellipse">
            <a:avLst/>
          </a:prstGeom>
          <a:solidFill>
            <a:srgbClr val="028090"/>
          </a:solidFill>
          <a:ln w="12700">
            <a:solidFill>
              <a:srgbClr val="028090"/>
            </a:solidFill>
            <a:prstDash val="solid"/>
          </a:ln>
        </p:spPr>
      </p:sp>
      <p:sp>
        <p:nvSpPr>
          <p:cNvPr id="9" name="Text 7"/>
          <p:cNvSpPr/>
          <p:nvPr/>
        </p:nvSpPr>
        <p:spPr>
          <a:xfrm>
            <a:off x="457200" y="2157984"/>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0" name="Text 8"/>
          <p:cNvSpPr/>
          <p:nvPr/>
        </p:nvSpPr>
        <p:spPr>
          <a:xfrm>
            <a:off x="877824" y="2075688"/>
            <a:ext cx="7808976" cy="457200"/>
          </a:xfrm>
          <a:prstGeom prst="rect">
            <a:avLst/>
          </a:prstGeom>
          <a:noFill/>
          <a:ln/>
        </p:spPr>
        <p:txBody>
          <a:bodyPr wrap="square" rtlCol="0" anchor="ctr"/>
          <a:lstStyle/>
          <a:p>
            <a:pPr indent="0" marL="0">
              <a:buNone/>
            </a:pPr>
            <a:r>
              <a:rPr lang="en-US" sz="1350" dirty="0">
                <a:solidFill>
                  <a:srgbClr val="1E3A42"/>
                </a:solidFill>
                <a:latin typeface="Calibri" pitchFamily="34" charset="0"/>
                <a:ea typeface="Calibri" pitchFamily="34" charset="-122"/>
                <a:cs typeface="Calibri" pitchFamily="34" charset="-120"/>
              </a:rPr>
              <a:t>Analyze a source for its argumentative posture, potential bias, and logical function in a larger argument</a:t>
            </a:r>
            <a:endParaRPr lang="en-US" sz="1350" dirty="0"/>
          </a:p>
        </p:txBody>
      </p:sp>
      <p:sp>
        <p:nvSpPr>
          <p:cNvPr id="11" name="Shape 9"/>
          <p:cNvSpPr/>
          <p:nvPr/>
        </p:nvSpPr>
        <p:spPr>
          <a:xfrm>
            <a:off x="457200" y="2825496"/>
            <a:ext cx="274320" cy="274320"/>
          </a:xfrm>
          <a:prstGeom prst="ellipse">
            <a:avLst/>
          </a:prstGeom>
          <a:solidFill>
            <a:srgbClr val="028090"/>
          </a:solidFill>
          <a:ln w="12700">
            <a:solidFill>
              <a:srgbClr val="028090"/>
            </a:solidFill>
            <a:prstDash val="solid"/>
          </a:ln>
        </p:spPr>
      </p:sp>
      <p:sp>
        <p:nvSpPr>
          <p:cNvPr id="12" name="Text 10"/>
          <p:cNvSpPr/>
          <p:nvPr/>
        </p:nvSpPr>
        <p:spPr>
          <a:xfrm>
            <a:off x="457200" y="2825496"/>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13" name="Text 11"/>
          <p:cNvSpPr/>
          <p:nvPr/>
        </p:nvSpPr>
        <p:spPr>
          <a:xfrm>
            <a:off x="877824" y="2743200"/>
            <a:ext cx="7808976" cy="457200"/>
          </a:xfrm>
          <a:prstGeom prst="rect">
            <a:avLst/>
          </a:prstGeom>
          <a:noFill/>
          <a:ln/>
        </p:spPr>
        <p:txBody>
          <a:bodyPr wrap="square" rtlCol="0" anchor="ctr"/>
          <a:lstStyle/>
          <a:p>
            <a:pPr indent="0" marL="0">
              <a:buNone/>
            </a:pPr>
            <a:r>
              <a:rPr lang="en-US" sz="1350" dirty="0">
                <a:solidFill>
                  <a:srgbClr val="1E3A42"/>
                </a:solidFill>
                <a:latin typeface="Calibri" pitchFamily="34" charset="0"/>
                <a:ea typeface="Calibri" pitchFamily="34" charset="-122"/>
                <a:cs typeface="Calibri" pitchFamily="34" charset="-120"/>
              </a:rPr>
              <a:t>Choose the attribution verb that accurately names a source's rhetorical relationship to its own claim</a:t>
            </a:r>
            <a:endParaRPr lang="en-US" sz="1350" dirty="0"/>
          </a:p>
        </p:txBody>
      </p:sp>
      <p:sp>
        <p:nvSpPr>
          <p:cNvPr id="14" name="Shape 12"/>
          <p:cNvSpPr/>
          <p:nvPr/>
        </p:nvSpPr>
        <p:spPr>
          <a:xfrm>
            <a:off x="457200" y="3493008"/>
            <a:ext cx="274320" cy="274320"/>
          </a:xfrm>
          <a:prstGeom prst="ellipse">
            <a:avLst/>
          </a:prstGeom>
          <a:solidFill>
            <a:srgbClr val="028090"/>
          </a:solidFill>
          <a:ln w="12700">
            <a:solidFill>
              <a:srgbClr val="028090"/>
            </a:solidFill>
            <a:prstDash val="solid"/>
          </a:ln>
        </p:spPr>
      </p:sp>
      <p:sp>
        <p:nvSpPr>
          <p:cNvPr id="15" name="Text 13"/>
          <p:cNvSpPr/>
          <p:nvPr/>
        </p:nvSpPr>
        <p:spPr>
          <a:xfrm>
            <a:off x="457200" y="3493008"/>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16" name="Text 14"/>
          <p:cNvSpPr/>
          <p:nvPr/>
        </p:nvSpPr>
        <p:spPr>
          <a:xfrm>
            <a:off x="877824" y="3410712"/>
            <a:ext cx="7808976" cy="457200"/>
          </a:xfrm>
          <a:prstGeom prst="rect">
            <a:avLst/>
          </a:prstGeom>
          <a:noFill/>
          <a:ln/>
        </p:spPr>
        <p:txBody>
          <a:bodyPr wrap="square" rtlCol="0" anchor="ctr"/>
          <a:lstStyle/>
          <a:p>
            <a:pPr indent="0" marL="0">
              <a:buNone/>
            </a:pPr>
            <a:r>
              <a:rPr lang="en-US" sz="1350" dirty="0">
                <a:solidFill>
                  <a:srgbClr val="1E3A42"/>
                </a:solidFill>
                <a:latin typeface="Calibri" pitchFamily="34" charset="0"/>
                <a:ea typeface="Calibri" pitchFamily="34" charset="-122"/>
                <a:cs typeface="Calibri" pitchFamily="34" charset="-120"/>
              </a:rPr>
              <a:t>Write one body paragraph that organizes three sources around a single analytical claim — not around what each source says</a:t>
            </a:r>
            <a:endParaRPr lang="en-US" sz="1350" dirty="0"/>
          </a:p>
        </p:txBody>
      </p:sp>
      <p:sp>
        <p:nvSpPr>
          <p:cNvPr id="17" name="Shape 15"/>
          <p:cNvSpPr/>
          <p:nvPr/>
        </p:nvSpPr>
        <p:spPr>
          <a:xfrm>
            <a:off x="457200" y="4160520"/>
            <a:ext cx="274320" cy="274320"/>
          </a:xfrm>
          <a:prstGeom prst="ellipse">
            <a:avLst/>
          </a:prstGeom>
          <a:solidFill>
            <a:srgbClr val="028090"/>
          </a:solidFill>
          <a:ln w="12700">
            <a:solidFill>
              <a:srgbClr val="028090"/>
            </a:solidFill>
            <a:prstDash val="solid"/>
          </a:ln>
        </p:spPr>
      </p:sp>
      <p:sp>
        <p:nvSpPr>
          <p:cNvPr id="18" name="Text 16"/>
          <p:cNvSpPr/>
          <p:nvPr/>
        </p:nvSpPr>
        <p:spPr>
          <a:xfrm>
            <a:off x="457200" y="4160520"/>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19" name="Text 17"/>
          <p:cNvSpPr/>
          <p:nvPr/>
        </p:nvSpPr>
        <p:spPr>
          <a:xfrm>
            <a:off x="877824" y="4078224"/>
            <a:ext cx="7808976" cy="457200"/>
          </a:xfrm>
          <a:prstGeom prst="rect">
            <a:avLst/>
          </a:prstGeom>
          <a:noFill/>
          <a:ln/>
        </p:spPr>
        <p:txBody>
          <a:bodyPr wrap="square" rtlCol="0" anchor="ctr"/>
          <a:lstStyle/>
          <a:p>
            <a:pPr indent="0" marL="0">
              <a:buNone/>
            </a:pPr>
            <a:r>
              <a:rPr lang="en-US" sz="1350" dirty="0">
                <a:solidFill>
                  <a:srgbClr val="1E3A42"/>
                </a:solidFill>
                <a:latin typeface="Calibri" pitchFamily="34" charset="0"/>
                <a:ea typeface="Calibri" pitchFamily="34" charset="-122"/>
                <a:cs typeface="Calibri" pitchFamily="34" charset="-120"/>
              </a:rPr>
              <a:t>Identify the specific differences between a 2-level and a 4-level synthesis essay using Row B rubric language</a:t>
            </a:r>
            <a:endParaRPr lang="en-US" sz="135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07232E"/>
        </a:solidFill>
      </p:bgPr>
    </p:bg>
    <p:spTree>
      <p:nvGrpSpPr>
        <p:cNvPr id="1" name=""/>
        <p:cNvGrpSpPr/>
        <p:nvPr/>
      </p:nvGrpSpPr>
      <p:grpSpPr>
        <a:xfrm>
          <a:off x="0" y="0"/>
          <a:ext cx="0" cy="0"/>
          <a:chOff x="0" y="0"/>
          <a:chExt cx="0" cy="0"/>
        </a:xfrm>
      </p:grpSpPr>
      <p:sp>
        <p:nvSpPr>
          <p:cNvPr id="2" name="Text 0"/>
          <p:cNvSpPr/>
          <p:nvPr/>
        </p:nvSpPr>
        <p:spPr>
          <a:xfrm>
            <a:off x="5943600" y="91440"/>
            <a:ext cx="2926080" cy="4572000"/>
          </a:xfrm>
          <a:prstGeom prst="rect">
            <a:avLst/>
          </a:prstGeom>
          <a:noFill/>
          <a:ln/>
        </p:spPr>
        <p:txBody>
          <a:bodyPr wrap="square" rtlCol="0" anchor="b"/>
          <a:lstStyle/>
          <a:p>
            <a:pPr algn="r" indent="0" marL="0">
              <a:buNone/>
            </a:pPr>
            <a:r>
              <a:rPr lang="en-US" sz="18000" b="1" dirty="0">
                <a:solidFill>
                  <a:srgbClr val="FFFFFF">
                    <a:alpha val="7000"/>
                  </a:srgbClr>
                </a:solidFill>
                <a:latin typeface="Cambria" pitchFamily="34" charset="0"/>
                <a:ea typeface="Cambria" pitchFamily="34" charset="-122"/>
                <a:cs typeface="Cambria" pitchFamily="34" charset="-120"/>
              </a:rPr>
              <a:t>✓</a:t>
            </a:r>
            <a:endParaRPr lang="en-US" sz="18000" dirty="0"/>
          </a:p>
        </p:txBody>
      </p:sp>
      <p:sp>
        <p:nvSpPr>
          <p:cNvPr id="3" name="Shape 1"/>
          <p:cNvSpPr/>
          <p:nvPr/>
        </p:nvSpPr>
        <p:spPr>
          <a:xfrm>
            <a:off x="-548640" y="-548640"/>
            <a:ext cx="3657600" cy="3657600"/>
          </a:xfrm>
          <a:prstGeom prst="ellipse">
            <a:avLst/>
          </a:prstGeom>
          <a:solidFill>
            <a:srgbClr val="028090">
              <a:alpha val="12000"/>
            </a:srgbClr>
          </a:solidFill>
          <a:ln w="12700">
            <a:solidFill>
              <a:srgbClr val="028090">
                <a:alpha val="12000"/>
              </a:srgbClr>
            </a:solidFill>
            <a:prstDash val="solid"/>
          </a:ln>
        </p:spPr>
      </p:sp>
      <p:sp>
        <p:nvSpPr>
          <p:cNvPr id="4" name="Text 2"/>
          <p:cNvSpPr/>
          <p:nvPr/>
        </p:nvSpPr>
        <p:spPr>
          <a:xfrm>
            <a:off x="594360" y="1371600"/>
            <a:ext cx="6858000" cy="1280160"/>
          </a:xfrm>
          <a:prstGeom prst="rect">
            <a:avLst/>
          </a:prstGeom>
          <a:noFill/>
          <a:ln/>
        </p:spPr>
        <p:txBody>
          <a:bodyPr wrap="square" rtlCol="0" anchor="ctr"/>
          <a:lstStyle/>
          <a:p>
            <a:pPr indent="0" marL="0">
              <a:buNone/>
            </a:pPr>
            <a:r>
              <a:rPr lang="en-US" sz="4200" b="1" dirty="0">
                <a:solidFill>
                  <a:srgbClr val="FFFFFF"/>
                </a:solidFill>
                <a:latin typeface="Cambria" pitchFamily="34" charset="0"/>
                <a:ea typeface="Cambria" pitchFamily="34" charset="-122"/>
                <a:cs typeface="Cambria" pitchFamily="34" charset="-120"/>
              </a:rPr>
              <a:t>Exit Ticket</a:t>
            </a:r>
            <a:endParaRPr lang="en-US" sz="4200" dirty="0"/>
          </a:p>
        </p:txBody>
      </p:sp>
      <p:sp>
        <p:nvSpPr>
          <p:cNvPr id="5" name="Text 3"/>
          <p:cNvSpPr/>
          <p:nvPr/>
        </p:nvSpPr>
        <p:spPr>
          <a:xfrm>
            <a:off x="594360" y="2788920"/>
            <a:ext cx="6858000" cy="594360"/>
          </a:xfrm>
          <a:prstGeom prst="rect">
            <a:avLst/>
          </a:prstGeom>
          <a:noFill/>
          <a:ln/>
        </p:spPr>
        <p:txBody>
          <a:bodyPr wrap="square" rtlCol="0" anchor="ctr"/>
          <a:lstStyle/>
          <a:p>
            <a:pPr indent="0" marL="0">
              <a:buNone/>
            </a:pPr>
            <a:r>
              <a:rPr lang="en-US" sz="1700" dirty="0">
                <a:solidFill>
                  <a:srgbClr val="B0D8E0"/>
                </a:solidFill>
                <a:latin typeface="Calibri" pitchFamily="34" charset="0"/>
                <a:ea typeface="Calibri" pitchFamily="34" charset="-122"/>
                <a:cs typeface="Calibri" pitchFamily="34" charset="-120"/>
              </a:rPr>
              <a:t>4 minutes · Individual · Collected for feedback</a:t>
            </a:r>
            <a:endParaRPr lang="en-US" sz="1700" dirty="0"/>
          </a:p>
        </p:txBody>
      </p:sp>
      <p:sp>
        <p:nvSpPr>
          <p:cNvPr id="6" name="Shape 4"/>
          <p:cNvSpPr/>
          <p:nvPr/>
        </p:nvSpPr>
        <p:spPr>
          <a:xfrm>
            <a:off x="594360" y="4498848"/>
            <a:ext cx="182880" cy="182880"/>
          </a:xfrm>
          <a:prstGeom prst="ellipse">
            <a:avLst/>
          </a:prstGeom>
          <a:solidFill>
            <a:srgbClr val="028090"/>
          </a:solidFill>
          <a:ln w="12700">
            <a:solidFill>
              <a:srgbClr val="028090"/>
            </a:solidFill>
            <a:prstDash val="solid"/>
          </a:ln>
        </p:spPr>
      </p:sp>
      <p:sp>
        <p:nvSpPr>
          <p:cNvPr id="7" name="Shape 5"/>
          <p:cNvSpPr/>
          <p:nvPr/>
        </p:nvSpPr>
        <p:spPr>
          <a:xfrm>
            <a:off x="941832" y="4498848"/>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498848"/>
            <a:ext cx="182880" cy="182880"/>
          </a:xfrm>
          <a:prstGeom prst="ellipse">
            <a:avLst/>
          </a:prstGeom>
          <a:solidFill>
            <a:srgbClr val="0D6F66"/>
          </a:solidFill>
          <a:ln w="12700">
            <a:solidFill>
              <a:srgbClr val="0D6F66"/>
            </a:solidFill>
            <a:prstDash val="solid"/>
          </a:ln>
        </p:spPr>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071A10"/>
        </a:solidFill>
      </p:bgPr>
    </p:bg>
    <p:spTree>
      <p:nvGrpSpPr>
        <p:cNvPr id="1" name=""/>
        <p:cNvGrpSpPr/>
        <p:nvPr/>
      </p:nvGrpSpPr>
      <p:grpSpPr>
        <a:xfrm>
          <a:off x="0" y="0"/>
          <a:ext cx="0" cy="0"/>
          <a:chOff x="0" y="0"/>
          <a:chExt cx="0" cy="0"/>
        </a:xfrm>
      </p:grpSpPr>
      <p:sp>
        <p:nvSpPr>
          <p:cNvPr id="2" name="Text 0"/>
          <p:cNvSpPr/>
          <p:nvPr/>
        </p:nvSpPr>
        <p:spPr>
          <a:xfrm>
            <a:off x="457200" y="182880"/>
            <a:ext cx="8229600" cy="402336"/>
          </a:xfrm>
          <a:prstGeom prst="rect">
            <a:avLst/>
          </a:prstGeom>
          <a:noFill/>
          <a:ln/>
        </p:spPr>
        <p:txBody>
          <a:bodyPr wrap="square" rtlCol="0" anchor="ctr"/>
          <a:lstStyle/>
          <a:p>
            <a:pPr indent="0" marL="0">
              <a:buNone/>
            </a:pPr>
            <a:r>
              <a:rPr lang="en-US" sz="1300" b="1" spc="400" kern="0" dirty="0">
                <a:solidFill>
                  <a:srgbClr val="0D6F66"/>
                </a:solidFill>
                <a:latin typeface="Calibri" pitchFamily="34" charset="0"/>
                <a:ea typeface="Calibri" pitchFamily="34" charset="-122"/>
                <a:cs typeface="Calibri" pitchFamily="34" charset="-120"/>
              </a:rPr>
              <a:t>EXIT TICKET</a:t>
            </a:r>
            <a:endParaRPr lang="en-US" sz="1300" dirty="0"/>
          </a:p>
        </p:txBody>
      </p:sp>
      <p:sp>
        <p:nvSpPr>
          <p:cNvPr id="3" name="Shape 1"/>
          <p:cNvSpPr/>
          <p:nvPr/>
        </p:nvSpPr>
        <p:spPr>
          <a:xfrm>
            <a:off x="457200" y="658368"/>
            <a:ext cx="8229600" cy="1572768"/>
          </a:xfrm>
          <a:prstGeom prst="roundRect">
            <a:avLst>
              <a:gd name="adj" fmla="val 4651"/>
            </a:avLst>
          </a:prstGeom>
          <a:solidFill>
            <a:srgbClr val="0A1A10"/>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4" name="Text 2"/>
          <p:cNvSpPr/>
          <p:nvPr/>
        </p:nvSpPr>
        <p:spPr>
          <a:xfrm>
            <a:off x="640080" y="731520"/>
            <a:ext cx="7863840" cy="274320"/>
          </a:xfrm>
          <a:prstGeom prst="rect">
            <a:avLst/>
          </a:prstGeom>
          <a:noFill/>
          <a:ln/>
        </p:spPr>
        <p:txBody>
          <a:bodyPr wrap="square" rtlCol="0" anchor="ctr"/>
          <a:lstStyle/>
          <a:p>
            <a:pPr indent="0" marL="0">
              <a:buNone/>
            </a:pPr>
            <a:r>
              <a:rPr lang="en-US" sz="1100" b="1" dirty="0">
                <a:solidFill>
                  <a:srgbClr val="9DD8B0"/>
                </a:solidFill>
                <a:latin typeface="Calibri" pitchFamily="34" charset="0"/>
                <a:ea typeface="Calibri" pitchFamily="34" charset="-122"/>
                <a:cs typeface="Calibri" pitchFamily="34" charset="-120"/>
              </a:rPr>
              <a:t>Source excerpt:</a:t>
            </a:r>
            <a:endParaRPr lang="en-US" sz="1100" dirty="0"/>
          </a:p>
        </p:txBody>
      </p:sp>
      <p:sp>
        <p:nvSpPr>
          <p:cNvPr id="5" name="Text 3"/>
          <p:cNvSpPr/>
          <p:nvPr/>
        </p:nvSpPr>
        <p:spPr>
          <a:xfrm>
            <a:off x="640080" y="1042416"/>
            <a:ext cx="7863840" cy="1115568"/>
          </a:xfrm>
          <a:prstGeom prst="rect">
            <a:avLst/>
          </a:prstGeom>
          <a:noFill/>
          <a:ln/>
        </p:spPr>
        <p:txBody>
          <a:bodyPr wrap="square" rtlCol="0" anchor="ctr"/>
          <a:lstStyle/>
          <a:p>
            <a:pPr indent="0" marL="0">
              <a:buNone/>
            </a:pPr>
            <a:r>
              <a:rPr lang="en-US" sz="1250" i="1" dirty="0">
                <a:solidFill>
                  <a:srgbClr val="CADCFC"/>
                </a:solidFill>
                <a:latin typeface="Calibri" pitchFamily="34" charset="0"/>
                <a:ea typeface="Calibri" pitchFamily="34" charset="-122"/>
                <a:cs typeface="Calibri" pitchFamily="34" charset="-120"/>
              </a:rPr>
              <a:t>Source E is from a political scientist at a major research university. It argues that the most significant barrier to renewable energy investment is not economic feasibility but political will — and that political will is structurally weakest in precisely the regions where the infrastructure need is greatest, because those regions also have the least political representation in energy-related legislative committees.</a:t>
            </a:r>
            <a:endParaRPr lang="en-US" sz="1250" dirty="0"/>
          </a:p>
        </p:txBody>
      </p:sp>
      <p:sp>
        <p:nvSpPr>
          <p:cNvPr id="6" name="Shape 4"/>
          <p:cNvSpPr/>
          <p:nvPr/>
        </p:nvSpPr>
        <p:spPr>
          <a:xfrm>
            <a:off x="457200" y="2304288"/>
            <a:ext cx="8229600" cy="1353312"/>
          </a:xfrm>
          <a:prstGeom prst="roundRect">
            <a:avLst>
              <a:gd name="adj" fmla="val 5405"/>
            </a:avLst>
          </a:prstGeom>
          <a:solidFill>
            <a:srgbClr val="0A1A10"/>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640080" y="2377440"/>
            <a:ext cx="7863840" cy="310896"/>
          </a:xfrm>
          <a:prstGeom prst="rect">
            <a:avLst/>
          </a:prstGeom>
          <a:noFill/>
          <a:ln/>
        </p:spPr>
        <p:txBody>
          <a:bodyPr wrap="square" rtlCol="0" anchor="ctr"/>
          <a:lstStyle/>
          <a:p>
            <a:pPr indent="0" marL="0">
              <a:buNone/>
            </a:pPr>
            <a:r>
              <a:rPr lang="en-US" sz="1300" b="1" dirty="0">
                <a:solidFill>
                  <a:srgbClr val="0D6F66"/>
                </a:solidFill>
                <a:latin typeface="Calibri" pitchFamily="34" charset="0"/>
                <a:ea typeface="Calibri" pitchFamily="34" charset="-122"/>
                <a:cs typeface="Calibri" pitchFamily="34" charset="-120"/>
              </a:rPr>
              <a:t>Your task:</a:t>
            </a:r>
            <a:endParaRPr lang="en-US" sz="1300" dirty="0"/>
          </a:p>
        </p:txBody>
      </p:sp>
      <p:sp>
        <p:nvSpPr>
          <p:cNvPr id="8" name="Text 6"/>
          <p:cNvSpPr/>
          <p:nvPr/>
        </p:nvSpPr>
        <p:spPr>
          <a:xfrm>
            <a:off x="640080" y="2706624"/>
            <a:ext cx="7863840" cy="310896"/>
          </a:xfrm>
          <a:prstGeom prst="rect">
            <a:avLst/>
          </a:prstGeom>
          <a:noFill/>
          <a:ln/>
        </p:spPr>
        <p:txBody>
          <a:bodyPr wrap="square" rtlCol="0" anchor="ctr"/>
          <a:lstStyle/>
          <a:p>
            <a:pPr indent="0" marL="0">
              <a:buNone/>
            </a:pPr>
            <a:r>
              <a:rPr lang="en-US" sz="1250" dirty="0">
                <a:solidFill>
                  <a:srgbClr val="FFFFFF"/>
                </a:solidFill>
                <a:latin typeface="Calibri" pitchFamily="34" charset="0"/>
                <a:ea typeface="Calibri" pitchFamily="34" charset="-122"/>
                <a:cs typeface="Calibri" pitchFamily="34" charset="-120"/>
              </a:rPr>
              <a:t>Write ONE sentence that introduces Source E into a synthesis argument. Your sentence must:</a:t>
            </a:r>
            <a:endParaRPr lang="en-US" sz="1250" dirty="0"/>
          </a:p>
        </p:txBody>
      </p:sp>
      <p:sp>
        <p:nvSpPr>
          <p:cNvPr id="9" name="Text 7"/>
          <p:cNvSpPr/>
          <p:nvPr/>
        </p:nvSpPr>
        <p:spPr>
          <a:xfrm>
            <a:off x="822960" y="3054096"/>
            <a:ext cx="7680960" cy="237744"/>
          </a:xfrm>
          <a:prstGeom prst="rect">
            <a:avLst/>
          </a:prstGeom>
          <a:noFill/>
          <a:ln/>
        </p:spPr>
        <p:txBody>
          <a:bodyPr wrap="square" rtlCol="0" anchor="ctr"/>
          <a:lstStyle/>
          <a:p>
            <a:pPr indent="0" marL="0">
              <a:buNone/>
            </a:pPr>
            <a:r>
              <a:rPr lang="en-US" sz="1150" dirty="0">
                <a:solidFill>
                  <a:srgbClr val="CADCFC"/>
                </a:solidFill>
                <a:latin typeface="Calibri" pitchFamily="34" charset="0"/>
                <a:ea typeface="Calibri" pitchFamily="34" charset="-122"/>
                <a:cs typeface="Calibri" pitchFamily="34" charset="-120"/>
              </a:rPr>
              <a:t>(1) use the attribution verb that most accurately names Source E's rhetorical relationship to its claim</a:t>
            </a:r>
            <a:endParaRPr lang="en-US" sz="1150" dirty="0"/>
          </a:p>
        </p:txBody>
      </p:sp>
      <p:sp>
        <p:nvSpPr>
          <p:cNvPr id="10" name="Text 8"/>
          <p:cNvSpPr/>
          <p:nvPr/>
        </p:nvSpPr>
        <p:spPr>
          <a:xfrm>
            <a:off x="822960" y="3310128"/>
            <a:ext cx="7680960" cy="237744"/>
          </a:xfrm>
          <a:prstGeom prst="rect">
            <a:avLst/>
          </a:prstGeom>
          <a:noFill/>
          <a:ln/>
        </p:spPr>
        <p:txBody>
          <a:bodyPr wrap="square" rtlCol="0" anchor="ctr"/>
          <a:lstStyle/>
          <a:p>
            <a:pPr indent="0" marL="0">
              <a:buNone/>
            </a:pPr>
            <a:r>
              <a:rPr lang="en-US" sz="1150" dirty="0">
                <a:solidFill>
                  <a:srgbClr val="CADCFC"/>
                </a:solidFill>
                <a:latin typeface="Calibri" pitchFamily="34" charset="0"/>
                <a:ea typeface="Calibri" pitchFamily="34" charset="-122"/>
                <a:cs typeface="Calibri" pitchFamily="34" charset="-120"/>
              </a:rPr>
              <a:t>(2) connect Source E to a specific claim you are making — not just report what Source E says</a:t>
            </a:r>
            <a:endParaRPr lang="en-US" sz="1150" dirty="0"/>
          </a:p>
        </p:txBody>
      </p:sp>
      <p:sp>
        <p:nvSpPr>
          <p:cNvPr id="11" name="Text 9"/>
          <p:cNvSpPr/>
          <p:nvPr/>
        </p:nvSpPr>
        <p:spPr>
          <a:xfrm>
            <a:off x="822960" y="3566160"/>
            <a:ext cx="7680960" cy="237744"/>
          </a:xfrm>
          <a:prstGeom prst="rect">
            <a:avLst/>
          </a:prstGeom>
          <a:noFill/>
          <a:ln/>
        </p:spPr>
        <p:txBody>
          <a:bodyPr wrap="square" rtlCol="0" anchor="ctr"/>
          <a:lstStyle/>
          <a:p>
            <a:pPr indent="0" marL="0">
              <a:buNone/>
            </a:pPr>
            <a:r>
              <a:rPr lang="en-US" sz="1150" dirty="0">
                <a:solidFill>
                  <a:srgbClr val="CADCFC"/>
                </a:solidFill>
                <a:latin typeface="Calibri" pitchFamily="34" charset="0"/>
                <a:ea typeface="Calibri" pitchFamily="34" charset="-122"/>
                <a:cs typeface="Calibri" pitchFamily="34" charset="-120"/>
              </a:rPr>
              <a:t>(3) indicate what logical job Source E is doing in your argument (establishing, complicating, bridging, limiting, etc.)</a:t>
            </a:r>
            <a:endParaRPr lang="en-US" sz="1150" dirty="0"/>
          </a:p>
        </p:txBody>
      </p:sp>
      <p:sp>
        <p:nvSpPr>
          <p:cNvPr id="12" name="Text 10"/>
          <p:cNvSpPr/>
          <p:nvPr/>
        </p:nvSpPr>
        <p:spPr>
          <a:xfrm>
            <a:off x="457200" y="3803904"/>
            <a:ext cx="8229600" cy="310896"/>
          </a:xfrm>
          <a:prstGeom prst="rect">
            <a:avLst/>
          </a:prstGeom>
          <a:noFill/>
          <a:ln/>
        </p:spPr>
        <p:txBody>
          <a:bodyPr wrap="square" rtlCol="0" anchor="ctr"/>
          <a:lstStyle/>
          <a:p>
            <a:pPr indent="0" marL="0">
              <a:buNone/>
            </a:pPr>
            <a:r>
              <a:rPr lang="en-US" sz="1150" i="1" dirty="0">
                <a:solidFill>
                  <a:srgbClr val="9DD8B0"/>
                </a:solidFill>
                <a:latin typeface="Calibri" pitchFamily="34" charset="0"/>
                <a:ea typeface="Calibri" pitchFamily="34" charset="-122"/>
                <a:cs typeface="Calibri" pitchFamily="34" charset="-120"/>
              </a:rPr>
              <a:t>Write on an index card. Include the attribution verb and the source letter. Cards returned with written feedback.</a:t>
            </a:r>
            <a:endParaRPr lang="en-US" sz="1150" dirty="0"/>
          </a:p>
        </p:txBody>
      </p:sp>
      <p:sp>
        <p:nvSpPr>
          <p:cNvPr id="13" name="Shape 11"/>
          <p:cNvSpPr/>
          <p:nvPr/>
        </p:nvSpPr>
        <p:spPr>
          <a:xfrm>
            <a:off x="457200" y="4224528"/>
            <a:ext cx="8229600" cy="0"/>
          </a:xfrm>
          <a:prstGeom prst="line">
            <a:avLst/>
          </a:prstGeom>
          <a:noFill/>
          <a:ln w="12700">
            <a:solidFill>
              <a:srgbClr val="0F2A18"/>
            </a:solidFill>
            <a:prstDash val="solid"/>
          </a:ln>
        </p:spPr>
      </p:sp>
      <p:sp>
        <p:nvSpPr>
          <p:cNvPr id="14" name="Shape 12"/>
          <p:cNvSpPr/>
          <p:nvPr/>
        </p:nvSpPr>
        <p:spPr>
          <a:xfrm>
            <a:off x="457200" y="4443984"/>
            <a:ext cx="8229600" cy="0"/>
          </a:xfrm>
          <a:prstGeom prst="line">
            <a:avLst/>
          </a:prstGeom>
          <a:noFill/>
          <a:ln w="12700">
            <a:solidFill>
              <a:srgbClr val="0F2A18"/>
            </a:solidFill>
            <a:prstDash val="solid"/>
          </a:ln>
        </p:spPr>
      </p:sp>
      <p:sp>
        <p:nvSpPr>
          <p:cNvPr id="15" name="Shape 13"/>
          <p:cNvSpPr/>
          <p:nvPr/>
        </p:nvSpPr>
        <p:spPr>
          <a:xfrm>
            <a:off x="457200" y="4663440"/>
            <a:ext cx="8229600" cy="0"/>
          </a:xfrm>
          <a:prstGeom prst="line">
            <a:avLst/>
          </a:prstGeom>
          <a:noFill/>
          <a:ln w="12700">
            <a:solidFill>
              <a:srgbClr val="0F2A18"/>
            </a:solidFill>
            <a:prstDash val="solid"/>
          </a:ln>
        </p:spPr>
      </p:sp>
      <p:sp>
        <p:nvSpPr>
          <p:cNvPr id="16" name="Shape 14"/>
          <p:cNvSpPr/>
          <p:nvPr/>
        </p:nvSpPr>
        <p:spPr>
          <a:xfrm>
            <a:off x="457200" y="4882896"/>
            <a:ext cx="8229600" cy="0"/>
          </a:xfrm>
          <a:prstGeom prst="line">
            <a:avLst/>
          </a:prstGeom>
          <a:noFill/>
          <a:ln w="12700">
            <a:solidFill>
              <a:srgbClr val="0F2A18"/>
            </a:solidFill>
            <a:prstDash val="solid"/>
          </a:ln>
        </p:spPr>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Exit Ticket — Model Response and Teacher Scoring Guide</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300" i="1" dirty="0">
                <a:solidFill>
                  <a:srgbClr val="5A7A82"/>
                </a:solidFill>
                <a:latin typeface="Calibri" pitchFamily="34" charset="0"/>
                <a:ea typeface="Calibri" pitchFamily="34" charset="-122"/>
                <a:cs typeface="Calibri" pitchFamily="34" charset="-120"/>
              </a:rPr>
              <a:t>For your reference — show students only after collecting cards.</a:t>
            </a:r>
            <a:endParaRPr lang="en-US" sz="1300" dirty="0"/>
          </a:p>
        </p:txBody>
      </p:sp>
      <p:sp>
        <p:nvSpPr>
          <p:cNvPr id="5" name="Shape 3"/>
          <p:cNvSpPr/>
          <p:nvPr/>
        </p:nvSpPr>
        <p:spPr>
          <a:xfrm>
            <a:off x="457200" y="1353312"/>
            <a:ext cx="8229600" cy="1353312"/>
          </a:xfrm>
          <a:prstGeom prst="roundRect">
            <a:avLst>
              <a:gd name="adj" fmla="val 5405"/>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26464"/>
            <a:ext cx="7863840" cy="274320"/>
          </a:xfrm>
          <a:prstGeom prst="rect">
            <a:avLst/>
          </a:prstGeom>
          <a:noFill/>
          <a:ln/>
        </p:spPr>
        <p:txBody>
          <a:bodyPr wrap="square" rtlCol="0" anchor="ctr"/>
          <a:lstStyle/>
          <a:p>
            <a:pPr indent="0" marL="0">
              <a:buNone/>
            </a:pPr>
            <a:r>
              <a:rPr lang="en-US" sz="1150" b="1" dirty="0">
                <a:solidFill>
                  <a:srgbClr val="0D6F66"/>
                </a:solidFill>
                <a:latin typeface="Calibri" pitchFamily="34" charset="0"/>
                <a:ea typeface="Calibri" pitchFamily="34" charset="-122"/>
                <a:cs typeface="Calibri" pitchFamily="34" charset="-120"/>
              </a:rPr>
              <a:t>Strong model:</a:t>
            </a:r>
            <a:endParaRPr lang="en-US" sz="1150" dirty="0"/>
          </a:p>
        </p:txBody>
      </p:sp>
      <p:sp>
        <p:nvSpPr>
          <p:cNvPr id="7" name="Text 5"/>
          <p:cNvSpPr/>
          <p:nvPr/>
        </p:nvSpPr>
        <p:spPr>
          <a:xfrm>
            <a:off x="640080" y="1737360"/>
            <a:ext cx="7863840" cy="896112"/>
          </a:xfrm>
          <a:prstGeom prst="rect">
            <a:avLst/>
          </a:prstGeom>
          <a:noFill/>
          <a:ln/>
        </p:spPr>
        <p:txBody>
          <a:bodyPr wrap="square" rtlCol="0" anchor="ctr"/>
          <a:lstStyle/>
          <a:p>
            <a:pPr indent="0" marL="0">
              <a:buNone/>
            </a:pPr>
            <a:r>
              <a:rPr lang="en-US" sz="1150" i="1" dirty="0">
                <a:solidFill>
                  <a:srgbClr val="1E3A42"/>
                </a:solidFill>
                <a:latin typeface="Calibri" pitchFamily="34" charset="0"/>
                <a:ea typeface="Calibri" pitchFamily="34" charset="-122"/>
                <a:cs typeface="Calibri" pitchFamily="34" charset="-120"/>
              </a:rPr>
              <a:t>"Source E reframes the economic argument by revealing that political will — not cost — is the primary barrier in underserved regions, which explains why Source A's cost-decline data does not automatically translate into Source B's employment gains in those same markets: the economic feasibility exists, but the political mechanism for converting it into investment does not."</a:t>
            </a:r>
            <a:endParaRPr lang="en-US" sz="1150" dirty="0"/>
          </a:p>
        </p:txBody>
      </p:sp>
      <p:sp>
        <p:nvSpPr>
          <p:cNvPr id="8" name="Text 6"/>
          <p:cNvSpPr/>
          <p:nvPr/>
        </p:nvSpPr>
        <p:spPr>
          <a:xfrm>
            <a:off x="457200" y="2798064"/>
            <a:ext cx="8229600" cy="310896"/>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Quick scoring guide:</a:t>
            </a:r>
            <a:endParaRPr lang="en-US" sz="1200" dirty="0"/>
          </a:p>
        </p:txBody>
      </p:sp>
      <p:sp>
        <p:nvSpPr>
          <p:cNvPr id="9" name="Shape 7"/>
          <p:cNvSpPr/>
          <p:nvPr/>
        </p:nvSpPr>
        <p:spPr>
          <a:xfrm>
            <a:off x="457200" y="3182112"/>
            <a:ext cx="8229600" cy="438912"/>
          </a:xfrm>
          <a:prstGeom prst="roundRect">
            <a:avLst>
              <a:gd name="adj" fmla="val 16667"/>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0" name="Text 8"/>
          <p:cNvSpPr/>
          <p:nvPr/>
        </p:nvSpPr>
        <p:spPr>
          <a:xfrm>
            <a:off x="640080" y="3236976"/>
            <a:ext cx="1097280" cy="329184"/>
          </a:xfrm>
          <a:prstGeom prst="rect">
            <a:avLst/>
          </a:prstGeom>
          <a:noFill/>
          <a:ln/>
        </p:spPr>
        <p:txBody>
          <a:bodyPr wrap="square" rtlCol="0" anchor="ctr"/>
          <a:lstStyle/>
          <a:p>
            <a:pPr indent="0" marL="0">
              <a:buNone/>
            </a:pPr>
            <a:r>
              <a:rPr lang="en-US" sz="1100" b="1" dirty="0">
                <a:solidFill>
                  <a:srgbClr val="07232E"/>
                </a:solidFill>
                <a:latin typeface="Calibri" pitchFamily="34" charset="0"/>
                <a:ea typeface="Calibri" pitchFamily="34" charset="-122"/>
                <a:cs typeface="Calibri" pitchFamily="34" charset="-120"/>
              </a:rPr>
              <a:t>Strong:</a:t>
            </a:r>
            <a:endParaRPr lang="en-US" sz="1100" dirty="0"/>
          </a:p>
        </p:txBody>
      </p:sp>
      <p:sp>
        <p:nvSpPr>
          <p:cNvPr id="11" name="Text 9"/>
          <p:cNvSpPr/>
          <p:nvPr/>
        </p:nvSpPr>
        <p:spPr>
          <a:xfrm>
            <a:off x="1810512" y="3236976"/>
            <a:ext cx="6693408" cy="329184"/>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Specific attribution verb + connects to student's own claim + names the logical job (reframes, complicates, bridges) + implies understanding of source relationship to the argument.</a:t>
            </a:r>
            <a:endParaRPr lang="en-US" sz="1050" dirty="0"/>
          </a:p>
        </p:txBody>
      </p:sp>
      <p:sp>
        <p:nvSpPr>
          <p:cNvPr id="12" name="Shape 10"/>
          <p:cNvSpPr/>
          <p:nvPr/>
        </p:nvSpPr>
        <p:spPr>
          <a:xfrm>
            <a:off x="457200" y="3675888"/>
            <a:ext cx="8229600" cy="438912"/>
          </a:xfrm>
          <a:prstGeom prst="roundRect">
            <a:avLst>
              <a:gd name="adj" fmla="val 16667"/>
            </a:avLst>
          </a:prstGeom>
          <a:solidFill>
            <a:srgbClr val="FDF3E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640080" y="3730752"/>
            <a:ext cx="1097280" cy="329184"/>
          </a:xfrm>
          <a:prstGeom prst="rect">
            <a:avLst/>
          </a:prstGeom>
          <a:noFill/>
          <a:ln/>
        </p:spPr>
        <p:txBody>
          <a:bodyPr wrap="square" rtlCol="0" anchor="ctr"/>
          <a:lstStyle/>
          <a:p>
            <a:pPr indent="0" marL="0">
              <a:buNone/>
            </a:pPr>
            <a:r>
              <a:rPr lang="en-US" sz="1100" b="1" dirty="0">
                <a:solidFill>
                  <a:srgbClr val="07232E"/>
                </a:solidFill>
                <a:latin typeface="Calibri" pitchFamily="34" charset="0"/>
                <a:ea typeface="Calibri" pitchFamily="34" charset="-122"/>
                <a:cs typeface="Calibri" pitchFamily="34" charset="-120"/>
              </a:rPr>
              <a:t>Developing:</a:t>
            </a:r>
            <a:endParaRPr lang="en-US" sz="1100" dirty="0"/>
          </a:p>
        </p:txBody>
      </p:sp>
      <p:sp>
        <p:nvSpPr>
          <p:cNvPr id="14" name="Text 12"/>
          <p:cNvSpPr/>
          <p:nvPr/>
        </p:nvSpPr>
        <p:spPr>
          <a:xfrm>
            <a:off x="1810512" y="3730752"/>
            <a:ext cx="6693408" cy="329184"/>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Specific attribution verb + mentions the source's content accurately + no clear connection to student's own claim or to another source. Source is used, not synthesized.</a:t>
            </a:r>
            <a:endParaRPr lang="en-US" sz="1050" dirty="0"/>
          </a:p>
        </p:txBody>
      </p:sp>
      <p:sp>
        <p:nvSpPr>
          <p:cNvPr id="15" name="Shape 13"/>
          <p:cNvSpPr/>
          <p:nvPr/>
        </p:nvSpPr>
        <p:spPr>
          <a:xfrm>
            <a:off x="457200" y="4169664"/>
            <a:ext cx="8229600" cy="438912"/>
          </a:xfrm>
          <a:prstGeom prst="roundRect">
            <a:avLst>
              <a:gd name="adj" fmla="val 16667"/>
            </a:avLst>
          </a:prstGeom>
          <a:solidFill>
            <a:srgbClr val="FDF0EF"/>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4224528"/>
            <a:ext cx="1097280" cy="329184"/>
          </a:xfrm>
          <a:prstGeom prst="rect">
            <a:avLst/>
          </a:prstGeom>
          <a:noFill/>
          <a:ln/>
        </p:spPr>
        <p:txBody>
          <a:bodyPr wrap="square" rtlCol="0" anchor="ctr"/>
          <a:lstStyle/>
          <a:p>
            <a:pPr indent="0" marL="0">
              <a:buNone/>
            </a:pPr>
            <a:r>
              <a:rPr lang="en-US" sz="1100" b="1" dirty="0">
                <a:solidFill>
                  <a:srgbClr val="07232E"/>
                </a:solidFill>
                <a:latin typeface="Calibri" pitchFamily="34" charset="0"/>
                <a:ea typeface="Calibri" pitchFamily="34" charset="-122"/>
                <a:cs typeface="Calibri" pitchFamily="34" charset="-120"/>
              </a:rPr>
              <a:t>Beginning:</a:t>
            </a:r>
            <a:endParaRPr lang="en-US" sz="1100" dirty="0"/>
          </a:p>
        </p:txBody>
      </p:sp>
      <p:sp>
        <p:nvSpPr>
          <p:cNvPr id="17" name="Text 15"/>
          <p:cNvSpPr/>
          <p:nvPr/>
        </p:nvSpPr>
        <p:spPr>
          <a:xfrm>
            <a:off x="1810512" y="4224528"/>
            <a:ext cx="6693408" cy="329184"/>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Uses 'says,' 'states,' or 'writes' + reports source content only + no indication of what the source is doing in the argument.</a:t>
            </a:r>
            <a:endParaRPr lang="en-US" sz="105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3">
    <p:bg>
      <p:bgPr>
        <a:solidFill>
          <a:srgbClr val="07232E"/>
        </a:solidFill>
      </p:bgPr>
    </p:bg>
    <p:spTree>
      <p:nvGrpSpPr>
        <p:cNvPr id="1" name=""/>
        <p:cNvGrpSpPr/>
        <p:nvPr/>
      </p:nvGrpSpPr>
      <p:grpSpPr>
        <a:xfrm>
          <a:off x="0" y="0"/>
          <a:ext cx="0" cy="0"/>
          <a:chOff x="0" y="0"/>
          <a:chExt cx="0" cy="0"/>
        </a:xfrm>
      </p:grpSpPr>
      <p:sp>
        <p:nvSpPr>
          <p:cNvPr id="2" name="Text 0"/>
          <p:cNvSpPr/>
          <p:nvPr/>
        </p:nvSpPr>
        <p:spPr>
          <a:xfrm>
            <a:off x="5943600" y="91440"/>
            <a:ext cx="2926080" cy="4572000"/>
          </a:xfrm>
          <a:prstGeom prst="rect">
            <a:avLst/>
          </a:prstGeom>
          <a:noFill/>
          <a:ln/>
        </p:spPr>
        <p:txBody>
          <a:bodyPr wrap="square" rtlCol="0" anchor="b"/>
          <a:lstStyle/>
          <a:p>
            <a:pPr algn="r" indent="0" marL="0">
              <a:buNone/>
            </a:pPr>
            <a:r>
              <a:rPr lang="en-US" sz="18000" b="1" dirty="0">
                <a:solidFill>
                  <a:srgbClr val="FFFFFF">
                    <a:alpha val="7000"/>
                  </a:srgbClr>
                </a:solidFill>
                <a:latin typeface="Cambria" pitchFamily="34" charset="0"/>
                <a:ea typeface="Cambria" pitchFamily="34" charset="-122"/>
                <a:cs typeface="Cambria" pitchFamily="34" charset="-120"/>
              </a:rPr>
              <a:t>MC</a:t>
            </a:r>
            <a:endParaRPr lang="en-US" sz="18000" dirty="0"/>
          </a:p>
        </p:txBody>
      </p:sp>
      <p:sp>
        <p:nvSpPr>
          <p:cNvPr id="3" name="Shape 1"/>
          <p:cNvSpPr/>
          <p:nvPr/>
        </p:nvSpPr>
        <p:spPr>
          <a:xfrm>
            <a:off x="-548640" y="-548640"/>
            <a:ext cx="3657600" cy="3657600"/>
          </a:xfrm>
          <a:prstGeom prst="ellipse">
            <a:avLst/>
          </a:prstGeom>
          <a:solidFill>
            <a:srgbClr val="028090">
              <a:alpha val="12000"/>
            </a:srgbClr>
          </a:solidFill>
          <a:ln w="12700">
            <a:solidFill>
              <a:srgbClr val="028090">
                <a:alpha val="12000"/>
              </a:srgbClr>
            </a:solidFill>
            <a:prstDash val="solid"/>
          </a:ln>
        </p:spPr>
      </p:sp>
      <p:sp>
        <p:nvSpPr>
          <p:cNvPr id="4" name="Text 2"/>
          <p:cNvSpPr/>
          <p:nvPr/>
        </p:nvSpPr>
        <p:spPr>
          <a:xfrm>
            <a:off x="594360" y="1371600"/>
            <a:ext cx="6858000" cy="1280160"/>
          </a:xfrm>
          <a:prstGeom prst="rect">
            <a:avLst/>
          </a:prstGeom>
          <a:noFill/>
          <a:ln/>
        </p:spPr>
        <p:txBody>
          <a:bodyPr wrap="square" rtlCol="0" anchor="ctr"/>
          <a:lstStyle/>
          <a:p>
            <a:pPr indent="0" marL="0">
              <a:buNone/>
            </a:pPr>
            <a:r>
              <a:rPr lang="en-US" sz="4200" b="1" dirty="0">
                <a:solidFill>
                  <a:srgbClr val="FFFFFF"/>
                </a:solidFill>
                <a:latin typeface="Cambria" pitchFamily="34" charset="0"/>
                <a:ea typeface="Cambria" pitchFamily="34" charset="-122"/>
                <a:cs typeface="Cambria" pitchFamily="34" charset="-120"/>
              </a:rPr>
              <a:t>AP-Style Multiple Choice</a:t>
            </a:r>
            <a:endParaRPr lang="en-US" sz="4200" dirty="0"/>
          </a:p>
        </p:txBody>
      </p:sp>
      <p:sp>
        <p:nvSpPr>
          <p:cNvPr id="5" name="Text 3"/>
          <p:cNvSpPr/>
          <p:nvPr/>
        </p:nvSpPr>
        <p:spPr>
          <a:xfrm>
            <a:off x="594360" y="2788920"/>
            <a:ext cx="6858000" cy="594360"/>
          </a:xfrm>
          <a:prstGeom prst="rect">
            <a:avLst/>
          </a:prstGeom>
          <a:noFill/>
          <a:ln/>
        </p:spPr>
        <p:txBody>
          <a:bodyPr wrap="square" rtlCol="0" anchor="ctr"/>
          <a:lstStyle/>
          <a:p>
            <a:pPr indent="0" marL="0">
              <a:buNone/>
            </a:pPr>
            <a:r>
              <a:rPr lang="en-US" sz="1700" dirty="0">
                <a:solidFill>
                  <a:srgbClr val="B0D8E0"/>
                </a:solidFill>
                <a:latin typeface="Calibri" pitchFamily="34" charset="0"/>
                <a:ea typeface="Calibri" pitchFamily="34" charset="-122"/>
                <a:cs typeface="Calibri" pitchFamily="34" charset="-120"/>
              </a:rPr>
              <a:t>6 source-set questions · Handout or projected</a:t>
            </a:r>
            <a:endParaRPr lang="en-US" sz="1700" dirty="0"/>
          </a:p>
        </p:txBody>
      </p:sp>
      <p:sp>
        <p:nvSpPr>
          <p:cNvPr id="6" name="Shape 4"/>
          <p:cNvSpPr/>
          <p:nvPr/>
        </p:nvSpPr>
        <p:spPr>
          <a:xfrm>
            <a:off x="594360" y="4498848"/>
            <a:ext cx="182880" cy="182880"/>
          </a:xfrm>
          <a:prstGeom prst="ellipse">
            <a:avLst/>
          </a:prstGeom>
          <a:solidFill>
            <a:srgbClr val="028090"/>
          </a:solidFill>
          <a:ln w="12700">
            <a:solidFill>
              <a:srgbClr val="028090"/>
            </a:solidFill>
            <a:prstDash val="solid"/>
          </a:ln>
        </p:spPr>
      </p:sp>
      <p:sp>
        <p:nvSpPr>
          <p:cNvPr id="7" name="Shape 5"/>
          <p:cNvSpPr/>
          <p:nvPr/>
        </p:nvSpPr>
        <p:spPr>
          <a:xfrm>
            <a:off x="941832" y="4498848"/>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498848"/>
            <a:ext cx="182880" cy="182880"/>
          </a:xfrm>
          <a:prstGeom prst="ellipse">
            <a:avLst/>
          </a:prstGeom>
          <a:solidFill>
            <a:srgbClr val="0D6F66"/>
          </a:solidFill>
          <a:ln w="12700">
            <a:solidFill>
              <a:srgbClr val="0D6F66"/>
            </a:solidFill>
            <a:prstDash val="solid"/>
          </a:ln>
        </p:spPr>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30352"/>
          </a:xfrm>
          <a:prstGeom prst="roundRect">
            <a:avLst/>
          </a:prstGeom>
          <a:solidFill>
            <a:srgbClr val="07232E"/>
          </a:solidFill>
          <a:ln w="12700">
            <a:solidFill>
              <a:srgbClr val="07232E"/>
            </a:solidFill>
            <a:prstDash val="solid"/>
          </a:ln>
        </p:spPr>
      </p:sp>
      <p:sp>
        <p:nvSpPr>
          <p:cNvPr id="3" name="Text 1"/>
          <p:cNvSpPr/>
          <p:nvPr/>
        </p:nvSpPr>
        <p:spPr>
          <a:xfrm>
            <a:off x="457200" y="91440"/>
            <a:ext cx="8229600" cy="34747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AP-Style Multiple Choice | Questions 1–3</a:t>
            </a:r>
            <a:endParaRPr lang="en-US" sz="1400" dirty="0"/>
          </a:p>
        </p:txBody>
      </p:sp>
      <p:sp>
        <p:nvSpPr>
          <p:cNvPr id="4" name="Text 2"/>
          <p:cNvSpPr/>
          <p:nvPr/>
        </p:nvSpPr>
        <p:spPr>
          <a:xfrm>
            <a:off x="457200" y="603504"/>
            <a:ext cx="8229600" cy="475488"/>
          </a:xfrm>
          <a:prstGeom prst="rect">
            <a:avLst/>
          </a:prstGeom>
          <a:noFill/>
          <a:ln/>
        </p:spPr>
        <p:txBody>
          <a:bodyPr wrap="square" rtlCol="0" anchor="ctr"/>
          <a:lstStyle/>
          <a:p>
            <a:pPr indent="0" marL="0">
              <a:buNone/>
            </a:pPr>
            <a:r>
              <a:rPr lang="en-US" sz="850" i="1" dirty="0">
                <a:solidFill>
                  <a:srgbClr val="5A7A82"/>
                </a:solidFill>
                <a:latin typeface="Calibri" pitchFamily="34" charset="0"/>
                <a:ea typeface="Calibri" pitchFamily="34" charset="-122"/>
                <a:cs typeface="Calibri" pitchFamily="34" charset="-120"/>
              </a:rPr>
              <a:t>[Source Set Context: The following six questions refer to a source set on the topic of urban food deserts — areas in which residents have limited access to affordable, nutritious food. The source set includes: Source A (public health study on diet-related illness rates in food deserts), Source B (urban planning report on grocery store distribution), Source C (economic analysis of food desert causes by a retail industry association), Source D (community activist organization report on resident experiences), Source E (federal policy brief on SNAP benefit access), Source F (academic paper arguing food deserts are a symptom of broader economic inequality).]</a:t>
            </a:r>
            <a:endParaRPr lang="en-US" sz="850" dirty="0"/>
          </a:p>
        </p:txBody>
      </p:sp>
      <p:sp>
        <p:nvSpPr>
          <p:cNvPr id="5" name="Text 3"/>
          <p:cNvSpPr/>
          <p:nvPr/>
        </p:nvSpPr>
        <p:spPr>
          <a:xfrm>
            <a:off x="457200" y="1152144"/>
            <a:ext cx="8229600" cy="347472"/>
          </a:xfrm>
          <a:prstGeom prst="rect">
            <a:avLst/>
          </a:prstGeom>
          <a:noFill/>
          <a:ln/>
        </p:spPr>
        <p:txBody>
          <a:bodyPr wrap="square" rtlCol="0" anchor="ctr"/>
          <a:lstStyle/>
          <a:p>
            <a:pPr indent="0" marL="0">
              <a:buNone/>
            </a:pPr>
            <a:r>
              <a:rPr lang="en-US" sz="1150" b="1" dirty="0">
                <a:solidFill>
                  <a:srgbClr val="07232E"/>
                </a:solidFill>
                <a:latin typeface="Calibri" pitchFamily="34" charset="0"/>
                <a:ea typeface="Calibri" pitchFamily="34" charset="-122"/>
                <a:cs typeface="Calibri" pitchFamily="34" charset="-120"/>
              </a:rPr>
              <a:t>1. Source C is produced by a retail industry association. How should a synthesizing student most productively use this source?</a:t>
            </a:r>
            <a:endParaRPr lang="en-US" sz="1150" dirty="0"/>
          </a:p>
        </p:txBody>
      </p:sp>
      <p:sp>
        <p:nvSpPr>
          <p:cNvPr id="6" name="Text 4"/>
          <p:cNvSpPr/>
          <p:nvPr/>
        </p:nvSpPr>
        <p:spPr>
          <a:xfrm>
            <a:off x="713232" y="1499616"/>
            <a:ext cx="7973568" cy="219456"/>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A. Dismiss it as biased and cite only the public health sources</a:t>
            </a:r>
            <a:endParaRPr lang="en-US" sz="1050" dirty="0"/>
          </a:p>
        </p:txBody>
      </p:sp>
      <p:sp>
        <p:nvSpPr>
          <p:cNvPr id="7" name="Text 5"/>
          <p:cNvSpPr/>
          <p:nvPr/>
        </p:nvSpPr>
        <p:spPr>
          <a:xfrm>
            <a:off x="713232" y="1719072"/>
            <a:ext cx="7973568" cy="219456"/>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B. Use it as establishing evidence without acknowledging its institutional standpoint</a:t>
            </a:r>
            <a:endParaRPr lang="en-US" sz="1050" dirty="0"/>
          </a:p>
        </p:txBody>
      </p:sp>
      <p:sp>
        <p:nvSpPr>
          <p:cNvPr id="8" name="Text 6"/>
          <p:cNvSpPr/>
          <p:nvPr/>
        </p:nvSpPr>
        <p:spPr>
          <a:xfrm>
            <a:off x="713232" y="1938528"/>
            <a:ext cx="7973568" cy="219456"/>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C. Use its data while explicitly noting that its framing reflects the industry's interest in market-based rather than policy-based solutions — which Source E directly challenges</a:t>
            </a:r>
            <a:endParaRPr lang="en-US" sz="1050" dirty="0"/>
          </a:p>
        </p:txBody>
      </p:sp>
      <p:sp>
        <p:nvSpPr>
          <p:cNvPr id="9" name="Text 7"/>
          <p:cNvSpPr/>
          <p:nvPr/>
        </p:nvSpPr>
        <p:spPr>
          <a:xfrm>
            <a:off x="713232" y="2157984"/>
            <a:ext cx="7973568" cy="219456"/>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D. Use it only if its claims are corroborated by Source A</a:t>
            </a:r>
            <a:endParaRPr lang="en-US" sz="1050" dirty="0"/>
          </a:p>
        </p:txBody>
      </p:sp>
      <p:sp>
        <p:nvSpPr>
          <p:cNvPr id="10" name="Text 8"/>
          <p:cNvSpPr/>
          <p:nvPr/>
        </p:nvSpPr>
        <p:spPr>
          <a:xfrm>
            <a:off x="457200" y="2468880"/>
            <a:ext cx="8229600" cy="347472"/>
          </a:xfrm>
          <a:prstGeom prst="rect">
            <a:avLst/>
          </a:prstGeom>
          <a:noFill/>
          <a:ln/>
        </p:spPr>
        <p:txBody>
          <a:bodyPr wrap="square" rtlCol="0" anchor="ctr"/>
          <a:lstStyle/>
          <a:p>
            <a:pPr indent="0" marL="0">
              <a:buNone/>
            </a:pPr>
            <a:r>
              <a:rPr lang="en-US" sz="1150" b="1" dirty="0">
                <a:solidFill>
                  <a:srgbClr val="07232E"/>
                </a:solidFill>
                <a:latin typeface="Calibri" pitchFamily="34" charset="0"/>
                <a:ea typeface="Calibri" pitchFamily="34" charset="-122"/>
                <a:cs typeface="Calibri" pitchFamily="34" charset="-120"/>
              </a:rPr>
              <a:t>2. Which pair of sources would be most useful for a paragraph arguing that food deserts are primarily a result of policy failure rather than market failure?</a:t>
            </a:r>
            <a:endParaRPr lang="en-US" sz="1150" dirty="0"/>
          </a:p>
        </p:txBody>
      </p:sp>
      <p:sp>
        <p:nvSpPr>
          <p:cNvPr id="11" name="Text 9"/>
          <p:cNvSpPr/>
          <p:nvPr/>
        </p:nvSpPr>
        <p:spPr>
          <a:xfrm>
            <a:off x="713232" y="2816352"/>
            <a:ext cx="7973568" cy="219456"/>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A. Sources A and B</a:t>
            </a:r>
            <a:endParaRPr lang="en-US" sz="1050" dirty="0"/>
          </a:p>
        </p:txBody>
      </p:sp>
      <p:sp>
        <p:nvSpPr>
          <p:cNvPr id="12" name="Text 10"/>
          <p:cNvSpPr/>
          <p:nvPr/>
        </p:nvSpPr>
        <p:spPr>
          <a:xfrm>
            <a:off x="713232" y="3035808"/>
            <a:ext cx="7973568" cy="219456"/>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B. Sources D and F</a:t>
            </a:r>
            <a:endParaRPr lang="en-US" sz="1050" dirty="0"/>
          </a:p>
        </p:txBody>
      </p:sp>
      <p:sp>
        <p:nvSpPr>
          <p:cNvPr id="13" name="Text 11"/>
          <p:cNvSpPr/>
          <p:nvPr/>
        </p:nvSpPr>
        <p:spPr>
          <a:xfrm>
            <a:off x="713232" y="3255264"/>
            <a:ext cx="7973568" cy="219456"/>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C. Sources B and E</a:t>
            </a:r>
            <a:endParaRPr lang="en-US" sz="1050" dirty="0"/>
          </a:p>
        </p:txBody>
      </p:sp>
      <p:sp>
        <p:nvSpPr>
          <p:cNvPr id="14" name="Text 12"/>
          <p:cNvSpPr/>
          <p:nvPr/>
        </p:nvSpPr>
        <p:spPr>
          <a:xfrm>
            <a:off x="713232" y="3474720"/>
            <a:ext cx="7973568" cy="219456"/>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D. Sources C and D</a:t>
            </a:r>
            <a:endParaRPr lang="en-US" sz="1050" dirty="0"/>
          </a:p>
        </p:txBody>
      </p:sp>
      <p:sp>
        <p:nvSpPr>
          <p:cNvPr id="15" name="Text 13"/>
          <p:cNvSpPr/>
          <p:nvPr/>
        </p:nvSpPr>
        <p:spPr>
          <a:xfrm>
            <a:off x="457200" y="3785616"/>
            <a:ext cx="8229600" cy="347472"/>
          </a:xfrm>
          <a:prstGeom prst="rect">
            <a:avLst/>
          </a:prstGeom>
          <a:noFill/>
          <a:ln/>
        </p:spPr>
        <p:txBody>
          <a:bodyPr wrap="square" rtlCol="0" anchor="ctr"/>
          <a:lstStyle/>
          <a:p>
            <a:pPr indent="0" marL="0">
              <a:buNone/>
            </a:pPr>
            <a:r>
              <a:rPr lang="en-US" sz="1150" b="1" dirty="0">
                <a:solidFill>
                  <a:srgbClr val="07232E"/>
                </a:solidFill>
                <a:latin typeface="Calibri" pitchFamily="34" charset="0"/>
                <a:ea typeface="Calibri" pitchFamily="34" charset="-122"/>
                <a:cs typeface="Calibri" pitchFamily="34" charset="-120"/>
              </a:rPr>
              <a:t>3. A student writes: 'Source D describes the experiences of community members in food deserts. Source F argues that food deserts reflect broader economic inequality.' This paragraph is best described as:</a:t>
            </a:r>
            <a:endParaRPr lang="en-US" sz="1150" dirty="0"/>
          </a:p>
        </p:txBody>
      </p:sp>
      <p:sp>
        <p:nvSpPr>
          <p:cNvPr id="16" name="Text 14"/>
          <p:cNvSpPr/>
          <p:nvPr/>
        </p:nvSpPr>
        <p:spPr>
          <a:xfrm>
            <a:off x="713232" y="4133088"/>
            <a:ext cx="7973568" cy="219456"/>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A. Synthesis, because it uses two sources</a:t>
            </a:r>
            <a:endParaRPr lang="en-US" sz="1050" dirty="0"/>
          </a:p>
        </p:txBody>
      </p:sp>
      <p:sp>
        <p:nvSpPr>
          <p:cNvPr id="17" name="Text 15"/>
          <p:cNvSpPr/>
          <p:nvPr/>
        </p:nvSpPr>
        <p:spPr>
          <a:xfrm>
            <a:off x="713232" y="4352544"/>
            <a:ext cx="7973568" cy="219456"/>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B. Summary, because each source is reported independently without a connecting claim or implication</a:t>
            </a:r>
            <a:endParaRPr lang="en-US" sz="1050" dirty="0"/>
          </a:p>
        </p:txBody>
      </p:sp>
      <p:sp>
        <p:nvSpPr>
          <p:cNvPr id="18" name="Text 16"/>
          <p:cNvSpPr/>
          <p:nvPr/>
        </p:nvSpPr>
        <p:spPr>
          <a:xfrm>
            <a:off x="713232" y="4572000"/>
            <a:ext cx="7973568" cy="219456"/>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C. Analysis, because it identifies a causal relationship between the two sources</a:t>
            </a:r>
            <a:endParaRPr lang="en-US" sz="1050" dirty="0"/>
          </a:p>
        </p:txBody>
      </p:sp>
      <p:sp>
        <p:nvSpPr>
          <p:cNvPr id="19" name="Text 17"/>
          <p:cNvSpPr/>
          <p:nvPr/>
        </p:nvSpPr>
        <p:spPr>
          <a:xfrm>
            <a:off x="713232" y="4791456"/>
            <a:ext cx="7973568" cy="219456"/>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D. Synthesis, because it addresses both the individual and systemic levels of the issue</a:t>
            </a:r>
            <a:endParaRPr lang="en-US" sz="105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30352"/>
          </a:xfrm>
          <a:prstGeom prst="roundRect">
            <a:avLst/>
          </a:prstGeom>
          <a:solidFill>
            <a:srgbClr val="07232E"/>
          </a:solidFill>
          <a:ln w="12700">
            <a:solidFill>
              <a:srgbClr val="07232E"/>
            </a:solidFill>
            <a:prstDash val="solid"/>
          </a:ln>
        </p:spPr>
      </p:sp>
      <p:sp>
        <p:nvSpPr>
          <p:cNvPr id="3" name="Text 1"/>
          <p:cNvSpPr/>
          <p:nvPr/>
        </p:nvSpPr>
        <p:spPr>
          <a:xfrm>
            <a:off x="457200" y="91440"/>
            <a:ext cx="8229600" cy="34747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AP-Style Multiple Choice | Questions 4–6 + Discussion</a:t>
            </a:r>
            <a:endParaRPr lang="en-US" sz="1400" dirty="0"/>
          </a:p>
        </p:txBody>
      </p:sp>
      <p:sp>
        <p:nvSpPr>
          <p:cNvPr id="4" name="Text 2"/>
          <p:cNvSpPr/>
          <p:nvPr/>
        </p:nvSpPr>
        <p:spPr>
          <a:xfrm>
            <a:off x="457200" y="603504"/>
            <a:ext cx="8229600" cy="347472"/>
          </a:xfrm>
          <a:prstGeom prst="rect">
            <a:avLst/>
          </a:prstGeom>
          <a:noFill/>
          <a:ln/>
        </p:spPr>
        <p:txBody>
          <a:bodyPr wrap="square" rtlCol="0" anchor="ctr"/>
          <a:lstStyle/>
          <a:p>
            <a:pPr indent="0" marL="0">
              <a:buNone/>
            </a:pPr>
            <a:r>
              <a:rPr lang="en-US" sz="1150" b="1" dirty="0">
                <a:solidFill>
                  <a:srgbClr val="07232E"/>
                </a:solidFill>
                <a:latin typeface="Calibri" pitchFamily="34" charset="0"/>
                <a:ea typeface="Calibri" pitchFamily="34" charset="-122"/>
                <a:cs typeface="Calibri" pitchFamily="34" charset="-120"/>
              </a:rPr>
              <a:t>4. Which source in the set is most likely to function as a 'limiting' source — one that specifies the conditions under which a claim holds?</a:t>
            </a:r>
            <a:endParaRPr lang="en-US" sz="1150" dirty="0"/>
          </a:p>
        </p:txBody>
      </p:sp>
      <p:sp>
        <p:nvSpPr>
          <p:cNvPr id="5" name="Text 3"/>
          <p:cNvSpPr/>
          <p:nvPr/>
        </p:nvSpPr>
        <p:spPr>
          <a:xfrm>
            <a:off x="713232" y="950976"/>
            <a:ext cx="7973568" cy="201168"/>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A. Source A, because public health data establishes baseline rates</a:t>
            </a:r>
            <a:endParaRPr lang="en-US" sz="1050" dirty="0"/>
          </a:p>
        </p:txBody>
      </p:sp>
      <p:sp>
        <p:nvSpPr>
          <p:cNvPr id="6" name="Text 4"/>
          <p:cNvSpPr/>
          <p:nvPr/>
        </p:nvSpPr>
        <p:spPr>
          <a:xfrm>
            <a:off x="713232" y="1152144"/>
            <a:ext cx="7973568" cy="201168"/>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B. Source C, because the retail industry analysis focuses on market-driven solutions only</a:t>
            </a:r>
            <a:endParaRPr lang="en-US" sz="1050" dirty="0"/>
          </a:p>
        </p:txBody>
      </p:sp>
      <p:sp>
        <p:nvSpPr>
          <p:cNvPr id="7" name="Text 5"/>
          <p:cNvSpPr/>
          <p:nvPr/>
        </p:nvSpPr>
        <p:spPr>
          <a:xfrm>
            <a:off x="713232" y="1353312"/>
            <a:ext cx="7973568" cy="201168"/>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C. Source F, because an academic argument about root causes implies that addressing symptoms alone will not resolve the issue</a:t>
            </a:r>
            <a:endParaRPr lang="en-US" sz="1050" dirty="0"/>
          </a:p>
        </p:txBody>
      </p:sp>
      <p:sp>
        <p:nvSpPr>
          <p:cNvPr id="8" name="Text 6"/>
          <p:cNvSpPr/>
          <p:nvPr/>
        </p:nvSpPr>
        <p:spPr>
          <a:xfrm>
            <a:off x="713232" y="1554480"/>
            <a:ext cx="7973568" cy="201168"/>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D. Source D, because resident testimonials are limited to one geographic area</a:t>
            </a:r>
            <a:endParaRPr lang="en-US" sz="1050" dirty="0"/>
          </a:p>
        </p:txBody>
      </p:sp>
      <p:sp>
        <p:nvSpPr>
          <p:cNvPr id="9" name="Text 7"/>
          <p:cNvSpPr/>
          <p:nvPr/>
        </p:nvSpPr>
        <p:spPr>
          <a:xfrm>
            <a:off x="457200" y="1810512"/>
            <a:ext cx="8229600" cy="347472"/>
          </a:xfrm>
          <a:prstGeom prst="rect">
            <a:avLst/>
          </a:prstGeom>
          <a:noFill/>
          <a:ln/>
        </p:spPr>
        <p:txBody>
          <a:bodyPr wrap="square" rtlCol="0" anchor="ctr"/>
          <a:lstStyle/>
          <a:p>
            <a:pPr indent="0" marL="0">
              <a:buNone/>
            </a:pPr>
            <a:r>
              <a:rPr lang="en-US" sz="1150" b="1" dirty="0">
                <a:solidFill>
                  <a:srgbClr val="07232E"/>
                </a:solidFill>
                <a:latin typeface="Calibri" pitchFamily="34" charset="0"/>
                <a:ea typeface="Calibri" pitchFamily="34" charset="-122"/>
                <a:cs typeface="Calibri" pitchFamily="34" charset="-120"/>
              </a:rPr>
              <a:t>5. A student wants to write a synthesis sentence that uses Sources A, B, and F together. Which of the following best represents what a synthesis sentence for these three sources should do?</a:t>
            </a:r>
            <a:endParaRPr lang="en-US" sz="1150" dirty="0"/>
          </a:p>
        </p:txBody>
      </p:sp>
      <p:sp>
        <p:nvSpPr>
          <p:cNvPr id="10" name="Text 8"/>
          <p:cNvSpPr/>
          <p:nvPr/>
        </p:nvSpPr>
        <p:spPr>
          <a:xfrm>
            <a:off x="713232" y="2157984"/>
            <a:ext cx="7973568" cy="201168"/>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A. Report the main claim of each source in sequence</a:t>
            </a:r>
            <a:endParaRPr lang="en-US" sz="1050" dirty="0"/>
          </a:p>
        </p:txBody>
      </p:sp>
      <p:sp>
        <p:nvSpPr>
          <p:cNvPr id="11" name="Text 9"/>
          <p:cNvSpPr/>
          <p:nvPr/>
        </p:nvSpPr>
        <p:spPr>
          <a:xfrm>
            <a:off x="713232" y="2359152"/>
            <a:ext cx="7973568" cy="201168"/>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B. Note that all three sources agree that food deserts are a serious problem</a:t>
            </a:r>
            <a:endParaRPr lang="en-US" sz="1050" dirty="0"/>
          </a:p>
        </p:txBody>
      </p:sp>
      <p:sp>
        <p:nvSpPr>
          <p:cNvPr id="12" name="Text 10"/>
          <p:cNvSpPr/>
          <p:nvPr/>
        </p:nvSpPr>
        <p:spPr>
          <a:xfrm>
            <a:off x="713232" y="2560320"/>
            <a:ext cx="7973568" cy="201168"/>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C. Draw out an implication about the relationship between health outcomes, geographic distribution, and economic structure that none of the three sources states directly</a:t>
            </a:r>
            <a:endParaRPr lang="en-US" sz="1050" dirty="0"/>
          </a:p>
        </p:txBody>
      </p:sp>
      <p:sp>
        <p:nvSpPr>
          <p:cNvPr id="13" name="Text 11"/>
          <p:cNvSpPr/>
          <p:nvPr/>
        </p:nvSpPr>
        <p:spPr>
          <a:xfrm>
            <a:off x="713232" y="2761488"/>
            <a:ext cx="7973568" cy="201168"/>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D. Summarize the strongest claim from each source</a:t>
            </a:r>
            <a:endParaRPr lang="en-US" sz="1050" dirty="0"/>
          </a:p>
        </p:txBody>
      </p:sp>
      <p:sp>
        <p:nvSpPr>
          <p:cNvPr id="14" name="Text 12"/>
          <p:cNvSpPr/>
          <p:nvPr/>
        </p:nvSpPr>
        <p:spPr>
          <a:xfrm>
            <a:off x="457200" y="3017520"/>
            <a:ext cx="8229600" cy="347472"/>
          </a:xfrm>
          <a:prstGeom prst="rect">
            <a:avLst/>
          </a:prstGeom>
          <a:noFill/>
          <a:ln/>
        </p:spPr>
        <p:txBody>
          <a:bodyPr wrap="square" rtlCol="0" anchor="ctr"/>
          <a:lstStyle/>
          <a:p>
            <a:pPr indent="0" marL="0">
              <a:buNone/>
            </a:pPr>
            <a:r>
              <a:rPr lang="en-US" sz="1150" b="1" dirty="0">
                <a:solidFill>
                  <a:srgbClr val="07232E"/>
                </a:solidFill>
                <a:latin typeface="Calibri" pitchFamily="34" charset="0"/>
                <a:ea typeface="Calibri" pitchFamily="34" charset="-122"/>
                <a:cs typeface="Calibri" pitchFamily="34" charset="-120"/>
              </a:rPr>
              <a:t>6. The attribution verb that most accurately introduces Source F's argument into a synthesis paragraph is:</a:t>
            </a:r>
            <a:endParaRPr lang="en-US" sz="1150" dirty="0"/>
          </a:p>
        </p:txBody>
      </p:sp>
      <p:sp>
        <p:nvSpPr>
          <p:cNvPr id="15" name="Text 13"/>
          <p:cNvSpPr/>
          <p:nvPr/>
        </p:nvSpPr>
        <p:spPr>
          <a:xfrm>
            <a:off x="713232" y="3364992"/>
            <a:ext cx="7973568" cy="201168"/>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A. 'notes' — because Source F observes a pattern</a:t>
            </a:r>
            <a:endParaRPr lang="en-US" sz="1050" dirty="0"/>
          </a:p>
        </p:txBody>
      </p:sp>
      <p:sp>
        <p:nvSpPr>
          <p:cNvPr id="16" name="Text 14"/>
          <p:cNvSpPr/>
          <p:nvPr/>
        </p:nvSpPr>
        <p:spPr>
          <a:xfrm>
            <a:off x="713232" y="3566160"/>
            <a:ext cx="7973568" cy="201168"/>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B. 'challenges' — because Source F contests the framing of food deserts as an isolated market problem</a:t>
            </a:r>
            <a:endParaRPr lang="en-US" sz="1050" dirty="0"/>
          </a:p>
        </p:txBody>
      </p:sp>
      <p:sp>
        <p:nvSpPr>
          <p:cNvPr id="17" name="Text 15"/>
          <p:cNvSpPr/>
          <p:nvPr/>
        </p:nvSpPr>
        <p:spPr>
          <a:xfrm>
            <a:off x="713232" y="3767328"/>
            <a:ext cx="7973568" cy="201168"/>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C. 'provides' — because Source F supplies data about economic inequality</a:t>
            </a:r>
            <a:endParaRPr lang="en-US" sz="1050" dirty="0"/>
          </a:p>
        </p:txBody>
      </p:sp>
      <p:sp>
        <p:nvSpPr>
          <p:cNvPr id="18" name="Text 16"/>
          <p:cNvSpPr/>
          <p:nvPr/>
        </p:nvSpPr>
        <p:spPr>
          <a:xfrm>
            <a:off x="713232" y="3968496"/>
            <a:ext cx="7973568" cy="201168"/>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D. 'agrees with' — because Source F corroborates Source D's findings</a:t>
            </a:r>
            <a:endParaRPr lang="en-US" sz="1050" dirty="0"/>
          </a:p>
        </p:txBody>
      </p:sp>
      <p:sp>
        <p:nvSpPr>
          <p:cNvPr id="19" name="Shape 17"/>
          <p:cNvSpPr/>
          <p:nvPr/>
        </p:nvSpPr>
        <p:spPr>
          <a:xfrm>
            <a:off x="457200" y="4224528"/>
            <a:ext cx="8229600" cy="804672"/>
          </a:xfrm>
          <a:prstGeom prst="roundRect">
            <a:avLst>
              <a:gd name="adj" fmla="val 9091"/>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20" name="Text 18"/>
          <p:cNvSpPr/>
          <p:nvPr/>
        </p:nvSpPr>
        <p:spPr>
          <a:xfrm>
            <a:off x="640080" y="4279392"/>
            <a:ext cx="7863840" cy="274320"/>
          </a:xfrm>
          <a:prstGeom prst="rect">
            <a:avLst/>
          </a:prstGeom>
          <a:noFill/>
          <a:ln/>
        </p:spPr>
        <p:txBody>
          <a:bodyPr wrap="square" rtlCol="0" anchor="ctr"/>
          <a:lstStyle/>
          <a:p>
            <a:pPr indent="0" marL="0">
              <a:buNone/>
            </a:pPr>
            <a:r>
              <a:rPr lang="en-US" sz="1150" b="1" dirty="0">
                <a:solidFill>
                  <a:srgbClr val="065A82"/>
                </a:solidFill>
                <a:latin typeface="Calibri" pitchFamily="34" charset="0"/>
                <a:ea typeface="Calibri" pitchFamily="34" charset="-122"/>
                <a:cs typeface="Calibri" pitchFamily="34" charset="-120"/>
              </a:rPr>
              <a:t>Post-MC Discussion Targets:</a:t>
            </a:r>
            <a:endParaRPr lang="en-US" sz="1150" dirty="0"/>
          </a:p>
        </p:txBody>
      </p:sp>
      <p:sp>
        <p:nvSpPr>
          <p:cNvPr id="21" name="Text 19"/>
          <p:cNvSpPr/>
          <p:nvPr/>
        </p:nvSpPr>
        <p:spPr>
          <a:xfrm>
            <a:off x="640080" y="4553712"/>
            <a:ext cx="7863840" cy="420624"/>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Q5: What would a 'synthesis sentence' need to say that three separate source summary sentences cannot? · Q6: Why does 'challenges' beat 'notes' here — what specific analytical claim does 'challenges' make that 'notes' does not?</a:t>
            </a:r>
            <a:endParaRPr lang="en-US" sz="105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6">
    <p:bg>
      <p:bgPr>
        <a:solidFill>
          <a:srgbClr val="07232E"/>
        </a:solidFill>
      </p:bgPr>
    </p:bg>
    <p:spTree>
      <p:nvGrpSpPr>
        <p:cNvPr id="1" name=""/>
        <p:cNvGrpSpPr/>
        <p:nvPr/>
      </p:nvGrpSpPr>
      <p:grpSpPr>
        <a:xfrm>
          <a:off x="0" y="0"/>
          <a:ext cx="0" cy="0"/>
          <a:chOff x="0" y="0"/>
          <a:chExt cx="0" cy="0"/>
        </a:xfrm>
      </p:grpSpPr>
      <p:sp>
        <p:nvSpPr>
          <p:cNvPr id="2" name="Text 0"/>
          <p:cNvSpPr/>
          <p:nvPr/>
        </p:nvSpPr>
        <p:spPr>
          <a:xfrm>
            <a:off x="5943600" y="91440"/>
            <a:ext cx="2926080" cy="4572000"/>
          </a:xfrm>
          <a:prstGeom prst="rect">
            <a:avLst/>
          </a:prstGeom>
          <a:noFill/>
          <a:ln/>
        </p:spPr>
        <p:txBody>
          <a:bodyPr wrap="square" rtlCol="0" anchor="b"/>
          <a:lstStyle/>
          <a:p>
            <a:pPr algn="r" indent="0" marL="0">
              <a:buNone/>
            </a:pPr>
            <a:r>
              <a:rPr lang="en-US" sz="18000" b="1" dirty="0">
                <a:solidFill>
                  <a:srgbClr val="FFFFFF">
                    <a:alpha val="7000"/>
                  </a:srgbClr>
                </a:solidFill>
                <a:latin typeface="Cambria" pitchFamily="34" charset="0"/>
                <a:ea typeface="Cambria" pitchFamily="34" charset="-122"/>
                <a:cs typeface="Cambria" pitchFamily="34" charset="-120"/>
              </a:rPr>
              <a:t>✍</a:t>
            </a:r>
            <a:endParaRPr lang="en-US" sz="18000" dirty="0"/>
          </a:p>
        </p:txBody>
      </p:sp>
      <p:sp>
        <p:nvSpPr>
          <p:cNvPr id="3" name="Shape 1"/>
          <p:cNvSpPr/>
          <p:nvPr/>
        </p:nvSpPr>
        <p:spPr>
          <a:xfrm>
            <a:off x="-548640" y="-548640"/>
            <a:ext cx="3657600" cy="3657600"/>
          </a:xfrm>
          <a:prstGeom prst="ellipse">
            <a:avLst/>
          </a:prstGeom>
          <a:solidFill>
            <a:srgbClr val="028090">
              <a:alpha val="12000"/>
            </a:srgbClr>
          </a:solidFill>
          <a:ln w="12700">
            <a:solidFill>
              <a:srgbClr val="028090">
                <a:alpha val="12000"/>
              </a:srgbClr>
            </a:solidFill>
            <a:prstDash val="solid"/>
          </a:ln>
        </p:spPr>
      </p:sp>
      <p:sp>
        <p:nvSpPr>
          <p:cNvPr id="4" name="Text 2"/>
          <p:cNvSpPr/>
          <p:nvPr/>
        </p:nvSpPr>
        <p:spPr>
          <a:xfrm>
            <a:off x="594360" y="1371600"/>
            <a:ext cx="6858000" cy="1280160"/>
          </a:xfrm>
          <a:prstGeom prst="rect">
            <a:avLst/>
          </a:prstGeom>
          <a:noFill/>
          <a:ln/>
        </p:spPr>
        <p:txBody>
          <a:bodyPr wrap="square" rtlCol="0" anchor="ctr"/>
          <a:lstStyle/>
          <a:p>
            <a:pPr indent="0" marL="0">
              <a:buNone/>
            </a:pPr>
            <a:r>
              <a:rPr lang="en-US" sz="4200" b="1" dirty="0">
                <a:solidFill>
                  <a:srgbClr val="FFFFFF"/>
                </a:solidFill>
                <a:latin typeface="Cambria" pitchFamily="34" charset="0"/>
                <a:ea typeface="Cambria" pitchFamily="34" charset="-122"/>
                <a:cs typeface="Cambria" pitchFamily="34" charset="-120"/>
              </a:rPr>
              <a:t>Timed Writing Prompt</a:t>
            </a:r>
            <a:endParaRPr lang="en-US" sz="4200" dirty="0"/>
          </a:p>
        </p:txBody>
      </p:sp>
      <p:sp>
        <p:nvSpPr>
          <p:cNvPr id="5" name="Text 3"/>
          <p:cNvSpPr/>
          <p:nvPr/>
        </p:nvSpPr>
        <p:spPr>
          <a:xfrm>
            <a:off x="594360" y="2788920"/>
            <a:ext cx="6858000" cy="594360"/>
          </a:xfrm>
          <a:prstGeom prst="rect">
            <a:avLst/>
          </a:prstGeom>
          <a:noFill/>
          <a:ln/>
        </p:spPr>
        <p:txBody>
          <a:bodyPr wrap="square" rtlCol="0" anchor="ctr"/>
          <a:lstStyle/>
          <a:p>
            <a:pPr indent="0" marL="0">
              <a:buNone/>
            </a:pPr>
            <a:r>
              <a:rPr lang="en-US" sz="1700" dirty="0">
                <a:solidFill>
                  <a:srgbClr val="B0D8E0"/>
                </a:solidFill>
                <a:latin typeface="Calibri" pitchFamily="34" charset="0"/>
                <a:ea typeface="Calibri" pitchFamily="34" charset="-122"/>
                <a:cs typeface="Calibri" pitchFamily="34" charset="-120"/>
              </a:rPr>
              <a:t>Full FRQ 1 · Six sources · 40-minute timer</a:t>
            </a:r>
            <a:endParaRPr lang="en-US" sz="1700" dirty="0"/>
          </a:p>
        </p:txBody>
      </p:sp>
      <p:sp>
        <p:nvSpPr>
          <p:cNvPr id="6" name="Shape 4"/>
          <p:cNvSpPr/>
          <p:nvPr/>
        </p:nvSpPr>
        <p:spPr>
          <a:xfrm>
            <a:off x="594360" y="4498848"/>
            <a:ext cx="182880" cy="182880"/>
          </a:xfrm>
          <a:prstGeom prst="ellipse">
            <a:avLst/>
          </a:prstGeom>
          <a:solidFill>
            <a:srgbClr val="028090"/>
          </a:solidFill>
          <a:ln w="12700">
            <a:solidFill>
              <a:srgbClr val="028090"/>
            </a:solidFill>
            <a:prstDash val="solid"/>
          </a:ln>
        </p:spPr>
      </p:sp>
      <p:sp>
        <p:nvSpPr>
          <p:cNvPr id="7" name="Shape 5"/>
          <p:cNvSpPr/>
          <p:nvPr/>
        </p:nvSpPr>
        <p:spPr>
          <a:xfrm>
            <a:off x="941832" y="4498848"/>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498848"/>
            <a:ext cx="182880" cy="182880"/>
          </a:xfrm>
          <a:prstGeom prst="ellipse">
            <a:avLst/>
          </a:prstGeom>
          <a:solidFill>
            <a:srgbClr val="0D6F66"/>
          </a:solidFill>
          <a:ln w="12700">
            <a:solidFill>
              <a:srgbClr val="0D6F66"/>
            </a:solidFill>
            <a:prstDash val="solid"/>
          </a:ln>
        </p:spPr>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7">
    <p:bg>
      <p:bgPr>
        <a:solidFill>
          <a:srgbClr val="07232E"/>
        </a:solidFill>
      </p:bgPr>
    </p:bg>
    <p:spTree>
      <p:nvGrpSpPr>
        <p:cNvPr id="1" name=""/>
        <p:cNvGrpSpPr/>
        <p:nvPr/>
      </p:nvGrpSpPr>
      <p:grpSpPr>
        <a:xfrm>
          <a:off x="0" y="0"/>
          <a:ext cx="0" cy="0"/>
          <a:chOff x="0" y="0"/>
          <a:chExt cx="0" cy="0"/>
        </a:xfrm>
      </p:grpSpPr>
      <p:sp>
        <p:nvSpPr>
          <p:cNvPr id="2" name="Text 0"/>
          <p:cNvSpPr/>
          <p:nvPr/>
        </p:nvSpPr>
        <p:spPr>
          <a:xfrm>
            <a:off x="457200" y="164592"/>
            <a:ext cx="8229600" cy="365760"/>
          </a:xfrm>
          <a:prstGeom prst="rect">
            <a:avLst/>
          </a:prstGeom>
          <a:noFill/>
          <a:ln/>
        </p:spPr>
        <p:txBody>
          <a:bodyPr wrap="square" rtlCol="0" anchor="ctr"/>
          <a:lstStyle/>
          <a:p>
            <a:pPr indent="0" marL="0">
              <a:buNone/>
            </a:pPr>
            <a:r>
              <a:rPr lang="en-US" sz="1200" b="1" spc="300" kern="0" dirty="0">
                <a:solidFill>
                  <a:srgbClr val="C47F17"/>
                </a:solidFill>
                <a:latin typeface="Calibri" pitchFamily="34" charset="0"/>
                <a:ea typeface="Calibri" pitchFamily="34" charset="-122"/>
                <a:cs typeface="Calibri" pitchFamily="34" charset="-120"/>
              </a:rPr>
              <a:t>TIMED WRITING PROMPT — FRQ 1 FORMAT</a:t>
            </a:r>
            <a:endParaRPr lang="en-US" sz="1200" dirty="0"/>
          </a:p>
        </p:txBody>
      </p:sp>
      <p:sp>
        <p:nvSpPr>
          <p:cNvPr id="3" name="Shape 1"/>
          <p:cNvSpPr/>
          <p:nvPr/>
        </p:nvSpPr>
        <p:spPr>
          <a:xfrm>
            <a:off x="457200" y="594360"/>
            <a:ext cx="8229600" cy="2816352"/>
          </a:xfrm>
          <a:prstGeom prst="roundRect">
            <a:avLst>
              <a:gd name="adj" fmla="val 2597"/>
            </a:avLst>
          </a:prstGeom>
          <a:solidFill>
            <a:srgbClr val="060F14"/>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4" name="Shape 2"/>
          <p:cNvSpPr/>
          <p:nvPr/>
        </p:nvSpPr>
        <p:spPr>
          <a:xfrm>
            <a:off x="457200" y="594360"/>
            <a:ext cx="8229600" cy="2816352"/>
          </a:xfrm>
          <a:prstGeom prst="roundRect">
            <a:avLst>
              <a:gd name="adj" fmla="val 3247"/>
            </a:avLst>
          </a:prstGeom>
          <a:solidFill>
            <a:srgbClr val="060F14"/>
          </a:solidFill>
          <a:ln w="12700">
            <a:solidFill>
              <a:srgbClr val="028090"/>
            </a:solidFill>
            <a:prstDash val="solid"/>
          </a:ln>
        </p:spPr>
      </p:sp>
      <p:sp>
        <p:nvSpPr>
          <p:cNvPr id="5" name="Text 3"/>
          <p:cNvSpPr/>
          <p:nvPr/>
        </p:nvSpPr>
        <p:spPr>
          <a:xfrm>
            <a:off x="640080" y="694944"/>
            <a:ext cx="7863840" cy="2633472"/>
          </a:xfrm>
          <a:prstGeom prst="rect">
            <a:avLst/>
          </a:prstGeom>
          <a:noFill/>
          <a:ln/>
        </p:spPr>
        <p:txBody>
          <a:bodyPr wrap="square" rtlCol="0" anchor="ctr"/>
          <a:lstStyle/>
          <a:p>
            <a:pPr indent="0" marL="0">
              <a:buNone/>
            </a:pPr>
            <a:r>
              <a:rPr lang="en-US" sz="1250" dirty="0">
                <a:solidFill>
                  <a:srgbClr val="FFFFFF"/>
                </a:solidFill>
                <a:latin typeface="Calibri" pitchFamily="34" charset="0"/>
                <a:ea typeface="Calibri" pitchFamily="34" charset="-122"/>
                <a:cs typeface="Calibri" pitchFamily="34" charset="-120"/>
              </a:rPr>
              <a:t>Urban Food Deserts: Causes, Consequences, and Policy Responses</a:t>
            </a:r>
            <a:endParaRPr lang="en-US" sz="1250" dirty="0"/>
          </a:p>
          <a:p>
            <a:pPr indent="0" marL="0">
              <a:buNone/>
            </a:pP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The following six sources address the problem of urban food deserts — areas in which residents lack access to affordable, nutritious food within a reasonable distance of their homes. The sources present different perspectives on the causes of food deserts, the experiences of affected communities, and the appropriate policy responses.</a:t>
            </a:r>
            <a:endParaRPr lang="en-US" sz="1250" dirty="0"/>
          </a:p>
          <a:p>
            <a:pPr indent="0" marL="0">
              <a:buNone/>
            </a:pP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Carefully read and annotate the six sources. Then write an essay in which you develop a position on what the most effective policy approach to urban food deserts would be.</a:t>
            </a:r>
            <a:endParaRPr lang="en-US" sz="1250" dirty="0"/>
          </a:p>
          <a:p>
            <a:pPr indent="0" marL="0">
              <a:buNone/>
            </a:pP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Your essay must:</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 Respond to the prompt with a thesis that presents a defensible position.</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 Synthesize material from at least three of the provided sources.</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 Use appropriate evidence to support your line of reasoning.</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 Properly attribute all source material you use.</a:t>
            </a:r>
            <a:endParaRPr lang="en-US" sz="1250" dirty="0"/>
          </a:p>
        </p:txBody>
      </p:sp>
      <p:sp>
        <p:nvSpPr>
          <p:cNvPr id="6" name="Shape 4"/>
          <p:cNvSpPr/>
          <p:nvPr/>
        </p:nvSpPr>
        <p:spPr>
          <a:xfrm>
            <a:off x="457200" y="3493008"/>
            <a:ext cx="8229600" cy="1481328"/>
          </a:xfrm>
          <a:prstGeom prst="roundRect">
            <a:avLst>
              <a:gd name="adj" fmla="val 4938"/>
            </a:avLst>
          </a:prstGeom>
          <a:solidFill>
            <a:srgbClr val="060E18"/>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7" name="Shape 5"/>
          <p:cNvSpPr/>
          <p:nvPr/>
        </p:nvSpPr>
        <p:spPr>
          <a:xfrm>
            <a:off x="457200" y="3493008"/>
            <a:ext cx="8229600" cy="1481328"/>
          </a:xfrm>
          <a:prstGeom prst="roundRect">
            <a:avLst>
              <a:gd name="adj" fmla="val 6173"/>
            </a:avLst>
          </a:prstGeom>
          <a:solidFill>
            <a:srgbClr val="060E18"/>
          </a:solidFill>
          <a:ln w="19050">
            <a:solidFill>
              <a:srgbClr val="C47F17"/>
            </a:solidFill>
            <a:prstDash val="solid"/>
          </a:ln>
        </p:spPr>
      </p:sp>
      <p:sp>
        <p:nvSpPr>
          <p:cNvPr id="8" name="Text 6"/>
          <p:cNvSpPr/>
          <p:nvPr/>
        </p:nvSpPr>
        <p:spPr>
          <a:xfrm>
            <a:off x="658368" y="3584448"/>
            <a:ext cx="2743200" cy="530352"/>
          </a:xfrm>
          <a:prstGeom prst="rect">
            <a:avLst/>
          </a:prstGeom>
          <a:noFill/>
          <a:ln/>
        </p:spPr>
        <p:txBody>
          <a:bodyPr wrap="square" rtlCol="0" anchor="ctr"/>
          <a:lstStyle/>
          <a:p>
            <a:pPr indent="0" marL="0">
              <a:buNone/>
            </a:pPr>
            <a:r>
              <a:rPr lang="en-US" sz="2600" b="1" dirty="0">
                <a:solidFill>
                  <a:srgbClr val="C47F17"/>
                </a:solidFill>
                <a:latin typeface="Cambria" pitchFamily="34" charset="0"/>
                <a:ea typeface="Cambria" pitchFamily="34" charset="-122"/>
                <a:cs typeface="Cambria" pitchFamily="34" charset="-120"/>
              </a:rPr>
              <a:t>⏱  40 Minutes</a:t>
            </a:r>
            <a:endParaRPr lang="en-US" sz="2600" dirty="0"/>
          </a:p>
        </p:txBody>
      </p:sp>
      <p:sp>
        <p:nvSpPr>
          <p:cNvPr id="9" name="Text 7"/>
          <p:cNvSpPr/>
          <p:nvPr/>
        </p:nvSpPr>
        <p:spPr>
          <a:xfrm>
            <a:off x="3566160" y="3602736"/>
            <a:ext cx="4937760" cy="256032"/>
          </a:xfrm>
          <a:prstGeom prst="rect">
            <a:avLst/>
          </a:prstGeom>
          <a:noFill/>
          <a:ln/>
        </p:spPr>
        <p:txBody>
          <a:bodyPr wrap="square" rtlCol="0" anchor="ctr"/>
          <a:lstStyle/>
          <a:p>
            <a:pPr indent="0" marL="0">
              <a:buNone/>
            </a:pPr>
            <a:r>
              <a:rPr lang="en-US" sz="1100" dirty="0">
                <a:solidFill>
                  <a:srgbClr val="CADCFC"/>
                </a:solidFill>
                <a:latin typeface="Calibri" pitchFamily="34" charset="0"/>
                <a:ea typeface="Calibri" pitchFamily="34" charset="-122"/>
                <a:cs typeface="Calibri" pitchFamily="34" charset="-120"/>
              </a:rPr>
              <a:t>• 0–8 min: Read and annotate all six sources — complete source analysis worksheet</a:t>
            </a:r>
            <a:endParaRPr lang="en-US" sz="1100" dirty="0"/>
          </a:p>
        </p:txBody>
      </p:sp>
      <p:sp>
        <p:nvSpPr>
          <p:cNvPr id="10" name="Text 8"/>
          <p:cNvSpPr/>
          <p:nvPr/>
        </p:nvSpPr>
        <p:spPr>
          <a:xfrm>
            <a:off x="3566160" y="3858768"/>
            <a:ext cx="4937760" cy="256032"/>
          </a:xfrm>
          <a:prstGeom prst="rect">
            <a:avLst/>
          </a:prstGeom>
          <a:noFill/>
          <a:ln/>
        </p:spPr>
        <p:txBody>
          <a:bodyPr wrap="square" rtlCol="0" anchor="ctr"/>
          <a:lstStyle/>
          <a:p>
            <a:pPr indent="0" marL="0">
              <a:buNone/>
            </a:pPr>
            <a:r>
              <a:rPr lang="en-US" sz="1100" dirty="0">
                <a:solidFill>
                  <a:srgbClr val="CADCFC"/>
                </a:solidFill>
                <a:latin typeface="Calibri" pitchFamily="34" charset="0"/>
                <a:ea typeface="Calibri" pitchFamily="34" charset="-122"/>
                <a:cs typeface="Calibri" pitchFamily="34" charset="-120"/>
              </a:rPr>
              <a:t>• 8–12 min: Form your thesis and plan paragraph structure (claim before sources)</a:t>
            </a:r>
            <a:endParaRPr lang="en-US" sz="1100" dirty="0"/>
          </a:p>
        </p:txBody>
      </p:sp>
      <p:sp>
        <p:nvSpPr>
          <p:cNvPr id="11" name="Text 9"/>
          <p:cNvSpPr/>
          <p:nvPr/>
        </p:nvSpPr>
        <p:spPr>
          <a:xfrm>
            <a:off x="3566160" y="4114800"/>
            <a:ext cx="4937760" cy="256032"/>
          </a:xfrm>
          <a:prstGeom prst="rect">
            <a:avLst/>
          </a:prstGeom>
          <a:noFill/>
          <a:ln/>
        </p:spPr>
        <p:txBody>
          <a:bodyPr wrap="square" rtlCol="0" anchor="ctr"/>
          <a:lstStyle/>
          <a:p>
            <a:pPr indent="0" marL="0">
              <a:buNone/>
            </a:pPr>
            <a:r>
              <a:rPr lang="en-US" sz="1100" dirty="0">
                <a:solidFill>
                  <a:srgbClr val="CADCFC"/>
                </a:solidFill>
                <a:latin typeface="Calibri" pitchFamily="34" charset="0"/>
                <a:ea typeface="Calibri" pitchFamily="34" charset="-122"/>
                <a:cs typeface="Calibri" pitchFamily="34" charset="-120"/>
              </a:rPr>
              <a:t>• 12–37 min: Write introduction + three body paragraphs</a:t>
            </a:r>
            <a:endParaRPr lang="en-US" sz="1100" dirty="0"/>
          </a:p>
        </p:txBody>
      </p:sp>
      <p:sp>
        <p:nvSpPr>
          <p:cNvPr id="12" name="Text 10"/>
          <p:cNvSpPr/>
          <p:nvPr/>
        </p:nvSpPr>
        <p:spPr>
          <a:xfrm>
            <a:off x="3566160" y="4370832"/>
            <a:ext cx="4937760" cy="256032"/>
          </a:xfrm>
          <a:prstGeom prst="rect">
            <a:avLst/>
          </a:prstGeom>
          <a:noFill/>
          <a:ln/>
        </p:spPr>
        <p:txBody>
          <a:bodyPr wrap="square" rtlCol="0" anchor="ctr"/>
          <a:lstStyle/>
          <a:p>
            <a:pPr indent="0" marL="0">
              <a:buNone/>
            </a:pPr>
            <a:r>
              <a:rPr lang="en-US" sz="1100" dirty="0">
                <a:solidFill>
                  <a:srgbClr val="CADCFC"/>
                </a:solidFill>
                <a:latin typeface="Calibri" pitchFamily="34" charset="0"/>
                <a:ea typeface="Calibri" pitchFamily="34" charset="-122"/>
                <a:cs typeface="Calibri" pitchFamily="34" charset="-120"/>
              </a:rPr>
              <a:t>• 37–40 min: Review — does each paragraph open with a claim? Is there a synthesis sentence?</a:t>
            </a:r>
            <a:endParaRPr lang="en-US" sz="11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3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Synthesis Essay Rubric — Row B Annotated for Synthesis Standards</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350" dirty="0">
                <a:solidFill>
                  <a:srgbClr val="1E3A42"/>
                </a:solidFill>
                <a:latin typeface="Calibri" pitchFamily="34" charset="0"/>
                <a:ea typeface="Calibri" pitchFamily="34" charset="-122"/>
                <a:cs typeface="Calibri" pitchFamily="34" charset="-120"/>
              </a:rPr>
              <a:t>Row B is where synthesis essays are won and lost. The annotations below are specific to FRQ 1 and differ from the general evidence/commentary standard.</a:t>
            </a:r>
            <a:endParaRPr lang="en-US" sz="1350" dirty="0"/>
          </a:p>
        </p:txBody>
      </p:sp>
      <p:sp>
        <p:nvSpPr>
          <p:cNvPr id="5" name="Shape 3"/>
          <p:cNvSpPr/>
          <p:nvPr/>
        </p:nvSpPr>
        <p:spPr>
          <a:xfrm>
            <a:off x="457200" y="1444752"/>
            <a:ext cx="8229600" cy="292608"/>
          </a:xfrm>
          <a:prstGeom prst="roundRect">
            <a:avLst>
              <a:gd name="adj" fmla="val 25000"/>
            </a:avLst>
          </a:prstGeom>
          <a:solidFill>
            <a:srgbClr val="065A82"/>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81328"/>
            <a:ext cx="7863840" cy="219456"/>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ROW A — THESIS (0–1 point): Defensible position on the issue. Not a description. Not 'sources disagree.'</a:t>
            </a:r>
            <a:endParaRPr lang="en-US" sz="1100" dirty="0"/>
          </a:p>
        </p:txBody>
      </p:sp>
      <p:sp>
        <p:nvSpPr>
          <p:cNvPr id="7" name="Shape 5"/>
          <p:cNvSpPr/>
          <p:nvPr/>
        </p:nvSpPr>
        <p:spPr>
          <a:xfrm>
            <a:off x="457200" y="1810512"/>
            <a:ext cx="8229600" cy="292608"/>
          </a:xfrm>
          <a:prstGeom prst="roundRect">
            <a:avLst>
              <a:gd name="adj" fmla="val 25000"/>
            </a:avLst>
          </a:prstGeom>
          <a:solidFill>
            <a:srgbClr val="028090"/>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1847088"/>
            <a:ext cx="7863840" cy="219456"/>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ROW B — EVIDENCE &amp; COMMENTARY (0–4 points) — Synthesis-specific standards:</a:t>
            </a:r>
            <a:endParaRPr lang="en-US" sz="1100" dirty="0"/>
          </a:p>
        </p:txBody>
      </p:sp>
      <p:sp>
        <p:nvSpPr>
          <p:cNvPr id="9" name="Shape 7"/>
          <p:cNvSpPr/>
          <p:nvPr/>
        </p:nvSpPr>
        <p:spPr>
          <a:xfrm>
            <a:off x="457200" y="2176272"/>
            <a:ext cx="8229600" cy="530352"/>
          </a:xfrm>
          <a:prstGeom prst="roundRect">
            <a:avLst>
              <a:gd name="adj" fmla="val 13793"/>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0" name="Text 8"/>
          <p:cNvSpPr/>
          <p:nvPr/>
        </p:nvSpPr>
        <p:spPr>
          <a:xfrm>
            <a:off x="640080" y="2231136"/>
            <a:ext cx="640080" cy="42062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4 pts:</a:t>
            </a:r>
            <a:endParaRPr lang="en-US" sz="1200" dirty="0"/>
          </a:p>
        </p:txBody>
      </p:sp>
      <p:sp>
        <p:nvSpPr>
          <p:cNvPr id="11" name="Text 9"/>
          <p:cNvSpPr/>
          <p:nvPr/>
        </p:nvSpPr>
        <p:spPr>
          <a:xfrm>
            <a:off x="1316736" y="2231136"/>
            <a:ext cx="4937760" cy="420624"/>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Develops a line of reasoning using at least 3 sources — each doing a different logical job. Commentary explains how sources work together to support the argument (not just what each says). Includes at least one synthesis sentence per paragraph. Paragraphs open with claims, not source introductions.</a:t>
            </a:r>
            <a:endParaRPr lang="en-US" sz="1000" dirty="0"/>
          </a:p>
        </p:txBody>
      </p:sp>
      <p:sp>
        <p:nvSpPr>
          <p:cNvPr id="12" name="Shape 10"/>
          <p:cNvSpPr/>
          <p:nvPr/>
        </p:nvSpPr>
        <p:spPr>
          <a:xfrm>
            <a:off x="6309360" y="2231136"/>
            <a:ext cx="2194560" cy="420624"/>
          </a:xfrm>
          <a:prstGeom prst="roundRect">
            <a:avLst>
              <a:gd name="adj" fmla="val 17391"/>
            </a:avLst>
          </a:prstGeom>
          <a:solidFill>
            <a:srgbClr val="F4F8FA"/>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6400800" y="2231136"/>
            <a:ext cx="2011680" cy="420624"/>
          </a:xfrm>
          <a:prstGeom prst="rect">
            <a:avLst/>
          </a:prstGeom>
          <a:noFill/>
          <a:ln/>
        </p:spPr>
        <p:txBody>
          <a:bodyPr wrap="square" rtlCol="0" anchor="ctr"/>
          <a:lstStyle/>
          <a:p>
            <a:pPr indent="0" marL="0">
              <a:buNone/>
            </a:pPr>
            <a:r>
              <a:rPr lang="en-US" sz="900" i="1" dirty="0">
                <a:solidFill>
                  <a:srgbClr val="065A82"/>
                </a:solidFill>
                <a:latin typeface="Calibri" pitchFamily="34" charset="0"/>
                <a:ea typeface="Calibri" pitchFamily="34" charset="-122"/>
                <a:cs typeface="Calibri" pitchFamily="34" charset="-120"/>
              </a:rPr>
              <a:t>Synthesis check: remove source citations — does argument still hold?</a:t>
            </a:r>
            <a:endParaRPr lang="en-US" sz="900" dirty="0"/>
          </a:p>
        </p:txBody>
      </p:sp>
      <p:sp>
        <p:nvSpPr>
          <p:cNvPr id="14" name="Shape 12"/>
          <p:cNvSpPr/>
          <p:nvPr/>
        </p:nvSpPr>
        <p:spPr>
          <a:xfrm>
            <a:off x="457200" y="2761488"/>
            <a:ext cx="8229600" cy="530352"/>
          </a:xfrm>
          <a:prstGeom prst="roundRect">
            <a:avLst>
              <a:gd name="adj" fmla="val 13793"/>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5" name="Text 13"/>
          <p:cNvSpPr/>
          <p:nvPr/>
        </p:nvSpPr>
        <p:spPr>
          <a:xfrm>
            <a:off x="640080" y="2816352"/>
            <a:ext cx="640080" cy="42062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3 pts:</a:t>
            </a:r>
            <a:endParaRPr lang="en-US" sz="1200" dirty="0"/>
          </a:p>
        </p:txBody>
      </p:sp>
      <p:sp>
        <p:nvSpPr>
          <p:cNvPr id="16" name="Text 14"/>
          <p:cNvSpPr/>
          <p:nvPr/>
        </p:nvSpPr>
        <p:spPr>
          <a:xfrm>
            <a:off x="1316736" y="2816352"/>
            <a:ext cx="4937760" cy="420624"/>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Uses at least 3 sources with adequate commentary. Sources generally support the argument but may occasionally be used as support for the same point rather than doing genuinely different analytical jobs. May be missing synthesis sentences in some paragraphs.</a:t>
            </a:r>
            <a:endParaRPr lang="en-US" sz="1000" dirty="0"/>
          </a:p>
        </p:txBody>
      </p:sp>
      <p:sp>
        <p:nvSpPr>
          <p:cNvPr id="17" name="Shape 15"/>
          <p:cNvSpPr/>
          <p:nvPr/>
        </p:nvSpPr>
        <p:spPr>
          <a:xfrm>
            <a:off x="6309360" y="2816352"/>
            <a:ext cx="2194560" cy="420624"/>
          </a:xfrm>
          <a:prstGeom prst="roundRect">
            <a:avLst>
              <a:gd name="adj" fmla="val 17391"/>
            </a:avLst>
          </a:prstGeom>
          <a:solidFill>
            <a:srgbClr val="F4F8FA"/>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6400800" y="2816352"/>
            <a:ext cx="2011680" cy="420624"/>
          </a:xfrm>
          <a:prstGeom prst="rect">
            <a:avLst/>
          </a:prstGeom>
          <a:noFill/>
          <a:ln/>
        </p:spPr>
        <p:txBody>
          <a:bodyPr wrap="square" rtlCol="0" anchor="ctr"/>
          <a:lstStyle/>
          <a:p>
            <a:pPr indent="0" marL="0">
              <a:buNone/>
            </a:pPr>
            <a:r>
              <a:rPr lang="en-US" sz="900" i="1" dirty="0">
                <a:solidFill>
                  <a:srgbClr val="065A82"/>
                </a:solidFill>
                <a:latin typeface="Calibri" pitchFamily="34" charset="0"/>
                <a:ea typeface="Calibri" pitchFamily="34" charset="-122"/>
                <a:cs typeface="Calibri" pitchFamily="34" charset="-120"/>
              </a:rPr>
              <a:t>Synthesis check: are sources doing different jobs or different versions of the same job?</a:t>
            </a:r>
            <a:endParaRPr lang="en-US" sz="900" dirty="0"/>
          </a:p>
        </p:txBody>
      </p:sp>
      <p:sp>
        <p:nvSpPr>
          <p:cNvPr id="19" name="Shape 17"/>
          <p:cNvSpPr/>
          <p:nvPr/>
        </p:nvSpPr>
        <p:spPr>
          <a:xfrm>
            <a:off x="457200" y="3346704"/>
            <a:ext cx="8229600" cy="530352"/>
          </a:xfrm>
          <a:prstGeom prst="roundRect">
            <a:avLst>
              <a:gd name="adj" fmla="val 13793"/>
            </a:avLst>
          </a:prstGeom>
          <a:solidFill>
            <a:srgbClr val="FDF3E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20" name="Text 18"/>
          <p:cNvSpPr/>
          <p:nvPr/>
        </p:nvSpPr>
        <p:spPr>
          <a:xfrm>
            <a:off x="640080" y="3401568"/>
            <a:ext cx="640080" cy="42062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2 pts:</a:t>
            </a:r>
            <a:endParaRPr lang="en-US" sz="1200" dirty="0"/>
          </a:p>
        </p:txBody>
      </p:sp>
      <p:sp>
        <p:nvSpPr>
          <p:cNvPr id="21" name="Text 19"/>
          <p:cNvSpPr/>
          <p:nvPr/>
        </p:nvSpPr>
        <p:spPr>
          <a:xfrm>
            <a:off x="1316736" y="3401568"/>
            <a:ext cx="4937760" cy="420624"/>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Uses sources but organizes paragraphs by source rather than by claim. Commentary tends to restate source content rather than explain how sources support the argument. Sources are cited, not synthesized — no synthesis sentences.</a:t>
            </a:r>
            <a:endParaRPr lang="en-US" sz="1000" dirty="0"/>
          </a:p>
        </p:txBody>
      </p:sp>
      <p:sp>
        <p:nvSpPr>
          <p:cNvPr id="22" name="Shape 20"/>
          <p:cNvSpPr/>
          <p:nvPr/>
        </p:nvSpPr>
        <p:spPr>
          <a:xfrm>
            <a:off x="6309360" y="3401568"/>
            <a:ext cx="2194560" cy="420624"/>
          </a:xfrm>
          <a:prstGeom prst="roundRect">
            <a:avLst>
              <a:gd name="adj" fmla="val 17391"/>
            </a:avLst>
          </a:prstGeom>
          <a:solidFill>
            <a:srgbClr val="F4F8FA"/>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23" name="Text 21"/>
          <p:cNvSpPr/>
          <p:nvPr/>
        </p:nvSpPr>
        <p:spPr>
          <a:xfrm>
            <a:off x="6400800" y="3401568"/>
            <a:ext cx="2011680" cy="420624"/>
          </a:xfrm>
          <a:prstGeom prst="rect">
            <a:avLst/>
          </a:prstGeom>
          <a:noFill/>
          <a:ln/>
        </p:spPr>
        <p:txBody>
          <a:bodyPr wrap="square" rtlCol="0" anchor="ctr"/>
          <a:lstStyle/>
          <a:p>
            <a:pPr indent="0" marL="0">
              <a:buNone/>
            </a:pPr>
            <a:r>
              <a:rPr lang="en-US" sz="900" i="1" dirty="0">
                <a:solidFill>
                  <a:srgbClr val="065A82"/>
                </a:solidFill>
                <a:latin typeface="Calibri" pitchFamily="34" charset="0"/>
                <a:ea typeface="Calibri" pitchFamily="34" charset="-122"/>
                <a:cs typeface="Calibri" pitchFamily="34" charset="-120"/>
              </a:rPr>
              <a:t>Synthesis check: are paragraphs organized by source letter (A, B, C) or by analytical point?</a:t>
            </a:r>
            <a:endParaRPr lang="en-US" sz="900" dirty="0"/>
          </a:p>
        </p:txBody>
      </p:sp>
      <p:sp>
        <p:nvSpPr>
          <p:cNvPr id="24" name="Shape 22"/>
          <p:cNvSpPr/>
          <p:nvPr/>
        </p:nvSpPr>
        <p:spPr>
          <a:xfrm>
            <a:off x="457200" y="3931920"/>
            <a:ext cx="8229600" cy="530352"/>
          </a:xfrm>
          <a:prstGeom prst="roundRect">
            <a:avLst>
              <a:gd name="adj" fmla="val 13793"/>
            </a:avLst>
          </a:prstGeom>
          <a:solidFill>
            <a:srgbClr val="FDF0EF"/>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25" name="Text 23"/>
          <p:cNvSpPr/>
          <p:nvPr/>
        </p:nvSpPr>
        <p:spPr>
          <a:xfrm>
            <a:off x="640080" y="3986784"/>
            <a:ext cx="640080" cy="420624"/>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1 pt:</a:t>
            </a:r>
            <a:endParaRPr lang="en-US" sz="1200" dirty="0"/>
          </a:p>
        </p:txBody>
      </p:sp>
      <p:sp>
        <p:nvSpPr>
          <p:cNvPr id="26" name="Text 24"/>
          <p:cNvSpPr/>
          <p:nvPr/>
        </p:nvSpPr>
        <p:spPr>
          <a:xfrm>
            <a:off x="1316736" y="3986784"/>
            <a:ext cx="4937760" cy="420624"/>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References source material but does not use it as evidence for a specific claim. Attribution may be present but is not connected to an argument. Reading demonstrates comprehension of sources but not analytical use of them.</a:t>
            </a:r>
            <a:endParaRPr lang="en-US" sz="1000" dirty="0"/>
          </a:p>
        </p:txBody>
      </p:sp>
      <p:sp>
        <p:nvSpPr>
          <p:cNvPr id="27" name="Shape 25"/>
          <p:cNvSpPr/>
          <p:nvPr/>
        </p:nvSpPr>
        <p:spPr>
          <a:xfrm>
            <a:off x="6309360" y="3986784"/>
            <a:ext cx="2194560" cy="420624"/>
          </a:xfrm>
          <a:prstGeom prst="roundRect">
            <a:avLst>
              <a:gd name="adj" fmla="val 17391"/>
            </a:avLst>
          </a:prstGeom>
          <a:solidFill>
            <a:srgbClr val="F4F8FA"/>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28" name="Text 26"/>
          <p:cNvSpPr/>
          <p:nvPr/>
        </p:nvSpPr>
        <p:spPr>
          <a:xfrm>
            <a:off x="6400800" y="3986784"/>
            <a:ext cx="2011680" cy="420624"/>
          </a:xfrm>
          <a:prstGeom prst="rect">
            <a:avLst/>
          </a:prstGeom>
          <a:noFill/>
          <a:ln/>
        </p:spPr>
        <p:txBody>
          <a:bodyPr wrap="square" rtlCol="0" anchor="ctr"/>
          <a:lstStyle/>
          <a:p>
            <a:pPr indent="0" marL="0">
              <a:buNone/>
            </a:pPr>
            <a:r>
              <a:rPr lang="en-US" sz="900" i="1" dirty="0">
                <a:solidFill>
                  <a:srgbClr val="065A82"/>
                </a:solidFill>
                <a:latin typeface="Calibri" pitchFamily="34" charset="0"/>
                <a:ea typeface="Calibri" pitchFamily="34" charset="-122"/>
                <a:cs typeface="Calibri" pitchFamily="34" charset="-120"/>
              </a:rPr>
              <a:t>Synthesis check: is the student reporting what sources say, or arguing something with sources?</a:t>
            </a:r>
            <a:endParaRPr lang="en-US" sz="900" dirty="0"/>
          </a:p>
        </p:txBody>
      </p:sp>
      <p:sp>
        <p:nvSpPr>
          <p:cNvPr id="29" name="Shape 27"/>
          <p:cNvSpPr/>
          <p:nvPr/>
        </p:nvSpPr>
        <p:spPr>
          <a:xfrm>
            <a:off x="457200" y="4535424"/>
            <a:ext cx="8229600" cy="512064"/>
          </a:xfrm>
          <a:prstGeom prst="roundRect">
            <a:avLst>
              <a:gd name="adj" fmla="val 14286"/>
            </a:avLst>
          </a:prstGeom>
          <a:solidFill>
            <a:srgbClr val="FDF3E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30" name="Text 28"/>
          <p:cNvSpPr/>
          <p:nvPr/>
        </p:nvSpPr>
        <p:spPr>
          <a:xfrm>
            <a:off x="640080" y="4572000"/>
            <a:ext cx="3200400" cy="256032"/>
          </a:xfrm>
          <a:prstGeom prst="rect">
            <a:avLst/>
          </a:prstGeom>
          <a:noFill/>
          <a:ln/>
        </p:spPr>
        <p:txBody>
          <a:bodyPr wrap="square" rtlCol="0" anchor="ctr"/>
          <a:lstStyle/>
          <a:p>
            <a:pPr indent="0" marL="0">
              <a:buNone/>
            </a:pPr>
            <a:r>
              <a:rPr lang="en-US" sz="1100" b="1" dirty="0">
                <a:solidFill>
                  <a:srgbClr val="7A4E00"/>
                </a:solidFill>
                <a:latin typeface="Calibri" pitchFamily="34" charset="0"/>
                <a:ea typeface="Calibri" pitchFamily="34" charset="-122"/>
                <a:cs typeface="Calibri" pitchFamily="34" charset="-120"/>
              </a:rPr>
              <a:t>ROW C — SOPHISTICATION (0–1 point):</a:t>
            </a:r>
            <a:endParaRPr lang="en-US" sz="1100" dirty="0"/>
          </a:p>
        </p:txBody>
      </p:sp>
      <p:sp>
        <p:nvSpPr>
          <p:cNvPr id="31" name="Text 29"/>
          <p:cNvSpPr/>
          <p:nvPr/>
        </p:nvSpPr>
        <p:spPr>
          <a:xfrm>
            <a:off x="640080" y="4828032"/>
            <a:ext cx="7863840" cy="219456"/>
          </a:xfrm>
          <a:prstGeom prst="rect">
            <a:avLst/>
          </a:prstGeom>
          <a:noFill/>
          <a:ln/>
        </p:spPr>
        <p:txBody>
          <a:bodyPr wrap="square" rtlCol="0" anchor="ctr"/>
          <a:lstStyle/>
          <a:p>
            <a:pPr indent="0" marL="0">
              <a:buNone/>
            </a:pPr>
            <a:r>
              <a:rPr lang="en-US" sz="1000" dirty="0">
                <a:solidFill>
                  <a:srgbClr val="1E3A42"/>
                </a:solidFill>
                <a:latin typeface="Calibri" pitchFamily="34" charset="0"/>
                <a:ea typeface="Calibri" pitchFamily="34" charset="-122"/>
                <a:cs typeface="Calibri" pitchFamily="34" charset="-120"/>
              </a:rPr>
              <a:t>In synthesis: earned by qualifying the thesis with a limiting source, showing that source agreement across different agendas strengthens a claim, or noting what the source set does not resolve. NOT earned by using complex vocabulary or acknowledging that 'this is a complex issue.'</a:t>
            </a:r>
            <a:endParaRPr lang="en-US" sz="1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3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Teacher Pacing Guide — Day 1 / Day 2 Split and Single-Period Options</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350" dirty="0">
                <a:solidFill>
                  <a:srgbClr val="1E3A42"/>
                </a:solidFill>
                <a:latin typeface="Calibri" pitchFamily="34" charset="0"/>
                <a:ea typeface="Calibri" pitchFamily="34" charset="-122"/>
                <a:cs typeface="Calibri" pitchFamily="34" charset="-120"/>
              </a:rPr>
              <a:t>Most teachers split synthesis instruction across two days. Here is the recommended structure, with single-period alternatives.</a:t>
            </a:r>
            <a:endParaRPr lang="en-US" sz="1350" dirty="0"/>
          </a:p>
        </p:txBody>
      </p:sp>
      <p:sp>
        <p:nvSpPr>
          <p:cNvPr id="5" name="Shape 3"/>
          <p:cNvSpPr/>
          <p:nvPr/>
        </p:nvSpPr>
        <p:spPr>
          <a:xfrm>
            <a:off x="457200" y="1389888"/>
            <a:ext cx="2743200" cy="3493008"/>
          </a:xfrm>
          <a:prstGeom prst="roundRect">
            <a:avLst>
              <a:gd name="adj" fmla="val 2667"/>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21792" y="1463040"/>
            <a:ext cx="2414016" cy="438912"/>
          </a:xfrm>
          <a:prstGeom prst="rect">
            <a:avLst/>
          </a:prstGeom>
          <a:noFill/>
          <a:ln/>
        </p:spPr>
        <p:txBody>
          <a:bodyPr wrap="square" rtlCol="0" anchor="ctr"/>
          <a:lstStyle/>
          <a:p>
            <a:pPr indent="0" marL="0">
              <a:buNone/>
            </a:pPr>
            <a:r>
              <a:rPr lang="en-US" sz="1050" b="1" dirty="0">
                <a:solidFill>
                  <a:srgbClr val="065A82"/>
                </a:solidFill>
                <a:latin typeface="Calibri" pitchFamily="34" charset="0"/>
                <a:ea typeface="Calibri" pitchFamily="34" charset="-122"/>
                <a:cs typeface="Calibri" pitchFamily="34" charset="-120"/>
              </a:rPr>
              <a:t>Day 1 — Reading &amp; Analysis (50–75 min)</a:t>
            </a:r>
            <a:endParaRPr lang="en-US" sz="1050" dirty="0"/>
          </a:p>
        </p:txBody>
      </p:sp>
      <p:sp>
        <p:nvSpPr>
          <p:cNvPr id="7" name="Text 5"/>
          <p:cNvSpPr/>
          <p:nvPr/>
        </p:nvSpPr>
        <p:spPr>
          <a:xfrm>
            <a:off x="621792" y="1956816"/>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Bell Ringer (slides 27–28): 5 min</a:t>
            </a:r>
            <a:endParaRPr lang="en-US" sz="880" dirty="0"/>
          </a:p>
        </p:txBody>
      </p:sp>
      <p:sp>
        <p:nvSpPr>
          <p:cNvPr id="8" name="Text 6"/>
          <p:cNvSpPr/>
          <p:nvPr/>
        </p:nvSpPr>
        <p:spPr>
          <a:xfrm>
            <a:off x="621792" y="2304288"/>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Synthesis vs. summary distinction (slides 5–6): 10 min</a:t>
            </a:r>
            <a:endParaRPr lang="en-US" sz="880" dirty="0"/>
          </a:p>
        </p:txBody>
      </p:sp>
      <p:sp>
        <p:nvSpPr>
          <p:cNvPr id="9" name="Text 7"/>
          <p:cNvSpPr/>
          <p:nvPr/>
        </p:nvSpPr>
        <p:spPr>
          <a:xfrm>
            <a:off x="621792" y="2651760"/>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Source analysis protocol (slides 10–11): 10 min</a:t>
            </a:r>
            <a:endParaRPr lang="en-US" sz="880" dirty="0"/>
          </a:p>
        </p:txBody>
      </p:sp>
      <p:sp>
        <p:nvSpPr>
          <p:cNvPr id="10" name="Text 8"/>
          <p:cNvSpPr/>
          <p:nvPr/>
        </p:nvSpPr>
        <p:spPr>
          <a:xfrm>
            <a:off x="621792" y="2999232"/>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Source analysis worksheet — students complete for today's source set (slide 13): 15 min</a:t>
            </a:r>
            <a:endParaRPr lang="en-US" sz="880" dirty="0"/>
          </a:p>
        </p:txBody>
      </p:sp>
      <p:sp>
        <p:nvSpPr>
          <p:cNvPr id="11" name="Text 9"/>
          <p:cNvSpPr/>
          <p:nvPr/>
        </p:nvSpPr>
        <p:spPr>
          <a:xfrm>
            <a:off x="621792" y="3346704"/>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Attribution verbs (slide 18): 8 min</a:t>
            </a:r>
            <a:endParaRPr lang="en-US" sz="880" dirty="0"/>
          </a:p>
        </p:txBody>
      </p:sp>
      <p:sp>
        <p:nvSpPr>
          <p:cNvPr id="12" name="Text 10"/>
          <p:cNvSpPr/>
          <p:nvPr/>
        </p:nvSpPr>
        <p:spPr>
          <a:xfrm>
            <a:off x="621792" y="3694176"/>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Bell ringer debrief (slide 29): 5 min</a:t>
            </a:r>
            <a:endParaRPr lang="en-US" sz="880" dirty="0"/>
          </a:p>
        </p:txBody>
      </p:sp>
      <p:sp>
        <p:nvSpPr>
          <p:cNvPr id="13" name="Text 11"/>
          <p:cNvSpPr/>
          <p:nvPr/>
        </p:nvSpPr>
        <p:spPr>
          <a:xfrm>
            <a:off x="621792" y="4041648"/>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Exit ticket (slides 30–31): 5 min</a:t>
            </a:r>
            <a:endParaRPr lang="en-US" sz="880" dirty="0"/>
          </a:p>
        </p:txBody>
      </p:sp>
      <p:sp>
        <p:nvSpPr>
          <p:cNvPr id="14" name="Text 12"/>
          <p:cNvSpPr/>
          <p:nvPr/>
        </p:nvSpPr>
        <p:spPr>
          <a:xfrm>
            <a:off x="621792" y="4334256"/>
            <a:ext cx="2414016" cy="493776"/>
          </a:xfrm>
          <a:prstGeom prst="rect">
            <a:avLst/>
          </a:prstGeom>
          <a:noFill/>
          <a:ln/>
        </p:spPr>
        <p:txBody>
          <a:bodyPr wrap="square" rtlCol="0" anchor="ctr"/>
          <a:lstStyle/>
          <a:p>
            <a:pPr indent="0" marL="0">
              <a:buNone/>
            </a:pPr>
            <a:r>
              <a:rPr lang="en-US" sz="850" i="1" dirty="0">
                <a:solidFill>
                  <a:srgbClr val="5A7A82"/>
                </a:solidFill>
                <a:latin typeface="Calibri" pitchFamily="34" charset="0"/>
                <a:ea typeface="Calibri" pitchFamily="34" charset="-122"/>
                <a:cs typeface="Calibri" pitchFamily="34" charset="-120"/>
              </a:rPr>
              <a:t>Day 1 outcome: students have a completed source analysis worksheet and understand what analytical job each source does. They are ready to form a thesis and plan paragraphs at the start of Day 2.</a:t>
            </a:r>
            <a:endParaRPr lang="en-US" sz="850" dirty="0"/>
          </a:p>
        </p:txBody>
      </p:sp>
      <p:sp>
        <p:nvSpPr>
          <p:cNvPr id="15" name="Shape 13"/>
          <p:cNvSpPr/>
          <p:nvPr/>
        </p:nvSpPr>
        <p:spPr>
          <a:xfrm>
            <a:off x="3337560" y="1389888"/>
            <a:ext cx="2743200" cy="3493008"/>
          </a:xfrm>
          <a:prstGeom prst="roundRect">
            <a:avLst>
              <a:gd name="adj" fmla="val 2667"/>
            </a:avLst>
          </a:prstGeom>
          <a:solidFill>
            <a:srgbClr val="FDF3E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3502152" y="1463040"/>
            <a:ext cx="2414016" cy="438912"/>
          </a:xfrm>
          <a:prstGeom prst="rect">
            <a:avLst/>
          </a:prstGeom>
          <a:noFill/>
          <a:ln/>
        </p:spPr>
        <p:txBody>
          <a:bodyPr wrap="square" rtlCol="0" anchor="ctr"/>
          <a:lstStyle/>
          <a:p>
            <a:pPr indent="0" marL="0">
              <a:buNone/>
            </a:pPr>
            <a:r>
              <a:rPr lang="en-US" sz="1050" b="1" dirty="0">
                <a:solidFill>
                  <a:srgbClr val="7A4E00"/>
                </a:solidFill>
                <a:latin typeface="Calibri" pitchFamily="34" charset="0"/>
                <a:ea typeface="Calibri" pitchFamily="34" charset="-122"/>
                <a:cs typeface="Calibri" pitchFamily="34" charset="-120"/>
              </a:rPr>
              <a:t>Day 2 — Argument &amp; Writing (50–75 min)</a:t>
            </a:r>
            <a:endParaRPr lang="en-US" sz="1050" dirty="0"/>
          </a:p>
        </p:txBody>
      </p:sp>
      <p:sp>
        <p:nvSpPr>
          <p:cNvPr id="17" name="Text 15"/>
          <p:cNvSpPr/>
          <p:nvPr/>
        </p:nvSpPr>
        <p:spPr>
          <a:xfrm>
            <a:off x="3502152" y="1956816"/>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Quick review: what synthesis is NOT (slide 5, 2 min)</a:t>
            </a:r>
            <a:endParaRPr lang="en-US" sz="880" dirty="0"/>
          </a:p>
        </p:txBody>
      </p:sp>
      <p:sp>
        <p:nvSpPr>
          <p:cNvPr id="18" name="Text 16"/>
          <p:cNvSpPr/>
          <p:nvPr/>
        </p:nvSpPr>
        <p:spPr>
          <a:xfrm>
            <a:off x="3502152" y="2304288"/>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Thesis construction (slide 16): 8 min</a:t>
            </a:r>
            <a:endParaRPr lang="en-US" sz="880" dirty="0"/>
          </a:p>
        </p:txBody>
      </p:sp>
      <p:sp>
        <p:nvSpPr>
          <p:cNvPr id="19" name="Text 17"/>
          <p:cNvSpPr/>
          <p:nvPr/>
        </p:nvSpPr>
        <p:spPr>
          <a:xfrm>
            <a:off x="3502152" y="2651760"/>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Claim-before-sources protocol (slide 17): 5 min — students write their working claim</a:t>
            </a:r>
            <a:endParaRPr lang="en-US" sz="880" dirty="0"/>
          </a:p>
        </p:txBody>
      </p:sp>
      <p:sp>
        <p:nvSpPr>
          <p:cNvPr id="20" name="Text 18"/>
          <p:cNvSpPr/>
          <p:nvPr/>
        </p:nvSpPr>
        <p:spPr>
          <a:xfrm>
            <a:off x="3502152" y="2999232"/>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Body paragraph template (slide 22): 8 min</a:t>
            </a:r>
            <a:endParaRPr lang="en-US" sz="880" dirty="0"/>
          </a:p>
        </p:txBody>
      </p:sp>
      <p:sp>
        <p:nvSpPr>
          <p:cNvPr id="21" name="Text 19"/>
          <p:cNvSpPr/>
          <p:nvPr/>
        </p:nvSpPr>
        <p:spPr>
          <a:xfrm>
            <a:off x="3502152" y="3346704"/>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Worked paragraph comparison (slide 23): 6 min</a:t>
            </a:r>
            <a:endParaRPr lang="en-US" sz="880" dirty="0"/>
          </a:p>
        </p:txBody>
      </p:sp>
      <p:sp>
        <p:nvSpPr>
          <p:cNvPr id="22" name="Text 20"/>
          <p:cNvSpPr/>
          <p:nvPr/>
        </p:nvSpPr>
        <p:spPr>
          <a:xfrm>
            <a:off x="3502152" y="3694176"/>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Timed writing — full FRQ 1 (slides 35–36): 40 min</a:t>
            </a:r>
            <a:endParaRPr lang="en-US" sz="880" dirty="0"/>
          </a:p>
        </p:txBody>
      </p:sp>
      <p:sp>
        <p:nvSpPr>
          <p:cNvPr id="23" name="Text 21"/>
          <p:cNvSpPr/>
          <p:nvPr/>
        </p:nvSpPr>
        <p:spPr>
          <a:xfrm>
            <a:off x="3502152" y="4041648"/>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[Exit ticket slide 31 if not completed Day 1: 4 min]</a:t>
            </a:r>
            <a:endParaRPr lang="en-US" sz="880" dirty="0"/>
          </a:p>
        </p:txBody>
      </p:sp>
      <p:sp>
        <p:nvSpPr>
          <p:cNvPr id="24" name="Text 22"/>
          <p:cNvSpPr/>
          <p:nvPr/>
        </p:nvSpPr>
        <p:spPr>
          <a:xfrm>
            <a:off x="3502152" y="4334256"/>
            <a:ext cx="2414016" cy="493776"/>
          </a:xfrm>
          <a:prstGeom prst="rect">
            <a:avLst/>
          </a:prstGeom>
          <a:noFill/>
          <a:ln/>
        </p:spPr>
        <p:txBody>
          <a:bodyPr wrap="square" rtlCol="0" anchor="ctr"/>
          <a:lstStyle/>
          <a:p>
            <a:pPr indent="0" marL="0">
              <a:buNone/>
            </a:pPr>
            <a:r>
              <a:rPr lang="en-US" sz="850" i="1" dirty="0">
                <a:solidFill>
                  <a:srgbClr val="5A7A82"/>
                </a:solidFill>
                <a:latin typeface="Calibri" pitchFamily="34" charset="0"/>
                <a:ea typeface="Calibri" pitchFamily="34" charset="-122"/>
                <a:cs typeface="Calibri" pitchFamily="34" charset="-120"/>
              </a:rPr>
              <a:t>Day 2 outcome: students have written a full Synthesis FRQ under timed conditions using their Day 1 source analysis worksheet as a pre-write scaffold.</a:t>
            </a:r>
            <a:endParaRPr lang="en-US" sz="850" dirty="0"/>
          </a:p>
        </p:txBody>
      </p:sp>
      <p:sp>
        <p:nvSpPr>
          <p:cNvPr id="25" name="Shape 23"/>
          <p:cNvSpPr/>
          <p:nvPr/>
        </p:nvSpPr>
        <p:spPr>
          <a:xfrm>
            <a:off x="6217920" y="1389888"/>
            <a:ext cx="2743200" cy="3493008"/>
          </a:xfrm>
          <a:prstGeom prst="roundRect">
            <a:avLst>
              <a:gd name="adj" fmla="val 2667"/>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26" name="Text 24"/>
          <p:cNvSpPr/>
          <p:nvPr/>
        </p:nvSpPr>
        <p:spPr>
          <a:xfrm>
            <a:off x="6382512" y="1463040"/>
            <a:ext cx="2414016" cy="438912"/>
          </a:xfrm>
          <a:prstGeom prst="rect">
            <a:avLst/>
          </a:prstGeom>
          <a:noFill/>
          <a:ln/>
        </p:spPr>
        <p:txBody>
          <a:bodyPr wrap="square" rtlCol="0" anchor="ctr"/>
          <a:lstStyle/>
          <a:p>
            <a:pPr indent="0" marL="0">
              <a:buNone/>
            </a:pPr>
            <a:r>
              <a:rPr lang="en-US" sz="1050" b="1" dirty="0">
                <a:solidFill>
                  <a:srgbClr val="0D6F66"/>
                </a:solidFill>
                <a:latin typeface="Calibri" pitchFamily="34" charset="0"/>
                <a:ea typeface="Calibri" pitchFamily="34" charset="-122"/>
                <a:cs typeface="Calibri" pitchFamily="34" charset="-120"/>
              </a:rPr>
              <a:t>Single Period (75–90 min)</a:t>
            </a:r>
            <a:endParaRPr lang="en-US" sz="1050" dirty="0"/>
          </a:p>
        </p:txBody>
      </p:sp>
      <p:sp>
        <p:nvSpPr>
          <p:cNvPr id="27" name="Text 25"/>
          <p:cNvSpPr/>
          <p:nvPr/>
        </p:nvSpPr>
        <p:spPr>
          <a:xfrm>
            <a:off x="6382512" y="1956816"/>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Bell Ringer (slides 27–28): 5 min</a:t>
            </a:r>
            <a:endParaRPr lang="en-US" sz="880" dirty="0"/>
          </a:p>
        </p:txBody>
      </p:sp>
      <p:sp>
        <p:nvSpPr>
          <p:cNvPr id="28" name="Text 26"/>
          <p:cNvSpPr/>
          <p:nvPr/>
        </p:nvSpPr>
        <p:spPr>
          <a:xfrm>
            <a:off x="6382512" y="2304288"/>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Synthesis vs. summary (slides 5–6): 8 min</a:t>
            </a:r>
            <a:endParaRPr lang="en-US" sz="880" dirty="0"/>
          </a:p>
        </p:txBody>
      </p:sp>
      <p:sp>
        <p:nvSpPr>
          <p:cNvPr id="29" name="Text 27"/>
          <p:cNvSpPr/>
          <p:nvPr/>
        </p:nvSpPr>
        <p:spPr>
          <a:xfrm>
            <a:off x="6382512" y="2651760"/>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Source analysis (slides 10, 13) — fast version: 10 min</a:t>
            </a:r>
            <a:endParaRPr lang="en-US" sz="880" dirty="0"/>
          </a:p>
        </p:txBody>
      </p:sp>
      <p:sp>
        <p:nvSpPr>
          <p:cNvPr id="30" name="Text 28"/>
          <p:cNvSpPr/>
          <p:nvPr/>
        </p:nvSpPr>
        <p:spPr>
          <a:xfrm>
            <a:off x="6382512" y="2999232"/>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Attribution verbs + triangulation (slides 18–19): 10 min</a:t>
            </a:r>
            <a:endParaRPr lang="en-US" sz="880" dirty="0"/>
          </a:p>
        </p:txBody>
      </p:sp>
      <p:sp>
        <p:nvSpPr>
          <p:cNvPr id="31" name="Text 29"/>
          <p:cNvSpPr/>
          <p:nvPr/>
        </p:nvSpPr>
        <p:spPr>
          <a:xfrm>
            <a:off x="6382512" y="3346704"/>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Claim before sources + body paragraph template (slides 17, 22): 8 min</a:t>
            </a:r>
            <a:endParaRPr lang="en-US" sz="880" dirty="0"/>
          </a:p>
        </p:txBody>
      </p:sp>
      <p:sp>
        <p:nvSpPr>
          <p:cNvPr id="32" name="Text 30"/>
          <p:cNvSpPr/>
          <p:nvPr/>
        </p:nvSpPr>
        <p:spPr>
          <a:xfrm>
            <a:off x="6382512" y="3694176"/>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Timed write — FRQ 1 (slides 35–36): 35 min [90-min]</a:t>
            </a:r>
            <a:endParaRPr lang="en-US" sz="880" dirty="0"/>
          </a:p>
        </p:txBody>
      </p:sp>
      <p:sp>
        <p:nvSpPr>
          <p:cNvPr id="33" name="Text 31"/>
          <p:cNvSpPr/>
          <p:nvPr/>
        </p:nvSpPr>
        <p:spPr>
          <a:xfrm>
            <a:off x="6382512" y="4041648"/>
            <a:ext cx="2414016" cy="329184"/>
          </a:xfrm>
          <a:prstGeom prst="rect">
            <a:avLst/>
          </a:prstGeom>
          <a:noFill/>
          <a:ln/>
        </p:spPr>
        <p:txBody>
          <a:bodyPr wrap="square" rtlCol="0" anchor="ctr"/>
          <a:lstStyle/>
          <a:p>
            <a:pPr indent="0" marL="0">
              <a:buNone/>
            </a:pPr>
            <a:r>
              <a:rPr lang="en-US" sz="880" dirty="0">
                <a:solidFill>
                  <a:srgbClr val="1E3A42"/>
                </a:solidFill>
                <a:latin typeface="Calibri" pitchFamily="34" charset="0"/>
                <a:ea typeface="Calibri" pitchFamily="34" charset="-122"/>
                <a:cs typeface="Calibri" pitchFamily="34" charset="-120"/>
              </a:rPr>
              <a:t>• Exit ticket (slide 31): 4 min</a:t>
            </a:r>
            <a:endParaRPr lang="en-US" sz="880" dirty="0"/>
          </a:p>
        </p:txBody>
      </p:sp>
      <p:sp>
        <p:nvSpPr>
          <p:cNvPr id="34" name="Text 32"/>
          <p:cNvSpPr/>
          <p:nvPr/>
        </p:nvSpPr>
        <p:spPr>
          <a:xfrm>
            <a:off x="6382512" y="4334256"/>
            <a:ext cx="2414016" cy="493776"/>
          </a:xfrm>
          <a:prstGeom prst="rect">
            <a:avLst/>
          </a:prstGeom>
          <a:noFill/>
          <a:ln/>
        </p:spPr>
        <p:txBody>
          <a:bodyPr wrap="square" rtlCol="0" anchor="ctr"/>
          <a:lstStyle/>
          <a:p>
            <a:pPr indent="0" marL="0">
              <a:buNone/>
            </a:pPr>
            <a:r>
              <a:rPr lang="en-US" sz="850" i="1" dirty="0">
                <a:solidFill>
                  <a:srgbClr val="5A7A82"/>
                </a:solidFill>
                <a:latin typeface="Calibri" pitchFamily="34" charset="0"/>
                <a:ea typeface="Calibri" pitchFamily="34" charset="-122"/>
                <a:cs typeface="Calibri" pitchFamily="34" charset="-120"/>
              </a:rPr>
              <a:t>Single-period plan skips the worked passage analysis and peer discussion. Works best with students who already have the synthesis vs. summary distinction from prior instruction.</a:t>
            </a:r>
            <a:endParaRPr lang="en-US" sz="850" dirty="0"/>
          </a:p>
        </p:txBody>
      </p:sp>
      <p:sp>
        <p:nvSpPr>
          <p:cNvPr id="35" name="Text 33"/>
          <p:cNvSpPr/>
          <p:nvPr/>
        </p:nvSpPr>
        <p:spPr>
          <a:xfrm>
            <a:off x="457200" y="4919472"/>
            <a:ext cx="8229600" cy="182880"/>
          </a:xfrm>
          <a:prstGeom prst="rect">
            <a:avLst/>
          </a:prstGeom>
          <a:noFill/>
          <a:ln/>
        </p:spPr>
        <p:txBody>
          <a:bodyPr wrap="square" rtlCol="0" anchor="ctr"/>
          <a:lstStyle/>
          <a:p>
            <a:pPr algn="ctr" indent="0" marL="0">
              <a:buNone/>
            </a:pPr>
            <a:r>
              <a:rPr lang="en-US" sz="1000" i="1" dirty="0">
                <a:solidFill>
                  <a:srgbClr val="5A7A82"/>
                </a:solidFill>
                <a:latin typeface="Calibri" pitchFamily="34" charset="0"/>
                <a:ea typeface="Calibri" pitchFamily="34" charset="-122"/>
                <a:cs typeface="Calibri" pitchFamily="34" charset="-120"/>
              </a:rPr>
              <a:t>Download editable .pptx and printable worksheet at APEnglishExamPrep.com/free-ap-english-teacher-powerpoints.html</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7232E"/>
        </a:solidFill>
      </p:bgPr>
    </p:bg>
    <p:spTree>
      <p:nvGrpSpPr>
        <p:cNvPr id="1" name=""/>
        <p:cNvGrpSpPr/>
        <p:nvPr/>
      </p:nvGrpSpPr>
      <p:grpSpPr>
        <a:xfrm>
          <a:off x="0" y="0"/>
          <a:ext cx="0" cy="0"/>
          <a:chOff x="0" y="0"/>
          <a:chExt cx="0" cy="0"/>
        </a:xfrm>
      </p:grpSpPr>
      <p:sp>
        <p:nvSpPr>
          <p:cNvPr id="2" name="Text 0"/>
          <p:cNvSpPr/>
          <p:nvPr/>
        </p:nvSpPr>
        <p:spPr>
          <a:xfrm>
            <a:off x="5943600" y="91440"/>
            <a:ext cx="2926080" cy="4572000"/>
          </a:xfrm>
          <a:prstGeom prst="rect">
            <a:avLst/>
          </a:prstGeom>
          <a:noFill/>
          <a:ln/>
        </p:spPr>
        <p:txBody>
          <a:bodyPr wrap="square" rtlCol="0" anchor="b"/>
          <a:lstStyle/>
          <a:p>
            <a:pPr algn="r" indent="0" marL="0">
              <a:buNone/>
            </a:pPr>
            <a:r>
              <a:rPr lang="en-US" sz="18000" b="1" dirty="0">
                <a:solidFill>
                  <a:srgbClr val="FFFFFF">
                    <a:alpha val="7000"/>
                  </a:srgbClr>
                </a:solidFill>
                <a:latin typeface="Cambria" pitchFamily="34" charset="0"/>
                <a:ea typeface="Cambria" pitchFamily="34" charset="-122"/>
                <a:cs typeface="Cambria" pitchFamily="34" charset="-120"/>
              </a:rPr>
              <a:t>I</a:t>
            </a:r>
            <a:endParaRPr lang="en-US" sz="18000" dirty="0"/>
          </a:p>
        </p:txBody>
      </p:sp>
      <p:sp>
        <p:nvSpPr>
          <p:cNvPr id="3" name="Shape 1"/>
          <p:cNvSpPr/>
          <p:nvPr/>
        </p:nvSpPr>
        <p:spPr>
          <a:xfrm>
            <a:off x="-548640" y="-548640"/>
            <a:ext cx="3657600" cy="3657600"/>
          </a:xfrm>
          <a:prstGeom prst="ellipse">
            <a:avLst/>
          </a:prstGeom>
          <a:solidFill>
            <a:srgbClr val="028090">
              <a:alpha val="12000"/>
            </a:srgbClr>
          </a:solidFill>
          <a:ln w="12700">
            <a:solidFill>
              <a:srgbClr val="028090">
                <a:alpha val="12000"/>
              </a:srgbClr>
            </a:solidFill>
            <a:prstDash val="solid"/>
          </a:ln>
        </p:spPr>
      </p:sp>
      <p:sp>
        <p:nvSpPr>
          <p:cNvPr id="4" name="Text 2"/>
          <p:cNvSpPr/>
          <p:nvPr/>
        </p:nvSpPr>
        <p:spPr>
          <a:xfrm>
            <a:off x="594360" y="1371600"/>
            <a:ext cx="6858000" cy="1280160"/>
          </a:xfrm>
          <a:prstGeom prst="rect">
            <a:avLst/>
          </a:prstGeom>
          <a:noFill/>
          <a:ln/>
        </p:spPr>
        <p:txBody>
          <a:bodyPr wrap="square" rtlCol="0" anchor="ctr"/>
          <a:lstStyle/>
          <a:p>
            <a:pPr indent="0" marL="0">
              <a:buNone/>
            </a:pPr>
            <a:r>
              <a:rPr lang="en-US" sz="4200" b="1" dirty="0">
                <a:solidFill>
                  <a:srgbClr val="FFFFFF"/>
                </a:solidFill>
                <a:latin typeface="Cambria" pitchFamily="34" charset="0"/>
                <a:ea typeface="Cambria" pitchFamily="34" charset="-122"/>
                <a:cs typeface="Cambria" pitchFamily="34" charset="-120"/>
              </a:rPr>
              <a:t>What Synthesis Actually Requires</a:t>
            </a:r>
            <a:endParaRPr lang="en-US" sz="4200" dirty="0"/>
          </a:p>
        </p:txBody>
      </p:sp>
      <p:sp>
        <p:nvSpPr>
          <p:cNvPr id="5" name="Text 3"/>
          <p:cNvSpPr/>
          <p:nvPr/>
        </p:nvSpPr>
        <p:spPr>
          <a:xfrm>
            <a:off x="594360" y="2788920"/>
            <a:ext cx="6858000" cy="594360"/>
          </a:xfrm>
          <a:prstGeom prst="rect">
            <a:avLst/>
          </a:prstGeom>
          <a:noFill/>
          <a:ln/>
        </p:spPr>
        <p:txBody>
          <a:bodyPr wrap="square" rtlCol="0" anchor="ctr"/>
          <a:lstStyle/>
          <a:p>
            <a:pPr indent="0" marL="0">
              <a:buNone/>
            </a:pPr>
            <a:r>
              <a:rPr lang="en-US" sz="1700" dirty="0">
                <a:solidFill>
                  <a:srgbClr val="B0D8E0"/>
                </a:solidFill>
                <a:latin typeface="Calibri" pitchFamily="34" charset="0"/>
                <a:ea typeface="Calibri" pitchFamily="34" charset="-122"/>
                <a:cs typeface="Calibri" pitchFamily="34" charset="-120"/>
              </a:rPr>
              <a:t>The skill gap that separates a 2 from a 5 on the Synthesis FRQ</a:t>
            </a:r>
            <a:endParaRPr lang="en-US" sz="1700" dirty="0"/>
          </a:p>
        </p:txBody>
      </p:sp>
      <p:sp>
        <p:nvSpPr>
          <p:cNvPr id="6" name="Shape 4"/>
          <p:cNvSpPr/>
          <p:nvPr/>
        </p:nvSpPr>
        <p:spPr>
          <a:xfrm>
            <a:off x="594360" y="4498848"/>
            <a:ext cx="182880" cy="182880"/>
          </a:xfrm>
          <a:prstGeom prst="ellipse">
            <a:avLst/>
          </a:prstGeom>
          <a:solidFill>
            <a:srgbClr val="028090"/>
          </a:solidFill>
          <a:ln w="12700">
            <a:solidFill>
              <a:srgbClr val="028090"/>
            </a:solidFill>
            <a:prstDash val="solid"/>
          </a:ln>
        </p:spPr>
      </p:sp>
      <p:sp>
        <p:nvSpPr>
          <p:cNvPr id="7" name="Shape 5"/>
          <p:cNvSpPr/>
          <p:nvPr/>
        </p:nvSpPr>
        <p:spPr>
          <a:xfrm>
            <a:off x="941832" y="4498848"/>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498848"/>
            <a:ext cx="182880" cy="182880"/>
          </a:xfrm>
          <a:prstGeom prst="ellipse">
            <a:avLst/>
          </a:prstGeom>
          <a:solidFill>
            <a:srgbClr val="0D6F66"/>
          </a:solidFill>
          <a:ln w="12700">
            <a:solidFill>
              <a:srgbClr val="0D6F66"/>
            </a:solidFill>
            <a:prstDash val="solid"/>
          </a:ln>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The Core Problem: What Students Write vs. What the Task Requires</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Most students answer a different question than the one the Synthesis FRQ is asking.</a:t>
            </a:r>
            <a:endParaRPr lang="en-US" sz="1400" dirty="0"/>
          </a:p>
        </p:txBody>
      </p:sp>
      <p:sp>
        <p:nvSpPr>
          <p:cNvPr id="5" name="Shape 3"/>
          <p:cNvSpPr/>
          <p:nvPr/>
        </p:nvSpPr>
        <p:spPr>
          <a:xfrm>
            <a:off x="457200" y="1417320"/>
            <a:ext cx="3977640" cy="3337560"/>
          </a:xfrm>
          <a:prstGeom prst="roundRect">
            <a:avLst>
              <a:gd name="adj" fmla="val 2192"/>
            </a:avLst>
          </a:prstGeom>
          <a:solidFill>
            <a:srgbClr val="FDF0EF"/>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640080" y="1554480"/>
            <a:ext cx="329184" cy="329184"/>
          </a:xfrm>
          <a:prstGeom prst="rect">
            <a:avLst/>
          </a:prstGeom>
        </p:spPr>
      </p:pic>
      <p:sp>
        <p:nvSpPr>
          <p:cNvPr id="7" name="Text 4"/>
          <p:cNvSpPr/>
          <p:nvPr/>
        </p:nvSpPr>
        <p:spPr>
          <a:xfrm>
            <a:off x="1024128" y="1554480"/>
            <a:ext cx="3227832" cy="329184"/>
          </a:xfrm>
          <a:prstGeom prst="rect">
            <a:avLst/>
          </a:prstGeom>
          <a:noFill/>
          <a:ln/>
        </p:spPr>
        <p:txBody>
          <a:bodyPr wrap="square" rtlCol="0" anchor="ctr"/>
          <a:lstStyle/>
          <a:p>
            <a:pPr indent="0" marL="0">
              <a:buNone/>
            </a:pPr>
            <a:r>
              <a:rPr lang="en-US" sz="1250" b="1" dirty="0">
                <a:solidFill>
                  <a:srgbClr val="A71F17"/>
                </a:solidFill>
                <a:latin typeface="Calibri" pitchFamily="34" charset="0"/>
                <a:ea typeface="Calibri" pitchFamily="34" charset="-122"/>
                <a:cs typeface="Calibri" pitchFamily="34" charset="-120"/>
              </a:rPr>
              <a:t>What students write:</a:t>
            </a:r>
            <a:endParaRPr lang="en-US" sz="1250" dirty="0"/>
          </a:p>
        </p:txBody>
      </p:sp>
      <p:sp>
        <p:nvSpPr>
          <p:cNvPr id="8" name="Text 5"/>
          <p:cNvSpPr/>
          <p:nvPr/>
        </p:nvSpPr>
        <p:spPr>
          <a:xfrm>
            <a:off x="640080" y="1956816"/>
            <a:ext cx="3611880" cy="310896"/>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Summary organized by source</a:t>
            </a:r>
            <a:endParaRPr lang="en-US" sz="1200" dirty="0"/>
          </a:p>
        </p:txBody>
      </p:sp>
      <p:sp>
        <p:nvSpPr>
          <p:cNvPr id="9" name="Text 6"/>
          <p:cNvSpPr/>
          <p:nvPr/>
        </p:nvSpPr>
        <p:spPr>
          <a:xfrm>
            <a:off x="640080" y="2322576"/>
            <a:ext cx="3611880" cy="457200"/>
          </a:xfrm>
          <a:prstGeom prst="rect">
            <a:avLst/>
          </a:prstGeom>
          <a:noFill/>
          <a:ln/>
        </p:spPr>
        <p:txBody>
          <a:bodyPr wrap="square" rtlCol="0" anchor="ctr"/>
          <a:lstStyle/>
          <a:p>
            <a:pPr indent="0" marL="0">
              <a:buNone/>
            </a:pPr>
            <a:r>
              <a:rPr lang="en-US" sz="1100" i="1" dirty="0">
                <a:solidFill>
                  <a:srgbClr val="1E3A42"/>
                </a:solidFill>
                <a:latin typeface="Calibri" pitchFamily="34" charset="0"/>
                <a:ea typeface="Calibri" pitchFamily="34" charset="-122"/>
                <a:cs typeface="Calibri" pitchFamily="34" charset="-120"/>
              </a:rPr>
              <a:t>Source A says that renewable energy costs have declined.</a:t>
            </a:r>
            <a:endParaRPr lang="en-US" sz="1100" dirty="0"/>
          </a:p>
        </p:txBody>
      </p:sp>
      <p:sp>
        <p:nvSpPr>
          <p:cNvPr id="10" name="Text 7"/>
          <p:cNvSpPr/>
          <p:nvPr/>
        </p:nvSpPr>
        <p:spPr>
          <a:xfrm>
            <a:off x="640080" y="2834640"/>
            <a:ext cx="3611880" cy="457200"/>
          </a:xfrm>
          <a:prstGeom prst="rect">
            <a:avLst/>
          </a:prstGeom>
          <a:noFill/>
          <a:ln/>
        </p:spPr>
        <p:txBody>
          <a:bodyPr wrap="square" rtlCol="0" anchor="ctr"/>
          <a:lstStyle/>
          <a:p>
            <a:pPr indent="0" marL="0">
              <a:buNone/>
            </a:pPr>
            <a:r>
              <a:rPr lang="en-US" sz="1100" i="1" dirty="0">
                <a:solidFill>
                  <a:srgbClr val="1E3A42"/>
                </a:solidFill>
                <a:latin typeface="Calibri" pitchFamily="34" charset="0"/>
                <a:ea typeface="Calibri" pitchFamily="34" charset="-122"/>
                <a:cs typeface="Calibri" pitchFamily="34" charset="-120"/>
              </a:rPr>
              <a:t>Source B also discusses renewable energy. It says the transition creates jobs.</a:t>
            </a:r>
            <a:endParaRPr lang="en-US" sz="1100" dirty="0"/>
          </a:p>
        </p:txBody>
      </p:sp>
      <p:sp>
        <p:nvSpPr>
          <p:cNvPr id="11" name="Text 8"/>
          <p:cNvSpPr/>
          <p:nvPr/>
        </p:nvSpPr>
        <p:spPr>
          <a:xfrm>
            <a:off x="640080" y="3346704"/>
            <a:ext cx="3611880" cy="457200"/>
          </a:xfrm>
          <a:prstGeom prst="rect">
            <a:avLst/>
          </a:prstGeom>
          <a:noFill/>
          <a:ln/>
        </p:spPr>
        <p:txBody>
          <a:bodyPr wrap="square" rtlCol="0" anchor="ctr"/>
          <a:lstStyle/>
          <a:p>
            <a:pPr indent="0" marL="0">
              <a:buNone/>
            </a:pPr>
            <a:r>
              <a:rPr lang="en-US" sz="1100" i="1" dirty="0">
                <a:solidFill>
                  <a:srgbClr val="1E3A42"/>
                </a:solidFill>
                <a:latin typeface="Calibri" pitchFamily="34" charset="0"/>
                <a:ea typeface="Calibri" pitchFamily="34" charset="-122"/>
                <a:cs typeface="Calibri" pitchFamily="34" charset="-120"/>
              </a:rPr>
              <a:t>Source C provides data showing that emissions have dropped in countries that invested heavily.</a:t>
            </a:r>
            <a:endParaRPr lang="en-US" sz="1100" dirty="0"/>
          </a:p>
        </p:txBody>
      </p:sp>
      <p:sp>
        <p:nvSpPr>
          <p:cNvPr id="12" name="Text 9"/>
          <p:cNvSpPr/>
          <p:nvPr/>
        </p:nvSpPr>
        <p:spPr>
          <a:xfrm>
            <a:off x="640080" y="3858768"/>
            <a:ext cx="3611880" cy="457200"/>
          </a:xfrm>
          <a:prstGeom prst="rect">
            <a:avLst/>
          </a:prstGeom>
          <a:noFill/>
          <a:ln/>
        </p:spPr>
        <p:txBody>
          <a:bodyPr wrap="square" rtlCol="0" anchor="ctr"/>
          <a:lstStyle/>
          <a:p>
            <a:pPr indent="0" marL="0">
              <a:buNone/>
            </a:pPr>
            <a:r>
              <a:rPr lang="en-US" sz="1100" i="1" dirty="0">
                <a:solidFill>
                  <a:srgbClr val="1E3A42"/>
                </a:solidFill>
                <a:latin typeface="Calibri" pitchFamily="34" charset="0"/>
                <a:ea typeface="Calibri" pitchFamily="34" charset="-122"/>
                <a:cs typeface="Calibri" pitchFamily="34" charset="-120"/>
              </a:rPr>
              <a:t>All three sources support renewable energy investment.</a:t>
            </a:r>
            <a:endParaRPr lang="en-US" sz="1100" dirty="0"/>
          </a:p>
        </p:txBody>
      </p:sp>
      <p:sp>
        <p:nvSpPr>
          <p:cNvPr id="13" name="Text 10"/>
          <p:cNvSpPr/>
          <p:nvPr/>
        </p:nvSpPr>
        <p:spPr>
          <a:xfrm>
            <a:off x="640080" y="4279392"/>
            <a:ext cx="3611880" cy="365760"/>
          </a:xfrm>
          <a:prstGeom prst="rect">
            <a:avLst/>
          </a:prstGeom>
          <a:noFill/>
          <a:ln/>
        </p:spPr>
        <p:txBody>
          <a:bodyPr wrap="square" rtlCol="0" anchor="ctr"/>
          <a:lstStyle/>
          <a:p>
            <a:pPr indent="0" marL="0">
              <a:buNone/>
            </a:pPr>
            <a:r>
              <a:rPr lang="en-US" sz="1000" b="1" dirty="0">
                <a:solidFill>
                  <a:srgbClr val="A71F17"/>
                </a:solidFill>
                <a:latin typeface="Calibri" pitchFamily="34" charset="0"/>
                <a:ea typeface="Calibri" pitchFamily="34" charset="-122"/>
                <a:cs typeface="Calibri" pitchFamily="34" charset="-120"/>
              </a:rPr>
              <a:t>Each paragraph is about a different source — not a different analytical point.</a:t>
            </a:r>
            <a:endParaRPr lang="en-US" sz="1000" dirty="0"/>
          </a:p>
        </p:txBody>
      </p:sp>
      <p:sp>
        <p:nvSpPr>
          <p:cNvPr id="14" name="Shape 11"/>
          <p:cNvSpPr/>
          <p:nvPr/>
        </p:nvSpPr>
        <p:spPr>
          <a:xfrm>
            <a:off x="4709160" y="1417320"/>
            <a:ext cx="3977640" cy="3337560"/>
          </a:xfrm>
          <a:prstGeom prst="roundRect">
            <a:avLst>
              <a:gd name="adj" fmla="val 2192"/>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pic>
        <p:nvPicPr>
          <p:cNvPr id="15" name="Image 1" descr="preencoded.png">    </p:cNvPr>
          <p:cNvPicPr>
            <a:picLocks noChangeAspect="1"/>
          </p:cNvPicPr>
          <p:nvPr/>
        </p:nvPicPr>
        <p:blipFill>
          <a:blip r:embed="rId2"/>
          <a:stretch>
            <a:fillRect/>
          </a:stretch>
        </p:blipFill>
        <p:spPr>
          <a:xfrm>
            <a:off x="4892040" y="1554480"/>
            <a:ext cx="329184" cy="329184"/>
          </a:xfrm>
          <a:prstGeom prst="rect">
            <a:avLst/>
          </a:prstGeom>
        </p:spPr>
      </p:pic>
      <p:sp>
        <p:nvSpPr>
          <p:cNvPr id="16" name="Text 12"/>
          <p:cNvSpPr/>
          <p:nvPr/>
        </p:nvSpPr>
        <p:spPr>
          <a:xfrm>
            <a:off x="5276088" y="1554480"/>
            <a:ext cx="3227832" cy="329184"/>
          </a:xfrm>
          <a:prstGeom prst="rect">
            <a:avLst/>
          </a:prstGeom>
          <a:noFill/>
          <a:ln/>
        </p:spPr>
        <p:txBody>
          <a:bodyPr wrap="square" rtlCol="0" anchor="ctr"/>
          <a:lstStyle/>
          <a:p>
            <a:pPr indent="0" marL="0">
              <a:buNone/>
            </a:pPr>
            <a:r>
              <a:rPr lang="en-US" sz="1250" b="1" dirty="0">
                <a:solidFill>
                  <a:srgbClr val="0D6F66"/>
                </a:solidFill>
                <a:latin typeface="Calibri" pitchFamily="34" charset="0"/>
                <a:ea typeface="Calibri" pitchFamily="34" charset="-122"/>
                <a:cs typeface="Calibri" pitchFamily="34" charset="-120"/>
              </a:rPr>
              <a:t>What the task requires:</a:t>
            </a:r>
            <a:endParaRPr lang="en-US" sz="1250" dirty="0"/>
          </a:p>
        </p:txBody>
      </p:sp>
      <p:sp>
        <p:nvSpPr>
          <p:cNvPr id="17" name="Text 13"/>
          <p:cNvSpPr/>
          <p:nvPr/>
        </p:nvSpPr>
        <p:spPr>
          <a:xfrm>
            <a:off x="4892040" y="1956816"/>
            <a:ext cx="3611880" cy="310896"/>
          </a:xfrm>
          <a:prstGeom prst="rect">
            <a:avLst/>
          </a:prstGeom>
          <a:noFill/>
          <a:ln/>
        </p:spPr>
        <p:txBody>
          <a:bodyPr wrap="square" rtlCol="0" anchor="ctr"/>
          <a:lstStyle/>
          <a:p>
            <a:pPr indent="0" marL="0">
              <a:buNone/>
            </a:pPr>
            <a:r>
              <a:rPr lang="en-US" sz="1200" b="1" dirty="0">
                <a:solidFill>
                  <a:srgbClr val="07232E"/>
                </a:solidFill>
                <a:latin typeface="Calibri" pitchFamily="34" charset="0"/>
                <a:ea typeface="Calibri" pitchFamily="34" charset="-122"/>
                <a:cs typeface="Calibri" pitchFamily="34" charset="-120"/>
              </a:rPr>
              <a:t>Argument organized by claim</a:t>
            </a:r>
            <a:endParaRPr lang="en-US" sz="1200" dirty="0"/>
          </a:p>
        </p:txBody>
      </p:sp>
      <p:sp>
        <p:nvSpPr>
          <p:cNvPr id="18" name="Text 14"/>
          <p:cNvSpPr/>
          <p:nvPr/>
        </p:nvSpPr>
        <p:spPr>
          <a:xfrm>
            <a:off x="4892040" y="2322576"/>
            <a:ext cx="3611880" cy="694944"/>
          </a:xfrm>
          <a:prstGeom prst="rect">
            <a:avLst/>
          </a:prstGeom>
          <a:noFill/>
          <a:ln/>
        </p:spPr>
        <p:txBody>
          <a:bodyPr wrap="square" rtlCol="0" anchor="ctr"/>
          <a:lstStyle/>
          <a:p>
            <a:pPr indent="0" marL="0">
              <a:buNone/>
            </a:pPr>
            <a:r>
              <a:rPr lang="en-US" sz="1100" i="1" dirty="0">
                <a:solidFill>
                  <a:srgbClr val="1E3A42"/>
                </a:solidFill>
                <a:latin typeface="Calibri" pitchFamily="34" charset="0"/>
                <a:ea typeface="Calibri" pitchFamily="34" charset="-122"/>
                <a:cs typeface="Calibri" pitchFamily="34" charset="-120"/>
              </a:rPr>
              <a:t>The economic case for renewable investment rests on three converging factors: declining production costs, employment effects, and verifiable emissions outcomes.</a:t>
            </a:r>
            <a:endParaRPr lang="en-US" sz="1100" dirty="0"/>
          </a:p>
        </p:txBody>
      </p:sp>
      <p:sp>
        <p:nvSpPr>
          <p:cNvPr id="19" name="Text 15"/>
          <p:cNvSpPr/>
          <p:nvPr/>
        </p:nvSpPr>
        <p:spPr>
          <a:xfrm>
            <a:off x="4892040" y="3072384"/>
            <a:ext cx="3611880" cy="694944"/>
          </a:xfrm>
          <a:prstGeom prst="rect">
            <a:avLst/>
          </a:prstGeom>
          <a:noFill/>
          <a:ln/>
        </p:spPr>
        <p:txBody>
          <a:bodyPr wrap="square" rtlCol="0" anchor="ctr"/>
          <a:lstStyle/>
          <a:p>
            <a:pPr indent="0" marL="0">
              <a:buNone/>
            </a:pPr>
            <a:r>
              <a:rPr lang="en-US" sz="1100" i="1" dirty="0">
                <a:solidFill>
                  <a:srgbClr val="1E3A42"/>
                </a:solidFill>
                <a:latin typeface="Calibri" pitchFamily="34" charset="0"/>
                <a:ea typeface="Calibri" pitchFamily="34" charset="-122"/>
                <a:cs typeface="Calibri" pitchFamily="34" charset="-120"/>
              </a:rPr>
              <a:t>While Source A establishes cost decline as the foundation, Source B complicates this by showing that employment benefits are unevenly distributed by region — which Source C's emissions data partially addresses by revealing that even uneven transitions produce measurable outcomes.</a:t>
            </a:r>
            <a:endParaRPr lang="en-US" sz="1100" dirty="0"/>
          </a:p>
        </p:txBody>
      </p:sp>
      <p:sp>
        <p:nvSpPr>
          <p:cNvPr id="20" name="Text 16"/>
          <p:cNvSpPr/>
          <p:nvPr/>
        </p:nvSpPr>
        <p:spPr>
          <a:xfrm>
            <a:off x="4892040" y="4279392"/>
            <a:ext cx="3611880" cy="365760"/>
          </a:xfrm>
          <a:prstGeom prst="rect">
            <a:avLst/>
          </a:prstGeom>
          <a:noFill/>
          <a:ln/>
        </p:spPr>
        <p:txBody>
          <a:bodyPr wrap="square" rtlCol="0" anchor="ctr"/>
          <a:lstStyle/>
          <a:p>
            <a:pPr indent="0" marL="0">
              <a:buNone/>
            </a:pPr>
            <a:r>
              <a:rPr lang="en-US" sz="1000" b="1" dirty="0">
                <a:solidFill>
                  <a:srgbClr val="0D6F66"/>
                </a:solidFill>
                <a:latin typeface="Calibri" pitchFamily="34" charset="0"/>
                <a:ea typeface="Calibri" pitchFamily="34" charset="-122"/>
                <a:cs typeface="Calibri" pitchFamily="34" charset="-120"/>
              </a:rPr>
              <a:t>Sources appear within your argument — your argument does not appear within the sources.</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The Synthesis Test: Can You Remove the Source Citations?</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Here is the fastest diagnostic for whether a paragraph is synthesis or summary:</a:t>
            </a:r>
            <a:endParaRPr lang="en-US" sz="1400" dirty="0"/>
          </a:p>
        </p:txBody>
      </p:sp>
      <p:sp>
        <p:nvSpPr>
          <p:cNvPr id="5" name="Shape 3"/>
          <p:cNvSpPr/>
          <p:nvPr/>
        </p:nvSpPr>
        <p:spPr>
          <a:xfrm>
            <a:off x="457200" y="1389888"/>
            <a:ext cx="8229600" cy="713232"/>
          </a:xfrm>
          <a:prstGeom prst="roundRect">
            <a:avLst>
              <a:gd name="adj" fmla="val 10256"/>
            </a:avLst>
          </a:prstGeom>
          <a:solidFill>
            <a:srgbClr val="07232E"/>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63040"/>
            <a:ext cx="7863840" cy="566928"/>
          </a:xfrm>
          <a:prstGeom prst="rect">
            <a:avLst/>
          </a:prstGeom>
          <a:noFill/>
          <a:ln/>
        </p:spPr>
        <p:txBody>
          <a:bodyPr wrap="square" rtlCol="0" anchor="ctr"/>
          <a:lstStyle/>
          <a:p>
            <a:pPr indent="0" marL="0">
              <a:buNone/>
            </a:pPr>
            <a:r>
              <a:rPr lang="en-US" sz="1700" b="1" dirty="0">
                <a:solidFill>
                  <a:srgbClr val="FFFFFF"/>
                </a:solidFill>
                <a:latin typeface="Cambria" pitchFamily="34" charset="0"/>
                <a:ea typeface="Cambria" pitchFamily="34" charset="-122"/>
                <a:cs typeface="Cambria" pitchFamily="34" charset="-120"/>
              </a:rPr>
              <a:t>Remove all source citations from the paragraph. Does the underlying argument still make logical sense on its own?</a:t>
            </a:r>
            <a:endParaRPr lang="en-US" sz="1700" dirty="0"/>
          </a:p>
        </p:txBody>
      </p:sp>
      <p:sp>
        <p:nvSpPr>
          <p:cNvPr id="7" name="Shape 5"/>
          <p:cNvSpPr/>
          <p:nvPr/>
        </p:nvSpPr>
        <p:spPr>
          <a:xfrm>
            <a:off x="457200" y="2212848"/>
            <a:ext cx="3931920" cy="2450592"/>
          </a:xfrm>
          <a:prstGeom prst="roundRect">
            <a:avLst>
              <a:gd name="adj" fmla="val 2985"/>
            </a:avLst>
          </a:prstGeom>
          <a:solidFill>
            <a:srgbClr val="FDF0EF"/>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304288"/>
            <a:ext cx="3566160" cy="310896"/>
          </a:xfrm>
          <a:prstGeom prst="rect">
            <a:avLst/>
          </a:prstGeom>
          <a:noFill/>
          <a:ln/>
        </p:spPr>
        <p:txBody>
          <a:bodyPr wrap="square" rtlCol="0" anchor="ctr"/>
          <a:lstStyle/>
          <a:p>
            <a:pPr indent="0" marL="0">
              <a:buNone/>
            </a:pPr>
            <a:r>
              <a:rPr lang="en-US" sz="1200" b="1" dirty="0">
                <a:solidFill>
                  <a:srgbClr val="A71F17"/>
                </a:solidFill>
                <a:latin typeface="Calibri" pitchFamily="34" charset="0"/>
                <a:ea typeface="Calibri" pitchFamily="34" charset="-122"/>
                <a:cs typeface="Calibri" pitchFamily="34" charset="-120"/>
              </a:rPr>
              <a:t>Fails the test (summary):</a:t>
            </a:r>
            <a:endParaRPr lang="en-US" sz="1200" dirty="0"/>
          </a:p>
        </p:txBody>
      </p:sp>
      <p:sp>
        <p:nvSpPr>
          <p:cNvPr id="9" name="Text 7"/>
          <p:cNvSpPr/>
          <p:nvPr/>
        </p:nvSpPr>
        <p:spPr>
          <a:xfrm>
            <a:off x="640080" y="2651760"/>
            <a:ext cx="3566160" cy="694944"/>
          </a:xfrm>
          <a:prstGeom prst="rect">
            <a:avLst/>
          </a:prstGeom>
          <a:noFill/>
          <a:ln/>
        </p:spPr>
        <p:txBody>
          <a:bodyPr wrap="square" rtlCol="0" anchor="ctr"/>
          <a:lstStyle/>
          <a:p>
            <a:pPr indent="0" marL="0">
              <a:buNone/>
            </a:pPr>
            <a:r>
              <a:rPr lang="en-US" sz="1150" i="1" dirty="0">
                <a:solidFill>
                  <a:srgbClr val="1E3A42"/>
                </a:solidFill>
                <a:latin typeface="Calibri" pitchFamily="34" charset="0"/>
                <a:ea typeface="Calibri" pitchFamily="34" charset="-122"/>
                <a:cs typeface="Calibri" pitchFamily="34" charset="-120"/>
              </a:rPr>
              <a:t>"Source A says costs have declined. Source B says jobs are created. Source C provides emissions data."</a:t>
            </a:r>
            <a:endParaRPr lang="en-US" sz="1150" dirty="0"/>
          </a:p>
        </p:txBody>
      </p:sp>
      <p:sp>
        <p:nvSpPr>
          <p:cNvPr id="10" name="Text 8"/>
          <p:cNvSpPr/>
          <p:nvPr/>
        </p:nvSpPr>
        <p:spPr>
          <a:xfrm>
            <a:off x="640080" y="3401568"/>
            <a:ext cx="3566160" cy="768096"/>
          </a:xfrm>
          <a:prstGeom prst="rect">
            <a:avLst/>
          </a:prstGeom>
          <a:noFill/>
          <a:ln/>
        </p:spPr>
        <p:txBody>
          <a:bodyPr wrap="square" rtlCol="0" anchor="ctr"/>
          <a:lstStyle/>
          <a:p>
            <a:pPr indent="0" marL="0">
              <a:buNone/>
            </a:pPr>
            <a:r>
              <a:rPr lang="en-US" sz="1100" dirty="0">
                <a:solidFill>
                  <a:srgbClr val="1E3A42"/>
                </a:solidFill>
                <a:latin typeface="Calibri" pitchFamily="34" charset="0"/>
                <a:ea typeface="Calibri" pitchFamily="34" charset="-122"/>
                <a:cs typeface="Calibri" pitchFamily="34" charset="-120"/>
              </a:rPr>
              <a:t>Remove the source names → nothing remains. The 'argument' was actually a list of what sources say.</a:t>
            </a:r>
            <a:endParaRPr lang="en-US" sz="1100" dirty="0"/>
          </a:p>
        </p:txBody>
      </p:sp>
      <p:pic>
        <p:nvPicPr>
          <p:cNvPr id="11" name="Image 0" descr="preencoded.png">    </p:cNvPr>
          <p:cNvPicPr>
            <a:picLocks noChangeAspect="1"/>
          </p:cNvPicPr>
          <p:nvPr/>
        </p:nvPicPr>
        <p:blipFill>
          <a:blip r:embed="rId1"/>
          <a:stretch>
            <a:fillRect/>
          </a:stretch>
        </p:blipFill>
        <p:spPr>
          <a:xfrm>
            <a:off x="4078224" y="3968496"/>
            <a:ext cx="310896" cy="310896"/>
          </a:xfrm>
          <a:prstGeom prst="rect">
            <a:avLst/>
          </a:prstGeom>
        </p:spPr>
      </p:pic>
      <p:sp>
        <p:nvSpPr>
          <p:cNvPr id="12" name="Text 9"/>
          <p:cNvSpPr/>
          <p:nvPr/>
        </p:nvSpPr>
        <p:spPr>
          <a:xfrm>
            <a:off x="4425696" y="4005072"/>
            <a:ext cx="0" cy="0"/>
          </a:xfrm>
          <a:prstGeom prst="rect">
            <a:avLst/>
          </a:prstGeom>
          <a:noFill/>
          <a:ln/>
        </p:spPr>
        <p:txBody>
          <a:bodyPr wrap="square" rtlCol="0" anchor="ctr"/>
          <a:lstStyle/>
          <a:p>
            <a:pPr indent="0" marL="0">
              <a:buNone/>
            </a:pPr>
            <a:r>
              <a:rPr lang="en-US" dirty="0">
                <a:solidFill>
                  <a:srgbClr val="000000"/>
                </a:solidFill>
              </a:rPr>
              <a:t>No argument without sources</a:t>
            </a:r>
            <a:endParaRPr lang="en-US" dirty="0"/>
          </a:p>
        </p:txBody>
      </p:sp>
      <p:sp>
        <p:nvSpPr>
          <p:cNvPr id="13" name="Shape 10"/>
          <p:cNvSpPr/>
          <p:nvPr/>
        </p:nvSpPr>
        <p:spPr>
          <a:xfrm>
            <a:off x="4754880" y="2212848"/>
            <a:ext cx="3931920" cy="2450592"/>
          </a:xfrm>
          <a:prstGeom prst="roundRect">
            <a:avLst>
              <a:gd name="adj" fmla="val 2985"/>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4" name="Text 11"/>
          <p:cNvSpPr/>
          <p:nvPr/>
        </p:nvSpPr>
        <p:spPr>
          <a:xfrm>
            <a:off x="4937760" y="2304288"/>
            <a:ext cx="3566160" cy="310896"/>
          </a:xfrm>
          <a:prstGeom prst="rect">
            <a:avLst/>
          </a:prstGeom>
          <a:noFill/>
          <a:ln/>
        </p:spPr>
        <p:txBody>
          <a:bodyPr wrap="square" rtlCol="0" anchor="ctr"/>
          <a:lstStyle/>
          <a:p>
            <a:pPr indent="0" marL="0">
              <a:buNone/>
            </a:pPr>
            <a:r>
              <a:rPr lang="en-US" sz="1200" b="1" dirty="0">
                <a:solidFill>
                  <a:srgbClr val="0D6F66"/>
                </a:solidFill>
                <a:latin typeface="Calibri" pitchFamily="34" charset="0"/>
                <a:ea typeface="Calibri" pitchFamily="34" charset="-122"/>
                <a:cs typeface="Calibri" pitchFamily="34" charset="-120"/>
              </a:rPr>
              <a:t>Passes the test (synthesis):</a:t>
            </a:r>
            <a:endParaRPr lang="en-US" sz="1200" dirty="0"/>
          </a:p>
        </p:txBody>
      </p:sp>
      <p:sp>
        <p:nvSpPr>
          <p:cNvPr id="15" name="Text 12"/>
          <p:cNvSpPr/>
          <p:nvPr/>
        </p:nvSpPr>
        <p:spPr>
          <a:xfrm>
            <a:off x="4937760" y="2651760"/>
            <a:ext cx="3566160" cy="694944"/>
          </a:xfrm>
          <a:prstGeom prst="rect">
            <a:avLst/>
          </a:prstGeom>
          <a:noFill/>
          <a:ln/>
        </p:spPr>
        <p:txBody>
          <a:bodyPr wrap="square" rtlCol="0" anchor="ctr"/>
          <a:lstStyle/>
          <a:p>
            <a:pPr indent="0" marL="0">
              <a:buNone/>
            </a:pPr>
            <a:r>
              <a:rPr lang="en-US" sz="1150" i="1" dirty="0">
                <a:solidFill>
                  <a:srgbClr val="1E3A42"/>
                </a:solidFill>
                <a:latin typeface="Calibri" pitchFamily="34" charset="0"/>
                <a:ea typeface="Calibri" pitchFamily="34" charset="-122"/>
                <a:cs typeface="Calibri" pitchFamily="34" charset="-120"/>
              </a:rPr>
              <a:t>"The economic case rests on three converging factors: declining costs, employment effects, and verifiable emissions outcomes."</a:t>
            </a:r>
            <a:endParaRPr lang="en-US" sz="1150" dirty="0"/>
          </a:p>
        </p:txBody>
      </p:sp>
      <p:sp>
        <p:nvSpPr>
          <p:cNvPr id="16" name="Text 13"/>
          <p:cNvSpPr/>
          <p:nvPr/>
        </p:nvSpPr>
        <p:spPr>
          <a:xfrm>
            <a:off x="4937760" y="3401568"/>
            <a:ext cx="3566160" cy="768096"/>
          </a:xfrm>
          <a:prstGeom prst="rect">
            <a:avLst/>
          </a:prstGeom>
          <a:noFill/>
          <a:ln/>
        </p:spPr>
        <p:txBody>
          <a:bodyPr wrap="square" rtlCol="0" anchor="ctr"/>
          <a:lstStyle/>
          <a:p>
            <a:pPr indent="0" marL="0">
              <a:buNone/>
            </a:pPr>
            <a:r>
              <a:rPr lang="en-US" sz="1100" dirty="0">
                <a:solidFill>
                  <a:srgbClr val="1E3A42"/>
                </a:solidFill>
                <a:latin typeface="Calibri" pitchFamily="34" charset="0"/>
                <a:ea typeface="Calibri" pitchFamily="34" charset="-122"/>
                <a:cs typeface="Calibri" pitchFamily="34" charset="-120"/>
              </a:rPr>
              <a:t>Remove the source names → the claim structure stands. Sources are evidence for an argument that exists independently.</a:t>
            </a:r>
            <a:endParaRPr lang="en-US" sz="1100" dirty="0"/>
          </a:p>
        </p:txBody>
      </p:sp>
      <p:pic>
        <p:nvPicPr>
          <p:cNvPr id="17" name="Image 1" descr="preencoded.png">    </p:cNvPr>
          <p:cNvPicPr>
            <a:picLocks noChangeAspect="1"/>
          </p:cNvPicPr>
          <p:nvPr/>
        </p:nvPicPr>
        <p:blipFill>
          <a:blip r:embed="rId2"/>
          <a:stretch>
            <a:fillRect/>
          </a:stretch>
        </p:blipFill>
        <p:spPr>
          <a:xfrm>
            <a:off x="4754880" y="3968496"/>
            <a:ext cx="310896" cy="31089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Why Students Default to Summary — and Why the Fix Is Structural</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Summary is not a laziness problem. It is a sequencing problem.</a:t>
            </a:r>
            <a:endParaRPr lang="en-US" sz="1400" dirty="0"/>
          </a:p>
        </p:txBody>
      </p:sp>
      <p:sp>
        <p:nvSpPr>
          <p:cNvPr id="5" name="Shape 3"/>
          <p:cNvSpPr/>
          <p:nvPr/>
        </p:nvSpPr>
        <p:spPr>
          <a:xfrm>
            <a:off x="457200" y="1389888"/>
            <a:ext cx="8229600" cy="1078992"/>
          </a:xfrm>
          <a:prstGeom prst="roundRect">
            <a:avLst>
              <a:gd name="adj" fmla="val 6780"/>
            </a:avLst>
          </a:prstGeom>
          <a:solidFill>
            <a:srgbClr val="FDF0EF"/>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63040"/>
            <a:ext cx="7863840" cy="310896"/>
          </a:xfrm>
          <a:prstGeom prst="rect">
            <a:avLst/>
          </a:prstGeom>
          <a:noFill/>
          <a:ln/>
        </p:spPr>
        <p:txBody>
          <a:bodyPr wrap="square" rtlCol="0" anchor="ctr"/>
          <a:lstStyle/>
          <a:p>
            <a:pPr indent="0" marL="0">
              <a:buNone/>
            </a:pPr>
            <a:r>
              <a:rPr lang="en-US" sz="1250" b="1" dirty="0">
                <a:solidFill>
                  <a:srgbClr val="07232E"/>
                </a:solidFill>
                <a:latin typeface="Calibri" pitchFamily="34" charset="0"/>
                <a:ea typeface="Calibri" pitchFamily="34" charset="-122"/>
                <a:cs typeface="Calibri" pitchFamily="34" charset="-120"/>
              </a:rPr>
              <a:t>Students read sources, then write</a:t>
            </a:r>
            <a:endParaRPr lang="en-US" sz="1250" dirty="0"/>
          </a:p>
        </p:txBody>
      </p:sp>
      <p:sp>
        <p:nvSpPr>
          <p:cNvPr id="7" name="Text 5"/>
          <p:cNvSpPr/>
          <p:nvPr/>
        </p:nvSpPr>
        <p:spPr>
          <a:xfrm>
            <a:off x="640080" y="1792224"/>
            <a:ext cx="4023360" cy="603504"/>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When you read six sources and then open your essay booklet, the sources are the most recent thing in your working memory. The path of least resistance is to report what you just read — organized by source, because that's the order you encountered them.</a:t>
            </a:r>
            <a:endParaRPr lang="en-US" sz="1050" dirty="0"/>
          </a:p>
        </p:txBody>
      </p:sp>
      <p:sp>
        <p:nvSpPr>
          <p:cNvPr id="8" name="Text 6"/>
          <p:cNvSpPr/>
          <p:nvPr/>
        </p:nvSpPr>
        <p:spPr>
          <a:xfrm>
            <a:off x="4736592" y="1792224"/>
            <a:ext cx="3767328" cy="603504"/>
          </a:xfrm>
          <a:prstGeom prst="rect">
            <a:avLst/>
          </a:prstGeom>
          <a:noFill/>
          <a:ln/>
        </p:spPr>
        <p:txBody>
          <a:bodyPr wrap="square" rtlCol="0" anchor="ctr"/>
          <a:lstStyle/>
          <a:p>
            <a:pPr indent="0" marL="0">
              <a:buNone/>
            </a:pPr>
            <a:r>
              <a:rPr lang="en-US" sz="1050" b="1" dirty="0">
                <a:solidFill>
                  <a:srgbClr val="07232E"/>
                </a:solidFill>
                <a:latin typeface="Calibri" pitchFamily="34" charset="0"/>
                <a:ea typeface="Calibri" pitchFamily="34" charset="-122"/>
                <a:cs typeface="Calibri" pitchFamily="34" charset="-120"/>
              </a:rPr>
              <a:t>→ Fix: Form your thesis claim BEFORE selecting which sources to use. The claim is the organizing principle — sources are selected because they serve the claim, not the other way around.</a:t>
            </a:r>
            <a:endParaRPr lang="en-US" sz="1050" dirty="0"/>
          </a:p>
        </p:txBody>
      </p:sp>
      <p:sp>
        <p:nvSpPr>
          <p:cNvPr id="9" name="Shape 7"/>
          <p:cNvSpPr/>
          <p:nvPr/>
        </p:nvSpPr>
        <p:spPr>
          <a:xfrm>
            <a:off x="457200" y="2560320"/>
            <a:ext cx="8229600" cy="1078992"/>
          </a:xfrm>
          <a:prstGeom prst="roundRect">
            <a:avLst>
              <a:gd name="adj" fmla="val 6780"/>
            </a:avLst>
          </a:prstGeom>
          <a:solidFill>
            <a:srgbClr val="FDF3E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0" name="Text 8"/>
          <p:cNvSpPr/>
          <p:nvPr/>
        </p:nvSpPr>
        <p:spPr>
          <a:xfrm>
            <a:off x="640080" y="2633472"/>
            <a:ext cx="7863840" cy="310896"/>
          </a:xfrm>
          <a:prstGeom prst="rect">
            <a:avLst/>
          </a:prstGeom>
          <a:noFill/>
          <a:ln/>
        </p:spPr>
        <p:txBody>
          <a:bodyPr wrap="square" rtlCol="0" anchor="ctr"/>
          <a:lstStyle/>
          <a:p>
            <a:pPr indent="0" marL="0">
              <a:buNone/>
            </a:pPr>
            <a:r>
              <a:rPr lang="en-US" sz="1250" b="1" dirty="0">
                <a:solidFill>
                  <a:srgbClr val="07232E"/>
                </a:solidFill>
                <a:latin typeface="Calibri" pitchFamily="34" charset="0"/>
                <a:ea typeface="Calibri" pitchFamily="34" charset="-122"/>
                <a:cs typeface="Calibri" pitchFamily="34" charset="-120"/>
              </a:rPr>
              <a:t>Students treat source use as evidence of reading</a:t>
            </a:r>
            <a:endParaRPr lang="en-US" sz="1250" dirty="0"/>
          </a:p>
        </p:txBody>
      </p:sp>
      <p:sp>
        <p:nvSpPr>
          <p:cNvPr id="11" name="Text 9"/>
          <p:cNvSpPr/>
          <p:nvPr/>
        </p:nvSpPr>
        <p:spPr>
          <a:xfrm>
            <a:off x="640080" y="2962656"/>
            <a:ext cx="4023360" cy="603504"/>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Touching all six sources and attributing each one correctly feels like it demonstrates engagement with the material. It does demonstrate reading. It does not demonstrate synthesis, which requires using sources as a persuasive tool in service of your own argument.</a:t>
            </a:r>
            <a:endParaRPr lang="en-US" sz="1050" dirty="0"/>
          </a:p>
        </p:txBody>
      </p:sp>
      <p:sp>
        <p:nvSpPr>
          <p:cNvPr id="12" name="Text 10"/>
          <p:cNvSpPr/>
          <p:nvPr/>
        </p:nvSpPr>
        <p:spPr>
          <a:xfrm>
            <a:off x="4736592" y="2962656"/>
            <a:ext cx="3767328" cy="603504"/>
          </a:xfrm>
          <a:prstGeom prst="rect">
            <a:avLst/>
          </a:prstGeom>
          <a:noFill/>
          <a:ln/>
        </p:spPr>
        <p:txBody>
          <a:bodyPr wrap="square" rtlCol="0" anchor="ctr"/>
          <a:lstStyle/>
          <a:p>
            <a:pPr indent="0" marL="0">
              <a:buNone/>
            </a:pPr>
            <a:r>
              <a:rPr lang="en-US" sz="1050" b="1" dirty="0">
                <a:solidFill>
                  <a:srgbClr val="07232E"/>
                </a:solidFill>
                <a:latin typeface="Calibri" pitchFamily="34" charset="0"/>
                <a:ea typeface="Calibri" pitchFamily="34" charset="-122"/>
                <a:cs typeface="Calibri" pitchFamily="34" charset="-120"/>
              </a:rPr>
              <a:t>→ Fix: The rubric specifically rewards using sources to 'develop a line of reasoning,' not to demonstrate breadth of reading. Three sources used deeply beat six sources mentioned shallowly.</a:t>
            </a:r>
            <a:endParaRPr lang="en-US" sz="1050" dirty="0"/>
          </a:p>
        </p:txBody>
      </p:sp>
      <p:sp>
        <p:nvSpPr>
          <p:cNvPr id="13" name="Shape 11"/>
          <p:cNvSpPr/>
          <p:nvPr/>
        </p:nvSpPr>
        <p:spPr>
          <a:xfrm>
            <a:off x="457200" y="3730752"/>
            <a:ext cx="8229600" cy="1078992"/>
          </a:xfrm>
          <a:prstGeom prst="roundRect">
            <a:avLst>
              <a:gd name="adj" fmla="val 6780"/>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640080" y="3803904"/>
            <a:ext cx="7863840" cy="310896"/>
          </a:xfrm>
          <a:prstGeom prst="rect">
            <a:avLst/>
          </a:prstGeom>
          <a:noFill/>
          <a:ln/>
        </p:spPr>
        <p:txBody>
          <a:bodyPr wrap="square" rtlCol="0" anchor="ctr"/>
          <a:lstStyle/>
          <a:p>
            <a:pPr indent="0" marL="0">
              <a:buNone/>
            </a:pPr>
            <a:r>
              <a:rPr lang="en-US" sz="1250" b="1" dirty="0">
                <a:solidFill>
                  <a:srgbClr val="07232E"/>
                </a:solidFill>
                <a:latin typeface="Calibri" pitchFamily="34" charset="0"/>
                <a:ea typeface="Calibri" pitchFamily="34" charset="-122"/>
                <a:cs typeface="Calibri" pitchFamily="34" charset="-120"/>
              </a:rPr>
              <a:t>Students confuse 'cite a source' with 'use a source'</a:t>
            </a:r>
            <a:endParaRPr lang="en-US" sz="1250" dirty="0"/>
          </a:p>
        </p:txBody>
      </p:sp>
      <p:sp>
        <p:nvSpPr>
          <p:cNvPr id="15" name="Text 13"/>
          <p:cNvSpPr/>
          <p:nvPr/>
        </p:nvSpPr>
        <p:spPr>
          <a:xfrm>
            <a:off x="640080" y="4133088"/>
            <a:ext cx="4023360" cy="603504"/>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Citing means acknowledging where information came from. Using means deploying that information as evidence for a specific analytical claim. Every essay that summarizes sources correctly is citing. Almost none of them are using.</a:t>
            </a:r>
            <a:endParaRPr lang="en-US" sz="1050" dirty="0"/>
          </a:p>
        </p:txBody>
      </p:sp>
      <p:sp>
        <p:nvSpPr>
          <p:cNvPr id="16" name="Text 14"/>
          <p:cNvSpPr/>
          <p:nvPr/>
        </p:nvSpPr>
        <p:spPr>
          <a:xfrm>
            <a:off x="4736592" y="4133088"/>
            <a:ext cx="3767328" cy="603504"/>
          </a:xfrm>
          <a:prstGeom prst="rect">
            <a:avLst/>
          </a:prstGeom>
          <a:noFill/>
          <a:ln/>
        </p:spPr>
        <p:txBody>
          <a:bodyPr wrap="square" rtlCol="0" anchor="ctr"/>
          <a:lstStyle/>
          <a:p>
            <a:pPr indent="0" marL="0">
              <a:buNone/>
            </a:pPr>
            <a:r>
              <a:rPr lang="en-US" sz="1050" b="1" dirty="0">
                <a:solidFill>
                  <a:srgbClr val="07232E"/>
                </a:solidFill>
                <a:latin typeface="Calibri" pitchFamily="34" charset="0"/>
                <a:ea typeface="Calibri" pitchFamily="34" charset="-122"/>
                <a:cs typeface="Calibri" pitchFamily="34" charset="-120"/>
              </a:rPr>
              <a:t>→ Fix: After each source citation, ask: what specific claim of mine does this support, extend, or complicate? If you can't answer, you are citing, not using.</a:t>
            </a:r>
            <a:endParaRPr lang="en-US" sz="10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66928"/>
          </a:xfrm>
          <a:prstGeom prst="rect">
            <a:avLst/>
          </a:prstGeom>
          <a:noFill/>
          <a:ln/>
        </p:spPr>
        <p:txBody>
          <a:bodyPr wrap="square" rtlCol="0" anchor="ctr"/>
          <a:lstStyle/>
          <a:p>
            <a:pPr indent="0" marL="0">
              <a:buNone/>
            </a:pPr>
            <a:r>
              <a:rPr lang="en-US" sz="2200" b="1" dirty="0">
                <a:solidFill>
                  <a:srgbClr val="07232E"/>
                </a:solidFill>
                <a:latin typeface="Cambria" pitchFamily="34" charset="0"/>
                <a:ea typeface="Cambria" pitchFamily="34" charset="-122"/>
                <a:cs typeface="Cambria" pitchFamily="34" charset="-120"/>
              </a:rPr>
              <a:t>The Three-Sentence Model: What a Synthesis Paragraph Looks Like</a:t>
            </a:r>
            <a:endParaRPr lang="en-US" sz="2200" dirty="0"/>
          </a:p>
        </p:txBody>
      </p:sp>
      <p:sp>
        <p:nvSpPr>
          <p:cNvPr id="3" name="Shape 1"/>
          <p:cNvSpPr/>
          <p:nvPr/>
        </p:nvSpPr>
        <p:spPr>
          <a:xfrm>
            <a:off x="457200" y="822960"/>
            <a:ext cx="8229600" cy="0"/>
          </a:xfrm>
          <a:prstGeom prst="line">
            <a:avLst/>
          </a:prstGeom>
          <a:noFill/>
          <a:ln w="15240">
            <a:solidFill>
              <a:srgbClr val="C8DDE2"/>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3A42"/>
                </a:solidFill>
                <a:latin typeface="Calibri" pitchFamily="34" charset="0"/>
                <a:ea typeface="Calibri" pitchFamily="34" charset="-122"/>
                <a:cs typeface="Calibri" pitchFamily="34" charset="-120"/>
              </a:rPr>
              <a:t>Every synthesis body paragraph contains three distinct sentence types. Students who know all three avoid summary automatically.</a:t>
            </a:r>
            <a:endParaRPr lang="en-US" sz="1400" dirty="0"/>
          </a:p>
        </p:txBody>
      </p:sp>
      <p:sp>
        <p:nvSpPr>
          <p:cNvPr id="5" name="Shape 3"/>
          <p:cNvSpPr/>
          <p:nvPr/>
        </p:nvSpPr>
        <p:spPr>
          <a:xfrm>
            <a:off x="457200" y="1463040"/>
            <a:ext cx="8229600" cy="1078992"/>
          </a:xfrm>
          <a:prstGeom prst="roundRect">
            <a:avLst>
              <a:gd name="adj" fmla="val 6780"/>
            </a:avLst>
          </a:prstGeom>
          <a:solidFill>
            <a:srgbClr val="E0F4F7"/>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621792" y="1536192"/>
            <a:ext cx="457200" cy="457200"/>
          </a:xfrm>
          <a:prstGeom prst="ellipse">
            <a:avLst/>
          </a:prstGeom>
          <a:solidFill>
            <a:srgbClr val="028090"/>
          </a:solidFill>
          <a:ln w="12700">
            <a:solidFill>
              <a:srgbClr val="028090"/>
            </a:solidFill>
            <a:prstDash val="solid"/>
          </a:ln>
        </p:spPr>
      </p:sp>
      <p:sp>
        <p:nvSpPr>
          <p:cNvPr id="7" name="Text 5"/>
          <p:cNvSpPr/>
          <p:nvPr/>
        </p:nvSpPr>
        <p:spPr>
          <a:xfrm>
            <a:off x="621792" y="1536192"/>
            <a:ext cx="457200" cy="457200"/>
          </a:xfrm>
          <a:prstGeom prst="rect">
            <a:avLst/>
          </a:prstGeom>
          <a:noFill/>
          <a:ln/>
        </p:spPr>
        <p:txBody>
          <a:bodyPr wrap="square"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1</a:t>
            </a:r>
            <a:endParaRPr lang="en-US" sz="1600" dirty="0"/>
          </a:p>
        </p:txBody>
      </p:sp>
      <p:sp>
        <p:nvSpPr>
          <p:cNvPr id="8" name="Text 6"/>
          <p:cNvSpPr/>
          <p:nvPr/>
        </p:nvSpPr>
        <p:spPr>
          <a:xfrm>
            <a:off x="1170432" y="1536192"/>
            <a:ext cx="7315200" cy="310896"/>
          </a:xfrm>
          <a:prstGeom prst="rect">
            <a:avLst/>
          </a:prstGeom>
          <a:noFill/>
          <a:ln/>
        </p:spPr>
        <p:txBody>
          <a:bodyPr wrap="square" rtlCol="0" anchor="ctr"/>
          <a:lstStyle/>
          <a:p>
            <a:pPr indent="0" marL="0">
              <a:buNone/>
            </a:pPr>
            <a:r>
              <a:rPr lang="en-US" sz="1250" b="1" dirty="0">
                <a:solidFill>
                  <a:srgbClr val="065A82"/>
                </a:solidFill>
                <a:latin typeface="Calibri" pitchFamily="34" charset="0"/>
                <a:ea typeface="Calibri" pitchFamily="34" charset="-122"/>
                <a:cs typeface="Calibri" pitchFamily="34" charset="-120"/>
              </a:rPr>
              <a:t>The Claim Sentence</a:t>
            </a:r>
            <a:endParaRPr lang="en-US" sz="1250" dirty="0"/>
          </a:p>
        </p:txBody>
      </p:sp>
      <p:sp>
        <p:nvSpPr>
          <p:cNvPr id="9" name="Text 7"/>
          <p:cNvSpPr/>
          <p:nvPr/>
        </p:nvSpPr>
        <p:spPr>
          <a:xfrm>
            <a:off x="1170432" y="1865376"/>
            <a:ext cx="3401568" cy="603504"/>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Opens the paragraph with the analytical claim this paragraph is proving — not what the sources say, but what you are arguing. Must be specific enough that it could be wrong.</a:t>
            </a:r>
            <a:endParaRPr lang="en-US" sz="1050" dirty="0"/>
          </a:p>
        </p:txBody>
      </p:sp>
      <p:sp>
        <p:nvSpPr>
          <p:cNvPr id="10" name="Text 8"/>
          <p:cNvSpPr/>
          <p:nvPr/>
        </p:nvSpPr>
        <p:spPr>
          <a:xfrm>
            <a:off x="4663440" y="1572768"/>
            <a:ext cx="3840480" cy="914400"/>
          </a:xfrm>
          <a:prstGeom prst="rect">
            <a:avLst/>
          </a:prstGeom>
          <a:noFill/>
          <a:ln/>
        </p:spPr>
        <p:txBody>
          <a:bodyPr wrap="square" rtlCol="0" anchor="ctr"/>
          <a:lstStyle/>
          <a:p>
            <a:pPr indent="0" marL="0">
              <a:buNone/>
            </a:pPr>
            <a:r>
              <a:rPr lang="en-US" sz="1000" i="1" dirty="0">
                <a:solidFill>
                  <a:srgbClr val="1E3A42"/>
                </a:solidFill>
                <a:latin typeface="Calibri" pitchFamily="34" charset="0"/>
                <a:ea typeface="Calibri" pitchFamily="34" charset="-122"/>
                <a:cs typeface="Calibri" pitchFamily="34" charset="-120"/>
              </a:rPr>
              <a:t>"The economic argument for renewable investment depends critically on understanding cost decline not as a historical trend but as an accelerating one — a distinction that changes which policy timeline is defensible."</a:t>
            </a:r>
            <a:endParaRPr lang="en-US" sz="1000" dirty="0"/>
          </a:p>
        </p:txBody>
      </p:sp>
      <p:sp>
        <p:nvSpPr>
          <p:cNvPr id="11" name="Shape 9"/>
          <p:cNvSpPr/>
          <p:nvPr/>
        </p:nvSpPr>
        <p:spPr>
          <a:xfrm>
            <a:off x="457200" y="2633472"/>
            <a:ext cx="8229600" cy="1078992"/>
          </a:xfrm>
          <a:prstGeom prst="roundRect">
            <a:avLst>
              <a:gd name="adj" fmla="val 6780"/>
            </a:avLst>
          </a:prstGeom>
          <a:solidFill>
            <a:srgbClr val="FDF3E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2" name="Shape 10"/>
          <p:cNvSpPr/>
          <p:nvPr/>
        </p:nvSpPr>
        <p:spPr>
          <a:xfrm>
            <a:off x="621792" y="2706624"/>
            <a:ext cx="457200" cy="457200"/>
          </a:xfrm>
          <a:prstGeom prst="ellipse">
            <a:avLst/>
          </a:prstGeom>
          <a:solidFill>
            <a:srgbClr val="C47F17"/>
          </a:solidFill>
          <a:ln w="12700">
            <a:solidFill>
              <a:srgbClr val="C47F17"/>
            </a:solidFill>
            <a:prstDash val="solid"/>
          </a:ln>
        </p:spPr>
      </p:sp>
      <p:sp>
        <p:nvSpPr>
          <p:cNvPr id="13" name="Text 11"/>
          <p:cNvSpPr/>
          <p:nvPr/>
        </p:nvSpPr>
        <p:spPr>
          <a:xfrm>
            <a:off x="621792" y="2706624"/>
            <a:ext cx="457200" cy="457200"/>
          </a:xfrm>
          <a:prstGeom prst="rect">
            <a:avLst/>
          </a:prstGeom>
          <a:noFill/>
          <a:ln/>
        </p:spPr>
        <p:txBody>
          <a:bodyPr wrap="square"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2</a:t>
            </a:r>
            <a:endParaRPr lang="en-US" sz="1600" dirty="0"/>
          </a:p>
        </p:txBody>
      </p:sp>
      <p:sp>
        <p:nvSpPr>
          <p:cNvPr id="14" name="Text 12"/>
          <p:cNvSpPr/>
          <p:nvPr/>
        </p:nvSpPr>
        <p:spPr>
          <a:xfrm>
            <a:off x="1170432" y="2706624"/>
            <a:ext cx="7315200" cy="310896"/>
          </a:xfrm>
          <a:prstGeom prst="rect">
            <a:avLst/>
          </a:prstGeom>
          <a:noFill/>
          <a:ln/>
        </p:spPr>
        <p:txBody>
          <a:bodyPr wrap="square" rtlCol="0" anchor="ctr"/>
          <a:lstStyle/>
          <a:p>
            <a:pPr indent="0" marL="0">
              <a:buNone/>
            </a:pPr>
            <a:r>
              <a:rPr lang="en-US" sz="1250" b="1" dirty="0">
                <a:solidFill>
                  <a:srgbClr val="7A4E00"/>
                </a:solidFill>
                <a:latin typeface="Calibri" pitchFamily="34" charset="0"/>
                <a:ea typeface="Calibri" pitchFamily="34" charset="-122"/>
                <a:cs typeface="Calibri" pitchFamily="34" charset="-120"/>
              </a:rPr>
              <a:t>The Source Sentences (2–3, different logical jobs)</a:t>
            </a:r>
            <a:endParaRPr lang="en-US" sz="1250" dirty="0"/>
          </a:p>
        </p:txBody>
      </p:sp>
      <p:sp>
        <p:nvSpPr>
          <p:cNvPr id="15" name="Text 13"/>
          <p:cNvSpPr/>
          <p:nvPr/>
        </p:nvSpPr>
        <p:spPr>
          <a:xfrm>
            <a:off x="1170432" y="3035808"/>
            <a:ext cx="3401568" cy="603504"/>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Each source sentence does a different analytical job in the paragraph. One establishes, one complicates, one resolves or deepens. They are not in a list — each one builds on the previous.</a:t>
            </a:r>
            <a:endParaRPr lang="en-US" sz="1050" dirty="0"/>
          </a:p>
        </p:txBody>
      </p:sp>
      <p:sp>
        <p:nvSpPr>
          <p:cNvPr id="16" name="Text 14"/>
          <p:cNvSpPr/>
          <p:nvPr/>
        </p:nvSpPr>
        <p:spPr>
          <a:xfrm>
            <a:off x="4663440" y="2743200"/>
            <a:ext cx="3840480" cy="914400"/>
          </a:xfrm>
          <a:prstGeom prst="rect">
            <a:avLst/>
          </a:prstGeom>
          <a:noFill/>
          <a:ln/>
        </p:spPr>
        <p:txBody>
          <a:bodyPr wrap="square" rtlCol="0" anchor="ctr"/>
          <a:lstStyle/>
          <a:p>
            <a:pPr indent="0" marL="0">
              <a:buNone/>
            </a:pPr>
            <a:r>
              <a:rPr lang="en-US" sz="1000" i="1" dirty="0">
                <a:solidFill>
                  <a:srgbClr val="1E3A42"/>
                </a:solidFill>
                <a:latin typeface="Calibri" pitchFamily="34" charset="0"/>
                <a:ea typeface="Calibri" pitchFamily="34" charset="-122"/>
                <a:cs typeface="Calibri" pitchFamily="34" charset="-120"/>
              </a:rPr>
              <a:t>"Source A establishes the baseline cost trend (2010–2023). Source D complicates this by showing that per-kWh cost decline has not correlated with grid-level investment in underserved regions. Source B's employment data suggests why: investment follows existing infrastructure, not need."</a:t>
            </a:r>
            <a:endParaRPr lang="en-US" sz="1000" dirty="0"/>
          </a:p>
        </p:txBody>
      </p:sp>
      <p:sp>
        <p:nvSpPr>
          <p:cNvPr id="17" name="Shape 15"/>
          <p:cNvSpPr/>
          <p:nvPr/>
        </p:nvSpPr>
        <p:spPr>
          <a:xfrm>
            <a:off x="457200" y="3803904"/>
            <a:ext cx="8229600" cy="1078992"/>
          </a:xfrm>
          <a:prstGeom prst="roundRect">
            <a:avLst>
              <a:gd name="adj" fmla="val 6780"/>
            </a:avLst>
          </a:prstGeom>
          <a:solidFill>
            <a:srgbClr val="E6F5F3"/>
          </a:solidFill>
          <a:ln w="10160">
            <a:solidFill>
              <a:srgbClr val="C8DDE2"/>
            </a:solidFill>
            <a:prstDash val="solid"/>
          </a:ln>
          <a:effectLst>
            <a:outerShdw sx="100000" sy="100000" kx="0" ky="0" algn="bl" rotWithShape="0" blurRad="88900" dist="25400" dir="2700000">
              <a:srgbClr val="000000">
                <a:alpha val="9000"/>
              </a:srgbClr>
            </a:outerShdw>
          </a:effectLst>
        </p:spPr>
      </p:sp>
      <p:sp>
        <p:nvSpPr>
          <p:cNvPr id="18" name="Shape 16"/>
          <p:cNvSpPr/>
          <p:nvPr/>
        </p:nvSpPr>
        <p:spPr>
          <a:xfrm>
            <a:off x="621792" y="3877056"/>
            <a:ext cx="457200" cy="457200"/>
          </a:xfrm>
          <a:prstGeom prst="ellipse">
            <a:avLst/>
          </a:prstGeom>
          <a:solidFill>
            <a:srgbClr val="0D6F66"/>
          </a:solidFill>
          <a:ln w="12700">
            <a:solidFill>
              <a:srgbClr val="0D6F66"/>
            </a:solidFill>
            <a:prstDash val="solid"/>
          </a:ln>
        </p:spPr>
      </p:sp>
      <p:sp>
        <p:nvSpPr>
          <p:cNvPr id="19" name="Text 17"/>
          <p:cNvSpPr/>
          <p:nvPr/>
        </p:nvSpPr>
        <p:spPr>
          <a:xfrm>
            <a:off x="621792" y="3877056"/>
            <a:ext cx="457200" cy="457200"/>
          </a:xfrm>
          <a:prstGeom prst="rect">
            <a:avLst/>
          </a:prstGeom>
          <a:noFill/>
          <a:ln/>
        </p:spPr>
        <p:txBody>
          <a:bodyPr wrap="square"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3</a:t>
            </a:r>
            <a:endParaRPr lang="en-US" sz="1600" dirty="0"/>
          </a:p>
        </p:txBody>
      </p:sp>
      <p:sp>
        <p:nvSpPr>
          <p:cNvPr id="20" name="Text 18"/>
          <p:cNvSpPr/>
          <p:nvPr/>
        </p:nvSpPr>
        <p:spPr>
          <a:xfrm>
            <a:off x="1170432" y="3877056"/>
            <a:ext cx="7315200" cy="310896"/>
          </a:xfrm>
          <a:prstGeom prst="rect">
            <a:avLst/>
          </a:prstGeom>
          <a:noFill/>
          <a:ln/>
        </p:spPr>
        <p:txBody>
          <a:bodyPr wrap="square" rtlCol="0" anchor="ctr"/>
          <a:lstStyle/>
          <a:p>
            <a:pPr indent="0" marL="0">
              <a:buNone/>
            </a:pPr>
            <a:r>
              <a:rPr lang="en-US" sz="1250" b="1" dirty="0">
                <a:solidFill>
                  <a:srgbClr val="0D6F66"/>
                </a:solidFill>
                <a:latin typeface="Calibri" pitchFamily="34" charset="0"/>
                <a:ea typeface="Calibri" pitchFamily="34" charset="-122"/>
                <a:cs typeface="Calibri" pitchFamily="34" charset="-120"/>
              </a:rPr>
              <a:t>The Synthesis Sentence</a:t>
            </a:r>
            <a:endParaRPr lang="en-US" sz="1250" dirty="0"/>
          </a:p>
        </p:txBody>
      </p:sp>
      <p:sp>
        <p:nvSpPr>
          <p:cNvPr id="21" name="Text 19"/>
          <p:cNvSpPr/>
          <p:nvPr/>
        </p:nvSpPr>
        <p:spPr>
          <a:xfrm>
            <a:off x="1170432" y="4206240"/>
            <a:ext cx="3401568" cy="603504"/>
          </a:xfrm>
          <a:prstGeom prst="rect">
            <a:avLst/>
          </a:prstGeom>
          <a:noFill/>
          <a:ln/>
        </p:spPr>
        <p:txBody>
          <a:bodyPr wrap="square" rtlCol="0" anchor="ctr"/>
          <a:lstStyle/>
          <a:p>
            <a:pPr indent="0" marL="0">
              <a:buNone/>
            </a:pPr>
            <a:r>
              <a:rPr lang="en-US" sz="1050" dirty="0">
                <a:solidFill>
                  <a:srgbClr val="1E3A42"/>
                </a:solidFill>
                <a:latin typeface="Calibri" pitchFamily="34" charset="0"/>
                <a:ea typeface="Calibri" pitchFamily="34" charset="-122"/>
                <a:cs typeface="Calibri" pitchFamily="34" charset="-120"/>
              </a:rPr>
              <a:t>Draws out the implication of the source combination — what the three sources together reveal that none of them reveals alone. This is the sentence that earns the 'synthesis' label. It is usually the last sentence in the paragraph.</a:t>
            </a:r>
            <a:endParaRPr lang="en-US" sz="1050" dirty="0"/>
          </a:p>
        </p:txBody>
      </p:sp>
      <p:sp>
        <p:nvSpPr>
          <p:cNvPr id="22" name="Text 20"/>
          <p:cNvSpPr/>
          <p:nvPr/>
        </p:nvSpPr>
        <p:spPr>
          <a:xfrm>
            <a:off x="4663440" y="3913632"/>
            <a:ext cx="3840480" cy="914400"/>
          </a:xfrm>
          <a:prstGeom prst="rect">
            <a:avLst/>
          </a:prstGeom>
          <a:noFill/>
          <a:ln/>
        </p:spPr>
        <p:txBody>
          <a:bodyPr wrap="square" rtlCol="0" anchor="ctr"/>
          <a:lstStyle/>
          <a:p>
            <a:pPr indent="0" marL="0">
              <a:buNone/>
            </a:pPr>
            <a:r>
              <a:rPr lang="en-US" sz="1000" i="1" dirty="0">
                <a:solidFill>
                  <a:srgbClr val="1E3A42"/>
                </a:solidFill>
                <a:latin typeface="Calibri" pitchFamily="34" charset="0"/>
                <a:ea typeface="Calibri" pitchFamily="34" charset="-122"/>
                <a:cs typeface="Calibri" pitchFamily="34" charset="-120"/>
              </a:rPr>
              <a:t>"Taken together, these three sources suggest that the cost argument for renewable investment is strongest precisely where the investment is least likely to happen without policy intervention — making the economic case also, inevitably, a political one."</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7232E"/>
        </a:solidFill>
      </p:bgPr>
    </p:bg>
    <p:spTree>
      <p:nvGrpSpPr>
        <p:cNvPr id="1" name=""/>
        <p:cNvGrpSpPr/>
        <p:nvPr/>
      </p:nvGrpSpPr>
      <p:grpSpPr>
        <a:xfrm>
          <a:off x="0" y="0"/>
          <a:ext cx="0" cy="0"/>
          <a:chOff x="0" y="0"/>
          <a:chExt cx="0" cy="0"/>
        </a:xfrm>
      </p:grpSpPr>
      <p:sp>
        <p:nvSpPr>
          <p:cNvPr id="2" name="Text 0"/>
          <p:cNvSpPr/>
          <p:nvPr/>
        </p:nvSpPr>
        <p:spPr>
          <a:xfrm>
            <a:off x="5943600" y="91440"/>
            <a:ext cx="2926080" cy="4572000"/>
          </a:xfrm>
          <a:prstGeom prst="rect">
            <a:avLst/>
          </a:prstGeom>
          <a:noFill/>
          <a:ln/>
        </p:spPr>
        <p:txBody>
          <a:bodyPr wrap="square" rtlCol="0" anchor="b"/>
          <a:lstStyle/>
          <a:p>
            <a:pPr algn="r" indent="0" marL="0">
              <a:buNone/>
            </a:pPr>
            <a:r>
              <a:rPr lang="en-US" sz="18000" b="1" dirty="0">
                <a:solidFill>
                  <a:srgbClr val="FFFFFF">
                    <a:alpha val="7000"/>
                  </a:srgbClr>
                </a:solidFill>
                <a:latin typeface="Cambria" pitchFamily="34" charset="0"/>
                <a:ea typeface="Cambria" pitchFamily="34" charset="-122"/>
                <a:cs typeface="Cambria" pitchFamily="34" charset="-120"/>
              </a:rPr>
              <a:t>II</a:t>
            </a:r>
            <a:endParaRPr lang="en-US" sz="18000" dirty="0"/>
          </a:p>
        </p:txBody>
      </p:sp>
      <p:sp>
        <p:nvSpPr>
          <p:cNvPr id="3" name="Shape 1"/>
          <p:cNvSpPr/>
          <p:nvPr/>
        </p:nvSpPr>
        <p:spPr>
          <a:xfrm>
            <a:off x="-548640" y="-548640"/>
            <a:ext cx="3657600" cy="3657600"/>
          </a:xfrm>
          <a:prstGeom prst="ellipse">
            <a:avLst/>
          </a:prstGeom>
          <a:solidFill>
            <a:srgbClr val="028090">
              <a:alpha val="12000"/>
            </a:srgbClr>
          </a:solidFill>
          <a:ln w="12700">
            <a:solidFill>
              <a:srgbClr val="028090">
                <a:alpha val="12000"/>
              </a:srgbClr>
            </a:solidFill>
            <a:prstDash val="solid"/>
          </a:ln>
        </p:spPr>
      </p:sp>
      <p:sp>
        <p:nvSpPr>
          <p:cNvPr id="4" name="Text 2"/>
          <p:cNvSpPr/>
          <p:nvPr/>
        </p:nvSpPr>
        <p:spPr>
          <a:xfrm>
            <a:off x="594360" y="1371600"/>
            <a:ext cx="6858000" cy="1280160"/>
          </a:xfrm>
          <a:prstGeom prst="rect">
            <a:avLst/>
          </a:prstGeom>
          <a:noFill/>
          <a:ln/>
        </p:spPr>
        <p:txBody>
          <a:bodyPr wrap="square" rtlCol="0" anchor="ctr"/>
          <a:lstStyle/>
          <a:p>
            <a:pPr indent="0" marL="0">
              <a:buNone/>
            </a:pPr>
            <a:r>
              <a:rPr lang="en-US" sz="4200" b="1" dirty="0">
                <a:solidFill>
                  <a:srgbClr val="FFFFFF"/>
                </a:solidFill>
                <a:latin typeface="Cambria" pitchFamily="34" charset="0"/>
                <a:ea typeface="Cambria" pitchFamily="34" charset="-122"/>
                <a:cs typeface="Cambria" pitchFamily="34" charset="-120"/>
              </a:rPr>
              <a:t>Understanding the Source Set</a:t>
            </a:r>
            <a:endParaRPr lang="en-US" sz="4200" dirty="0"/>
          </a:p>
        </p:txBody>
      </p:sp>
      <p:sp>
        <p:nvSpPr>
          <p:cNvPr id="5" name="Text 3"/>
          <p:cNvSpPr/>
          <p:nvPr/>
        </p:nvSpPr>
        <p:spPr>
          <a:xfrm>
            <a:off x="594360" y="2788920"/>
            <a:ext cx="6858000" cy="594360"/>
          </a:xfrm>
          <a:prstGeom prst="rect">
            <a:avLst/>
          </a:prstGeom>
          <a:noFill/>
          <a:ln/>
        </p:spPr>
        <p:txBody>
          <a:bodyPr wrap="square" rtlCol="0" anchor="ctr"/>
          <a:lstStyle/>
          <a:p>
            <a:pPr indent="0" marL="0">
              <a:buNone/>
            </a:pPr>
            <a:r>
              <a:rPr lang="en-US" sz="1700" dirty="0">
                <a:solidFill>
                  <a:srgbClr val="B0D8E0"/>
                </a:solidFill>
                <a:latin typeface="Calibri" pitchFamily="34" charset="0"/>
                <a:ea typeface="Calibri" pitchFamily="34" charset="-122"/>
                <a:cs typeface="Calibri" pitchFamily="34" charset="-120"/>
              </a:rPr>
              <a:t>How to read six sources as an argument landscape, not a reading list</a:t>
            </a:r>
            <a:endParaRPr lang="en-US" sz="1700" dirty="0"/>
          </a:p>
        </p:txBody>
      </p:sp>
      <p:sp>
        <p:nvSpPr>
          <p:cNvPr id="6" name="Shape 4"/>
          <p:cNvSpPr/>
          <p:nvPr/>
        </p:nvSpPr>
        <p:spPr>
          <a:xfrm>
            <a:off x="594360" y="4498848"/>
            <a:ext cx="182880" cy="182880"/>
          </a:xfrm>
          <a:prstGeom prst="ellipse">
            <a:avLst/>
          </a:prstGeom>
          <a:solidFill>
            <a:srgbClr val="028090"/>
          </a:solidFill>
          <a:ln w="12700">
            <a:solidFill>
              <a:srgbClr val="028090"/>
            </a:solidFill>
            <a:prstDash val="solid"/>
          </a:ln>
        </p:spPr>
      </p:sp>
      <p:sp>
        <p:nvSpPr>
          <p:cNvPr id="7" name="Shape 5"/>
          <p:cNvSpPr/>
          <p:nvPr/>
        </p:nvSpPr>
        <p:spPr>
          <a:xfrm>
            <a:off x="941832" y="4498848"/>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498848"/>
            <a:ext cx="182880" cy="182880"/>
          </a:xfrm>
          <a:prstGeom prst="ellipse">
            <a:avLst/>
          </a:prstGeom>
          <a:solidFill>
            <a:srgbClr val="0D6F66"/>
          </a:solidFill>
          <a:ln w="12700">
            <a:solidFill>
              <a:srgbClr val="0D6F66"/>
            </a:solidFill>
            <a:prstDash val="solid"/>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39</Slides>
  <Notes>39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39</vt:i4>
      </vt:variant>
    </vt:vector>
  </HeadingPairs>
  <TitlesOfParts>
    <vt:vector size="4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 English Synthesis Essay — Complete Classroom Kit</dc:title>
  <dc:subject>AP Lang FRQ 1 Synthesis</dc:subject>
  <dc:creator>AP English Exam Prep — Diane Powers</dc:creator>
  <cp:lastModifiedBy>AP English Exam Prep — Diane Powers</cp:lastModifiedBy>
  <cp:revision>1</cp:revision>
  <dcterms:created xsi:type="dcterms:W3CDTF">2026-06-28T14:56:53Z</dcterms:created>
  <dcterms:modified xsi:type="dcterms:W3CDTF">2026-06-28T14:56:53Z</dcterms:modified>
</cp:coreProperties>
</file>